
<file path=[Content_Types].xml><?xml version="1.0" encoding="utf-8"?>
<Types xmlns="http://schemas.openxmlformats.org/package/2006/content-types">
  <Default Extension="jpeg" ContentType="image/jpeg"/>
  <Default Extension="png" ContentType="image/png"/>
  <Default Extension="m4a" ContentType="audi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7"/>
  </p:handoutMasterIdLst>
  <p:sldIdLst>
    <p:sldId id="256" r:id="rId3"/>
    <p:sldId id="257" r:id="rId5"/>
    <p:sldId id="260" r:id="rId6"/>
    <p:sldId id="258" r:id="rId7"/>
    <p:sldId id="264" r:id="rId8"/>
    <p:sldId id="266" r:id="rId9"/>
    <p:sldId id="267" r:id="rId10"/>
    <p:sldId id="280" r:id="rId11"/>
    <p:sldId id="265" r:id="rId12"/>
    <p:sldId id="268" r:id="rId13"/>
    <p:sldId id="269" r:id="rId14"/>
    <p:sldId id="270" r:id="rId15"/>
    <p:sldId id="281" r:id="rId16"/>
    <p:sldId id="271" r:id="rId17"/>
    <p:sldId id="272" r:id="rId18"/>
    <p:sldId id="273" r:id="rId19"/>
    <p:sldId id="274" r:id="rId20"/>
    <p:sldId id="282" r:id="rId21"/>
    <p:sldId id="259" r:id="rId22"/>
    <p:sldId id="275" r:id="rId23"/>
    <p:sldId id="276" r:id="rId24"/>
    <p:sldId id="277" r:id="rId25"/>
    <p:sldId id="279" r:id="rId26"/>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89A02"/>
    <a:srgbClr val="7C2F18"/>
    <a:srgbClr val="D75931"/>
    <a:srgbClr val="3C3D42"/>
    <a:srgbClr val="E41908"/>
    <a:srgbClr val="F1C3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106" d="100"/>
          <a:sy n="106" d="100"/>
        </p:scale>
        <p:origin x="132"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1" Type="http://schemas.openxmlformats.org/officeDocument/2006/relationships/tags" Target="tags/tag2.xml"/><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12.png>
</file>

<file path=ppt/media/image13.png>
</file>

<file path=ppt/media/image14.jpeg>
</file>

<file path=ppt/media/image2.jpeg>
</file>

<file path=ppt/media/image3.png>
</file>

<file path=ppt/media/image4.png>
</file>

<file path=ppt/media/image5.png>
</file>

<file path=ppt/media/image6.png>
</file>

<file path=ppt/media/image7.jpe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EEA474-099D-4759-86CD-5A923AB45CB3}"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560500-F16E-4D9A-8C6E-AED3A0B27A0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3560500-F16E-4D9A-8C6E-AED3A0B27A0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zh-CN" altLang="en-US"/>
          </a:p>
        </p:txBody>
      </p:sp>
      <p:sp>
        <p:nvSpPr>
          <p:cNvPr id="4" name="日期占位符 3"/>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4" name="日期占位符 3"/>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日期占位符 4"/>
          <p:cNvSpPr>
            <a:spLocks noGrp="1"/>
          </p:cNvSpPr>
          <p:nvPr>
            <p:ph type="dt" sz="half" idx="10"/>
          </p:nvPr>
        </p:nvSpPr>
        <p:spPr/>
        <p:txBody>
          <a:bodyPr/>
          <a:lstStyle/>
          <a:p>
            <a:fld id="{915BBAF2-DDCA-4052-A9B9-F122BD35229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400672-3B4A-4E6E-920F-3A4EBD4BFE0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5BBAF2-DDCA-4052-A9B9-F122BD35229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400672-3B4A-4E6E-920F-3A4EBD4BFE0A}"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1.xml"/><Relationship Id="rId4" Type="http://schemas.openxmlformats.org/officeDocument/2006/relationships/tags" Target="../tags/tag1.xml"/><Relationship Id="rId3" Type="http://schemas.openxmlformats.org/officeDocument/2006/relationships/image" Target="../media/image1.png"/><Relationship Id="rId2" Type="http://schemas.microsoft.com/office/2007/relationships/media" Target="../media/media1.m4a"/><Relationship Id="rId1" Type="http://schemas.openxmlformats.org/officeDocument/2006/relationships/audio" Target="../media/media1.m4a"/></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7.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8.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7.xml"/><Relationship Id="rId2" Type="http://schemas.openxmlformats.org/officeDocument/2006/relationships/image" Target="../media/image12.png"/><Relationship Id="rId1" Type="http://schemas.openxmlformats.org/officeDocument/2006/relationships/image" Target="../media/image11.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7.xml"/><Relationship Id="rId2" Type="http://schemas.openxmlformats.org/officeDocument/2006/relationships/image" Target="../media/image14.jpeg"/><Relationship Id="rId1" Type="http://schemas.openxmlformats.org/officeDocument/2006/relationships/image" Target="../media/image13.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任意多边形 22"/>
          <p:cNvSpPr/>
          <p:nvPr/>
        </p:nvSpPr>
        <p:spPr>
          <a:xfrm rot="18900000">
            <a:off x="-101769" y="-23055"/>
            <a:ext cx="314857" cy="157429"/>
          </a:xfrm>
          <a:custGeom>
            <a:avLst/>
            <a:gdLst>
              <a:gd name="connsiteX0" fmla="*/ 157428 w 314857"/>
              <a:gd name="connsiteY0" fmla="*/ 0 h 157429"/>
              <a:gd name="connsiteX1" fmla="*/ 314857 w 314857"/>
              <a:gd name="connsiteY1" fmla="*/ 157428 h 157429"/>
              <a:gd name="connsiteX2" fmla="*/ 0 w 314857"/>
              <a:gd name="connsiteY2" fmla="*/ 157429 h 157429"/>
              <a:gd name="connsiteX3" fmla="*/ 157428 w 314857"/>
              <a:gd name="connsiteY3" fmla="*/ 0 h 157429"/>
            </a:gdLst>
            <a:ahLst/>
            <a:cxnLst>
              <a:cxn ang="0">
                <a:pos x="connsiteX0" y="connsiteY0"/>
              </a:cxn>
              <a:cxn ang="0">
                <a:pos x="connsiteX1" y="connsiteY1"/>
              </a:cxn>
              <a:cxn ang="0">
                <a:pos x="connsiteX2" y="connsiteY2"/>
              </a:cxn>
              <a:cxn ang="0">
                <a:pos x="connsiteX3" y="connsiteY3"/>
              </a:cxn>
            </a:cxnLst>
            <a:rect l="l" t="t" r="r" b="b"/>
            <a:pathLst>
              <a:path w="314857" h="157429">
                <a:moveTo>
                  <a:pt x="157428" y="0"/>
                </a:moveTo>
                <a:lnTo>
                  <a:pt x="314857" y="157428"/>
                </a:lnTo>
                <a:lnTo>
                  <a:pt x="0" y="157429"/>
                </a:lnTo>
                <a:lnTo>
                  <a:pt x="157428" y="0"/>
                </a:lnTo>
                <a:close/>
              </a:path>
            </a:pathLst>
          </a:cu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8900000">
            <a:off x="-194658" y="158869"/>
            <a:ext cx="889280" cy="182224"/>
          </a:xfrm>
          <a:custGeom>
            <a:avLst/>
            <a:gdLst>
              <a:gd name="connsiteX0" fmla="*/ 707057 w 889280"/>
              <a:gd name="connsiteY0" fmla="*/ 0 h 182224"/>
              <a:gd name="connsiteX1" fmla="*/ 889280 w 889280"/>
              <a:gd name="connsiteY1" fmla="*/ 182224 h 182224"/>
              <a:gd name="connsiteX2" fmla="*/ 0 w 889280"/>
              <a:gd name="connsiteY2" fmla="*/ 182224 h 182224"/>
              <a:gd name="connsiteX3" fmla="*/ 182224 w 889280"/>
              <a:gd name="connsiteY3" fmla="*/ 0 h 182224"/>
              <a:gd name="connsiteX4" fmla="*/ 707057 w 889280"/>
              <a:gd name="connsiteY4" fmla="*/ 0 h 182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80" h="182224">
                <a:moveTo>
                  <a:pt x="707057" y="0"/>
                </a:moveTo>
                <a:lnTo>
                  <a:pt x="889280" y="182224"/>
                </a:lnTo>
                <a:lnTo>
                  <a:pt x="0" y="182224"/>
                </a:lnTo>
                <a:lnTo>
                  <a:pt x="182224" y="0"/>
                </a:lnTo>
                <a:lnTo>
                  <a:pt x="707057" y="0"/>
                </a:lnTo>
                <a:close/>
              </a:path>
            </a:pathLst>
          </a:cu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p:cNvSpPr/>
          <p:nvPr/>
        </p:nvSpPr>
        <p:spPr>
          <a:xfrm rot="19152099">
            <a:off x="2139095" y="3026938"/>
            <a:ext cx="4014439" cy="796327"/>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9"/>
          <p:cNvSpPr/>
          <p:nvPr/>
        </p:nvSpPr>
        <p:spPr>
          <a:xfrm>
            <a:off x="4446441" y="0"/>
            <a:ext cx="7785100" cy="6858000"/>
          </a:xfrm>
          <a:custGeom>
            <a:avLst/>
            <a:gdLst>
              <a:gd name="connsiteX0" fmla="*/ 0 w 7753815"/>
              <a:gd name="connsiteY0" fmla="*/ 6858000 h 6858000"/>
              <a:gd name="connsiteX1" fmla="*/ 0 w 7753815"/>
              <a:gd name="connsiteY1" fmla="*/ 0 h 6858000"/>
              <a:gd name="connsiteX2" fmla="*/ 7753815 w 7753815"/>
              <a:gd name="connsiteY2" fmla="*/ 6858000 h 6858000"/>
              <a:gd name="connsiteX3" fmla="*/ 0 w 7753815"/>
              <a:gd name="connsiteY3" fmla="*/ 6858000 h 6858000"/>
              <a:gd name="connsiteX0-1" fmla="*/ 0 w 7785100"/>
              <a:gd name="connsiteY0-2" fmla="*/ 6858000 h 6858000"/>
              <a:gd name="connsiteX1-3" fmla="*/ 7785100 w 7785100"/>
              <a:gd name="connsiteY1-4" fmla="*/ 0 h 6858000"/>
              <a:gd name="connsiteX2-5" fmla="*/ 7753815 w 7785100"/>
              <a:gd name="connsiteY2-6" fmla="*/ 6858000 h 6858000"/>
              <a:gd name="connsiteX3-7" fmla="*/ 0 w 7785100"/>
              <a:gd name="connsiteY3-8" fmla="*/ 6858000 h 6858000"/>
            </a:gdLst>
            <a:ahLst/>
            <a:cxnLst>
              <a:cxn ang="0">
                <a:pos x="connsiteX0-1" y="connsiteY0-2"/>
              </a:cxn>
              <a:cxn ang="0">
                <a:pos x="connsiteX1-3" y="connsiteY1-4"/>
              </a:cxn>
              <a:cxn ang="0">
                <a:pos x="connsiteX2-5" y="connsiteY2-6"/>
              </a:cxn>
              <a:cxn ang="0">
                <a:pos x="connsiteX3-7" y="connsiteY3-8"/>
              </a:cxn>
            </a:cxnLst>
            <a:rect l="l" t="t" r="r" b="b"/>
            <a:pathLst>
              <a:path w="7785100" h="6858000">
                <a:moveTo>
                  <a:pt x="0" y="6858000"/>
                </a:moveTo>
                <a:lnTo>
                  <a:pt x="7785100" y="0"/>
                </a:lnTo>
                <a:lnTo>
                  <a:pt x="7753815" y="6858000"/>
                </a:lnTo>
                <a:lnTo>
                  <a:pt x="0" y="6858000"/>
                </a:lnTo>
                <a:close/>
              </a:path>
            </a:pathLst>
          </a:cu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29"/>
          <p:cNvSpPr/>
          <p:nvPr/>
        </p:nvSpPr>
        <p:spPr>
          <a:xfrm rot="5400000">
            <a:off x="-250498" y="6504352"/>
            <a:ext cx="550476" cy="182223"/>
          </a:xfrm>
          <a:custGeom>
            <a:avLst/>
            <a:gdLst>
              <a:gd name="connsiteX0" fmla="*/ 0 w 550476"/>
              <a:gd name="connsiteY0" fmla="*/ 182223 h 182223"/>
              <a:gd name="connsiteX1" fmla="*/ 45556 w 550476"/>
              <a:gd name="connsiteY1" fmla="*/ 0 h 182223"/>
              <a:gd name="connsiteX2" fmla="*/ 550476 w 550476"/>
              <a:gd name="connsiteY2" fmla="*/ 0 h 182223"/>
              <a:gd name="connsiteX3" fmla="*/ 550476 w 550476"/>
              <a:gd name="connsiteY3" fmla="*/ 182223 h 182223"/>
              <a:gd name="connsiteX4" fmla="*/ 0 w 550476"/>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476" h="182223">
                <a:moveTo>
                  <a:pt x="0" y="182223"/>
                </a:moveTo>
                <a:lnTo>
                  <a:pt x="45556" y="0"/>
                </a:lnTo>
                <a:lnTo>
                  <a:pt x="550476" y="0"/>
                </a:lnTo>
                <a:lnTo>
                  <a:pt x="550476" y="182223"/>
                </a:lnTo>
                <a:lnTo>
                  <a:pt x="0" y="182223"/>
                </a:lnTo>
                <a:close/>
              </a:path>
            </a:pathLst>
          </a:cu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5400000">
            <a:off x="-25047" y="6643160"/>
            <a:ext cx="277617" cy="182223"/>
          </a:xfrm>
          <a:custGeom>
            <a:avLst/>
            <a:gdLst>
              <a:gd name="connsiteX0" fmla="*/ 0 w 277617"/>
              <a:gd name="connsiteY0" fmla="*/ 182223 h 182223"/>
              <a:gd name="connsiteX1" fmla="*/ 45556 w 277617"/>
              <a:gd name="connsiteY1" fmla="*/ 0 h 182223"/>
              <a:gd name="connsiteX2" fmla="*/ 277617 w 277617"/>
              <a:gd name="connsiteY2" fmla="*/ 0 h 182223"/>
              <a:gd name="connsiteX3" fmla="*/ 277617 w 277617"/>
              <a:gd name="connsiteY3" fmla="*/ 182223 h 182223"/>
              <a:gd name="connsiteX4" fmla="*/ 0 w 277617"/>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17" h="182223">
                <a:moveTo>
                  <a:pt x="0" y="182223"/>
                </a:moveTo>
                <a:lnTo>
                  <a:pt x="45556" y="0"/>
                </a:lnTo>
                <a:lnTo>
                  <a:pt x="277617" y="0"/>
                </a:lnTo>
                <a:lnTo>
                  <a:pt x="277617" y="182223"/>
                </a:lnTo>
                <a:lnTo>
                  <a:pt x="0" y="18222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4"/>
          <p:cNvSpPr/>
          <p:nvPr/>
        </p:nvSpPr>
        <p:spPr>
          <a:xfrm rot="19152099">
            <a:off x="5320792" y="1181586"/>
            <a:ext cx="835058" cy="796327"/>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rot="2081719">
            <a:off x="10356308" y="270929"/>
            <a:ext cx="835058" cy="796327"/>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2486401" y="1005521"/>
            <a:ext cx="3673608" cy="3673608"/>
          </a:xfrm>
          <a:prstGeom prst="ellipse">
            <a:avLst/>
          </a:prstGeom>
          <a:noFill/>
          <a:ln>
            <a:solidFill>
              <a:srgbClr val="3C3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rot="19129880">
            <a:off x="1991124" y="1005781"/>
            <a:ext cx="5262101" cy="1568450"/>
          </a:xfrm>
          <a:prstGeom prst="rect">
            <a:avLst/>
          </a:prstGeom>
          <a:noFill/>
        </p:spPr>
        <p:txBody>
          <a:bodyPr wrap="square" rtlCol="0">
            <a:spAutoFit/>
          </a:bodyPr>
          <a:lstStyle/>
          <a:p>
            <a:r>
              <a:rPr lang="en-US" altLang="zh-CN" sz="9600" b="1" dirty="0">
                <a:solidFill>
                  <a:srgbClr val="EA5E32"/>
                </a:solidFill>
                <a:latin typeface="微软雅黑" panose="020B0503020204020204" pitchFamily="34" charset="-122"/>
                <a:ea typeface="微软雅黑" panose="020B0503020204020204" pitchFamily="34" charset="-122"/>
              </a:rPr>
              <a:t>2019</a:t>
            </a:r>
            <a:endParaRPr lang="zh-CN" altLang="en-US" sz="9600" b="1" dirty="0">
              <a:solidFill>
                <a:srgbClr val="EA5E32"/>
              </a:solidFill>
              <a:latin typeface="微软雅黑" panose="020B0503020204020204" pitchFamily="34" charset="-122"/>
              <a:ea typeface="微软雅黑" panose="020B0503020204020204" pitchFamily="34" charset="-122"/>
            </a:endParaRPr>
          </a:p>
        </p:txBody>
      </p:sp>
      <p:sp>
        <p:nvSpPr>
          <p:cNvPr id="37" name="文本框 36"/>
          <p:cNvSpPr txBox="1"/>
          <p:nvPr/>
        </p:nvSpPr>
        <p:spPr>
          <a:xfrm rot="19037579">
            <a:off x="963295" y="2534920"/>
            <a:ext cx="7728585" cy="768350"/>
          </a:xfrm>
          <a:prstGeom prst="rect">
            <a:avLst/>
          </a:prstGeom>
          <a:noFill/>
        </p:spPr>
        <p:txBody>
          <a:bodyPr wrap="square" rtlCol="0">
            <a:spAutoFit/>
          </a:bodyPr>
          <a:lstStyle/>
          <a:p>
            <a:r>
              <a:rPr sz="4400" b="1" dirty="0">
                <a:latin typeface="微软雅黑" panose="020B0503020204020204" pitchFamily="34" charset="-122"/>
                <a:ea typeface="微软雅黑" panose="020B0503020204020204" pitchFamily="34" charset="-122"/>
              </a:rPr>
              <a:t>Honeycomb—学友互</a:t>
            </a:r>
            <a:r>
              <a:rPr lang="zh-CN" sz="4400" b="1" dirty="0">
                <a:latin typeface="微软雅黑" panose="020B0503020204020204" pitchFamily="34" charset="-122"/>
                <a:ea typeface="微软雅黑" panose="020B0503020204020204" pitchFamily="34" charset="-122"/>
              </a:rPr>
              <a:t>助</a:t>
            </a:r>
            <a:r>
              <a:rPr sz="4400" b="1" dirty="0">
                <a:latin typeface="微软雅黑" panose="020B0503020204020204" pitchFamily="34" charset="-122"/>
                <a:ea typeface="微软雅黑" panose="020B0503020204020204" pitchFamily="34" charset="-122"/>
              </a:rPr>
              <a:t>APP</a:t>
            </a:r>
            <a:endParaRPr lang="zh-CN" altLang="en-US" sz="4400" b="1" dirty="0">
              <a:latin typeface="微软雅黑" panose="020B0503020204020204" pitchFamily="34" charset="-122"/>
              <a:ea typeface="微软雅黑" panose="020B0503020204020204" pitchFamily="34" charset="-122"/>
            </a:endParaRPr>
          </a:p>
        </p:txBody>
      </p:sp>
      <p:sp>
        <p:nvSpPr>
          <p:cNvPr id="38" name="椭圆 37"/>
          <p:cNvSpPr/>
          <p:nvPr/>
        </p:nvSpPr>
        <p:spPr>
          <a:xfrm>
            <a:off x="2806700" y="1475968"/>
            <a:ext cx="292100" cy="292100"/>
          </a:xfrm>
          <a:prstGeom prst="ellips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4664066" y="4431132"/>
            <a:ext cx="292100" cy="292100"/>
          </a:xfrm>
          <a:prstGeom prst="ellipse">
            <a:avLst/>
          </a:pr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5400000">
            <a:off x="25611" y="6885661"/>
            <a:ext cx="762620" cy="182223"/>
          </a:xfrm>
          <a:custGeom>
            <a:avLst/>
            <a:gdLst>
              <a:gd name="connsiteX0" fmla="*/ 0 w 762620"/>
              <a:gd name="connsiteY0" fmla="*/ 182223 h 182223"/>
              <a:gd name="connsiteX1" fmla="*/ 45556 w 762620"/>
              <a:gd name="connsiteY1" fmla="*/ 0 h 182223"/>
              <a:gd name="connsiteX2" fmla="*/ 762620 w 762620"/>
              <a:gd name="connsiteY2" fmla="*/ 0 h 182223"/>
              <a:gd name="connsiteX3" fmla="*/ 762620 w 762620"/>
              <a:gd name="connsiteY3" fmla="*/ 182223 h 182223"/>
              <a:gd name="connsiteX4" fmla="*/ 0 w 762620"/>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620" h="182223">
                <a:moveTo>
                  <a:pt x="0" y="182223"/>
                </a:moveTo>
                <a:lnTo>
                  <a:pt x="45556" y="0"/>
                </a:lnTo>
                <a:lnTo>
                  <a:pt x="762620" y="0"/>
                </a:lnTo>
                <a:lnTo>
                  <a:pt x="762620" y="182223"/>
                </a:lnTo>
                <a:lnTo>
                  <a:pt x="0" y="182223"/>
                </a:lnTo>
                <a:close/>
              </a:path>
            </a:pathLst>
          </a:cu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rot="18931968">
            <a:off x="6152658" y="4891092"/>
            <a:ext cx="3393565" cy="521970"/>
          </a:xfrm>
          <a:prstGeom prst="rect">
            <a:avLst/>
          </a:prstGeom>
          <a:noFill/>
        </p:spPr>
        <p:txBody>
          <a:bodyPr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汇报人</a:t>
            </a:r>
            <a:r>
              <a:rPr lang="zh-CN" altLang="en-US" sz="2800" dirty="0" smtClean="0">
                <a:solidFill>
                  <a:schemeClr val="bg1"/>
                </a:solidFill>
                <a:latin typeface="微软雅黑" panose="020B0503020204020204" pitchFamily="34" charset="-122"/>
                <a:ea typeface="微软雅黑" panose="020B0503020204020204" pitchFamily="34" charset="-122"/>
              </a:rPr>
              <a:t>：马梦晨</a:t>
            </a:r>
            <a:endParaRPr lang="zh-CN" altLang="en-US" sz="2800" dirty="0" smtClean="0">
              <a:solidFill>
                <a:schemeClr val="bg1"/>
              </a:solidFill>
              <a:latin typeface="微软雅黑" panose="020B0503020204020204" pitchFamily="34" charset="-122"/>
              <a:ea typeface="微软雅黑" panose="020B0503020204020204" pitchFamily="34" charset="-122"/>
            </a:endParaRPr>
          </a:p>
        </p:txBody>
      </p:sp>
      <p:sp>
        <p:nvSpPr>
          <p:cNvPr id="42" name="文本框 41"/>
          <p:cNvSpPr txBox="1"/>
          <p:nvPr/>
        </p:nvSpPr>
        <p:spPr>
          <a:xfrm rot="18868292">
            <a:off x="9217464" y="3908321"/>
            <a:ext cx="3393565" cy="521970"/>
          </a:xfrm>
          <a:prstGeom prst="rect">
            <a:avLst/>
          </a:prstGeom>
          <a:noFill/>
        </p:spPr>
        <p:txBody>
          <a:bodyPr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制作人：马梦晨</a:t>
            </a:r>
            <a:endParaRPr lang="zh-CN" altLang="en-US" sz="2800" dirty="0">
              <a:solidFill>
                <a:schemeClr val="bg1"/>
              </a:solidFill>
              <a:latin typeface="微软雅黑" panose="020B0503020204020204" pitchFamily="34" charset="-122"/>
              <a:ea typeface="微软雅黑" panose="020B0503020204020204" pitchFamily="34" charset="-122"/>
            </a:endParaRPr>
          </a:p>
        </p:txBody>
      </p:sp>
      <p:cxnSp>
        <p:nvCxnSpPr>
          <p:cNvPr id="44" name="直接连接符 43"/>
          <p:cNvCxnSpPr/>
          <p:nvPr/>
        </p:nvCxnSpPr>
        <p:spPr>
          <a:xfrm flipH="1">
            <a:off x="6946898" y="4889500"/>
            <a:ext cx="1981202" cy="19812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11256084" y="2775272"/>
            <a:ext cx="1981202" cy="19812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10393322" y="403386"/>
            <a:ext cx="1981202" cy="19812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2" name="Joel Hanson - Traveling Light(1)">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4106684" y="8572500"/>
            <a:ext cx="609600" cy="609600"/>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2" presetClass="entr" presetSubtype="4" decel="100000" fill="hold" grpId="0" nodeType="afterEffect">
                                  <p:stCondLst>
                                    <p:cond delay="0"/>
                                  </p:stCondLst>
                                  <p:childTnLst>
                                    <p:set>
                                      <p:cBhvr>
                                        <p:cTn id="9" dur="1" fill="hold">
                                          <p:stCondLst>
                                            <p:cond delay="0"/>
                                          </p:stCondLst>
                                        </p:cTn>
                                        <p:tgtEl>
                                          <p:spTgt spid="10"/>
                                        </p:tgtEl>
                                        <p:attrNameLst>
                                          <p:attrName>style.visibility</p:attrName>
                                        </p:attrNameLst>
                                      </p:cBhvr>
                                      <p:to>
                                        <p:strVal val="visible"/>
                                      </p:to>
                                    </p:set>
                                    <p:anim calcmode="lin" valueType="num">
                                      <p:cBhvr additive="base">
                                        <p:cTn id="10" dur="500" fill="hold"/>
                                        <p:tgtEl>
                                          <p:spTgt spid="10"/>
                                        </p:tgtEl>
                                        <p:attrNameLst>
                                          <p:attrName>ppt_x</p:attrName>
                                        </p:attrNameLst>
                                      </p:cBhvr>
                                      <p:tavLst>
                                        <p:tav tm="0">
                                          <p:val>
                                            <p:strVal val="#ppt_x"/>
                                          </p:val>
                                        </p:tav>
                                        <p:tav tm="100000">
                                          <p:val>
                                            <p:strVal val="#ppt_x"/>
                                          </p:val>
                                        </p:tav>
                                      </p:tavLst>
                                    </p:anim>
                                    <p:anim calcmode="lin" valueType="num">
                                      <p:cBhvr additive="base">
                                        <p:cTn id="11" dur="500" fill="hold"/>
                                        <p:tgtEl>
                                          <p:spTgt spid="10"/>
                                        </p:tgtEl>
                                        <p:attrNameLst>
                                          <p:attrName>ppt_y</p:attrName>
                                        </p:attrNameLst>
                                      </p:cBhvr>
                                      <p:tavLst>
                                        <p:tav tm="0">
                                          <p:val>
                                            <p:strVal val="1+#ppt_h/2"/>
                                          </p:val>
                                        </p:tav>
                                        <p:tav tm="100000">
                                          <p:val>
                                            <p:strVal val="#ppt_y"/>
                                          </p:val>
                                        </p:tav>
                                      </p:tavLst>
                                    </p:anim>
                                  </p:childTnLst>
                                </p:cTn>
                              </p:par>
                            </p:childTnLst>
                          </p:cTn>
                        </p:par>
                        <p:par>
                          <p:cTn id="12" fill="hold">
                            <p:stCondLst>
                              <p:cond delay="500"/>
                            </p:stCondLst>
                            <p:childTnLst>
                              <p:par>
                                <p:cTn id="13" presetID="21" presetClass="entr" presetSubtype="1"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wheel(1)">
                                      <p:cBhvr>
                                        <p:cTn id="15" dur="2000"/>
                                        <p:tgtEl>
                                          <p:spTgt spid="35"/>
                                        </p:tgtEl>
                                      </p:cBhvr>
                                    </p:animEffect>
                                  </p:childTnLst>
                                </p:cTn>
                              </p:par>
                            </p:childTnLst>
                          </p:cTn>
                        </p:par>
                        <p:par>
                          <p:cTn id="16" fill="hold">
                            <p:stCondLst>
                              <p:cond delay="2500"/>
                            </p:stCondLst>
                            <p:childTnLst>
                              <p:par>
                                <p:cTn id="17" presetID="10" presetClass="entr" presetSubtype="0" fill="hold" grpId="0" nodeType="afterEffect">
                                  <p:stCondLst>
                                    <p:cond delay="0"/>
                                  </p:stCondLst>
                                  <p:childTnLst>
                                    <p:set>
                                      <p:cBhvr>
                                        <p:cTn id="18" dur="1" fill="hold">
                                          <p:stCondLst>
                                            <p:cond delay="0"/>
                                          </p:stCondLst>
                                        </p:cTn>
                                        <p:tgtEl>
                                          <p:spTgt spid="38"/>
                                        </p:tgtEl>
                                        <p:attrNameLst>
                                          <p:attrName>style.visibility</p:attrName>
                                        </p:attrNameLst>
                                      </p:cBhvr>
                                      <p:to>
                                        <p:strVal val="visible"/>
                                      </p:to>
                                    </p:set>
                                    <p:animEffect transition="in" filter="fade">
                                      <p:cBhvr>
                                        <p:cTn id="19" dur="500"/>
                                        <p:tgtEl>
                                          <p:spTgt spid="38"/>
                                        </p:tgtEl>
                                      </p:cBhvr>
                                    </p:animEffect>
                                  </p:childTnLst>
                                </p:cTn>
                              </p:par>
                            </p:childTnLst>
                          </p:cTn>
                        </p:par>
                        <p:par>
                          <p:cTn id="20" fill="hold">
                            <p:stCondLst>
                              <p:cond delay="3000"/>
                            </p:stCondLst>
                            <p:childTnLst>
                              <p:par>
                                <p:cTn id="21" presetID="10" presetClass="entr" presetSubtype="0" fill="hold" grpId="0" nodeType="after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childTnLst>
                          </p:cTn>
                        </p:par>
                        <p:par>
                          <p:cTn id="24" fill="hold">
                            <p:stCondLst>
                              <p:cond delay="3500"/>
                            </p:stCondLst>
                            <p:childTnLst>
                              <p:par>
                                <p:cTn id="25" presetID="10" presetClass="entr" presetSubtype="0" fill="hold" grpId="0" nodeType="afterEffect">
                                  <p:stCondLst>
                                    <p:cond delay="0"/>
                                  </p:stCondLst>
                                  <p:iterate type="lt">
                                    <p:tmPct val="10000"/>
                                  </p:iterate>
                                  <p:childTnLst>
                                    <p:set>
                                      <p:cBhvr>
                                        <p:cTn id="26" dur="1" fill="hold">
                                          <p:stCondLst>
                                            <p:cond delay="0"/>
                                          </p:stCondLst>
                                        </p:cTn>
                                        <p:tgtEl>
                                          <p:spTgt spid="36"/>
                                        </p:tgtEl>
                                        <p:attrNameLst>
                                          <p:attrName>style.visibility</p:attrName>
                                        </p:attrNameLst>
                                      </p:cBhvr>
                                      <p:to>
                                        <p:strVal val="visible"/>
                                      </p:to>
                                    </p:set>
                                    <p:animEffect transition="in" filter="fade">
                                      <p:cBhvr>
                                        <p:cTn id="27" dur="500"/>
                                        <p:tgtEl>
                                          <p:spTgt spid="36"/>
                                        </p:tgtEl>
                                      </p:cBhvr>
                                    </p:animEffect>
                                  </p:childTnLst>
                                </p:cTn>
                              </p:par>
                            </p:childTnLst>
                          </p:cTn>
                        </p:par>
                        <p:par>
                          <p:cTn id="28" fill="hold">
                            <p:stCondLst>
                              <p:cond delay="4151"/>
                            </p:stCondLst>
                            <p:childTnLst>
                              <p:par>
                                <p:cTn id="29" presetID="22" presetClass="entr" presetSubtype="4" fill="hold" grpId="0" nodeType="after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ipe(down)">
                                      <p:cBhvr>
                                        <p:cTn id="31" dur="500"/>
                                        <p:tgtEl>
                                          <p:spTgt spid="37"/>
                                        </p:tgtEl>
                                      </p:cBhvr>
                                    </p:animEffect>
                                  </p:childTnLst>
                                </p:cTn>
                              </p:par>
                            </p:childTnLst>
                          </p:cTn>
                        </p:par>
                        <p:par>
                          <p:cTn id="32" fill="hold">
                            <p:stCondLst>
                              <p:cond delay="4651"/>
                            </p:stCondLst>
                            <p:childTnLst>
                              <p:par>
                                <p:cTn id="33" presetID="2" presetClass="entr" presetSubtype="12" decel="100000" fill="hold" grpId="0" nodeType="afterEffect">
                                  <p:stCondLst>
                                    <p:cond delay="0"/>
                                  </p:stCondLst>
                                  <p:childTnLst>
                                    <p:set>
                                      <p:cBhvr>
                                        <p:cTn id="34" dur="1" fill="hold">
                                          <p:stCondLst>
                                            <p:cond delay="0"/>
                                          </p:stCondLst>
                                        </p:cTn>
                                        <p:tgtEl>
                                          <p:spTgt spid="40"/>
                                        </p:tgtEl>
                                        <p:attrNameLst>
                                          <p:attrName>style.visibility</p:attrName>
                                        </p:attrNameLst>
                                      </p:cBhvr>
                                      <p:to>
                                        <p:strVal val="visible"/>
                                      </p:to>
                                    </p:set>
                                    <p:anim calcmode="lin" valueType="num">
                                      <p:cBhvr additive="base">
                                        <p:cTn id="35" dur="500" fill="hold"/>
                                        <p:tgtEl>
                                          <p:spTgt spid="40"/>
                                        </p:tgtEl>
                                        <p:attrNameLst>
                                          <p:attrName>ppt_x</p:attrName>
                                        </p:attrNameLst>
                                      </p:cBhvr>
                                      <p:tavLst>
                                        <p:tav tm="0">
                                          <p:val>
                                            <p:strVal val="0-#ppt_w/2"/>
                                          </p:val>
                                        </p:tav>
                                        <p:tav tm="100000">
                                          <p:val>
                                            <p:strVal val="#ppt_x"/>
                                          </p:val>
                                        </p:tav>
                                      </p:tavLst>
                                    </p:anim>
                                    <p:anim calcmode="lin" valueType="num">
                                      <p:cBhvr additive="base">
                                        <p:cTn id="36" dur="500" fill="hold"/>
                                        <p:tgtEl>
                                          <p:spTgt spid="40"/>
                                        </p:tgtEl>
                                        <p:attrNameLst>
                                          <p:attrName>ppt_y</p:attrName>
                                        </p:attrNameLst>
                                      </p:cBhvr>
                                      <p:tavLst>
                                        <p:tav tm="0">
                                          <p:val>
                                            <p:strVal val="1+#ppt_h/2"/>
                                          </p:val>
                                        </p:tav>
                                        <p:tav tm="100000">
                                          <p:val>
                                            <p:strVal val="#ppt_y"/>
                                          </p:val>
                                        </p:tav>
                                      </p:tavLst>
                                    </p:anim>
                                  </p:childTnLst>
                                </p:cTn>
                              </p:par>
                              <p:par>
                                <p:cTn id="37" presetID="2" presetClass="entr" presetSubtype="3" decel="100000" fill="hold" grpId="0" nodeType="withEffect">
                                  <p:stCondLst>
                                    <p:cond delay="0"/>
                                  </p:stCondLst>
                                  <p:childTnLst>
                                    <p:set>
                                      <p:cBhvr>
                                        <p:cTn id="38" dur="1" fill="hold">
                                          <p:stCondLst>
                                            <p:cond delay="0"/>
                                          </p:stCondLst>
                                        </p:cTn>
                                        <p:tgtEl>
                                          <p:spTgt spid="42"/>
                                        </p:tgtEl>
                                        <p:attrNameLst>
                                          <p:attrName>style.visibility</p:attrName>
                                        </p:attrNameLst>
                                      </p:cBhvr>
                                      <p:to>
                                        <p:strVal val="visible"/>
                                      </p:to>
                                    </p:set>
                                    <p:anim calcmode="lin" valueType="num">
                                      <p:cBhvr additive="base">
                                        <p:cTn id="39" dur="500" fill="hold"/>
                                        <p:tgtEl>
                                          <p:spTgt spid="42"/>
                                        </p:tgtEl>
                                        <p:attrNameLst>
                                          <p:attrName>ppt_x</p:attrName>
                                        </p:attrNameLst>
                                      </p:cBhvr>
                                      <p:tavLst>
                                        <p:tav tm="0">
                                          <p:val>
                                            <p:strVal val="1+#ppt_w/2"/>
                                          </p:val>
                                        </p:tav>
                                        <p:tav tm="100000">
                                          <p:val>
                                            <p:strVal val="#ppt_x"/>
                                          </p:val>
                                        </p:tav>
                                      </p:tavLst>
                                    </p:anim>
                                    <p:anim calcmode="lin" valueType="num">
                                      <p:cBhvr additive="base">
                                        <p:cTn id="40" dur="500" fill="hold"/>
                                        <p:tgtEl>
                                          <p:spTgt spid="42"/>
                                        </p:tgtEl>
                                        <p:attrNameLst>
                                          <p:attrName>ppt_y</p:attrName>
                                        </p:attrNameLst>
                                      </p:cBhvr>
                                      <p:tavLst>
                                        <p:tav tm="0">
                                          <p:val>
                                            <p:strVal val="0-#ppt_h/2"/>
                                          </p:val>
                                        </p:tav>
                                        <p:tav tm="100000">
                                          <p:val>
                                            <p:strVal val="#ppt_y"/>
                                          </p:val>
                                        </p:tav>
                                      </p:tavLst>
                                    </p:anim>
                                  </p:childTnLst>
                                </p:cTn>
                              </p:par>
                            </p:childTnLst>
                          </p:cTn>
                        </p:par>
                        <p:par>
                          <p:cTn id="41" fill="hold">
                            <p:stCondLst>
                              <p:cond delay="5151"/>
                            </p:stCondLst>
                            <p:childTnLst>
                              <p:par>
                                <p:cTn id="42" presetID="22" presetClass="entr" presetSubtype="4" fill="hold" nodeType="afterEffect">
                                  <p:stCondLst>
                                    <p:cond delay="0"/>
                                  </p:stCondLst>
                                  <p:childTnLst>
                                    <p:set>
                                      <p:cBhvr>
                                        <p:cTn id="43" dur="1" fill="hold">
                                          <p:stCondLst>
                                            <p:cond delay="0"/>
                                          </p:stCondLst>
                                        </p:cTn>
                                        <p:tgtEl>
                                          <p:spTgt spid="46"/>
                                        </p:tgtEl>
                                        <p:attrNameLst>
                                          <p:attrName>style.visibility</p:attrName>
                                        </p:attrNameLst>
                                      </p:cBhvr>
                                      <p:to>
                                        <p:strVal val="visible"/>
                                      </p:to>
                                    </p:set>
                                    <p:animEffect transition="in" filter="wipe(down)">
                                      <p:cBhvr>
                                        <p:cTn id="44" dur="500"/>
                                        <p:tgtEl>
                                          <p:spTgt spid="46"/>
                                        </p:tgtEl>
                                      </p:cBhvr>
                                    </p:animEffect>
                                  </p:childTnLst>
                                </p:cTn>
                              </p:par>
                              <p:par>
                                <p:cTn id="45" presetID="22" presetClass="entr" presetSubtype="4" fill="hold" nodeType="withEffect">
                                  <p:stCondLst>
                                    <p:cond delay="0"/>
                                  </p:stCondLst>
                                  <p:childTnLst>
                                    <p:set>
                                      <p:cBhvr>
                                        <p:cTn id="46" dur="1" fill="hold">
                                          <p:stCondLst>
                                            <p:cond delay="0"/>
                                          </p:stCondLst>
                                        </p:cTn>
                                        <p:tgtEl>
                                          <p:spTgt spid="44"/>
                                        </p:tgtEl>
                                        <p:attrNameLst>
                                          <p:attrName>style.visibility</p:attrName>
                                        </p:attrNameLst>
                                      </p:cBhvr>
                                      <p:to>
                                        <p:strVal val="visible"/>
                                      </p:to>
                                    </p:set>
                                    <p:animEffect transition="in" filter="wipe(down)">
                                      <p:cBhvr>
                                        <p:cTn id="47" dur="500"/>
                                        <p:tgtEl>
                                          <p:spTgt spid="44"/>
                                        </p:tgtEl>
                                      </p:cBhvr>
                                    </p:animEffect>
                                  </p:childTnLst>
                                </p:cTn>
                              </p:par>
                              <p:par>
                                <p:cTn id="48" presetID="22" presetClass="entr" presetSubtype="1" fill="hold" nodeType="withEffect">
                                  <p:stCondLst>
                                    <p:cond delay="0"/>
                                  </p:stCondLst>
                                  <p:childTnLst>
                                    <p:set>
                                      <p:cBhvr>
                                        <p:cTn id="49" dur="1" fill="hold">
                                          <p:stCondLst>
                                            <p:cond delay="0"/>
                                          </p:stCondLst>
                                        </p:cTn>
                                        <p:tgtEl>
                                          <p:spTgt spid="45"/>
                                        </p:tgtEl>
                                        <p:attrNameLst>
                                          <p:attrName>style.visibility</p:attrName>
                                        </p:attrNameLst>
                                      </p:cBhvr>
                                      <p:to>
                                        <p:strVal val="visible"/>
                                      </p:to>
                                    </p:set>
                                    <p:animEffect transition="in" filter="wipe(up)">
                                      <p:cBhvr>
                                        <p:cTn id="50" dur="500"/>
                                        <p:tgtEl>
                                          <p:spTgt spid="45"/>
                                        </p:tgtEl>
                                      </p:cBhvr>
                                    </p:animEffect>
                                  </p:childTnLst>
                                </p:cTn>
                              </p:par>
                            </p:childTnLst>
                          </p:cTn>
                        </p:par>
                        <p:par>
                          <p:cTn id="51" fill="hold">
                            <p:stCondLst>
                              <p:cond delay="5651"/>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childTnLst>
                          </p:cTn>
                        </p:par>
                        <p:par>
                          <p:cTn id="55" fill="hold">
                            <p:stCondLst>
                              <p:cond delay="6151"/>
                            </p:stCondLst>
                            <p:childTnLst>
                              <p:par>
                                <p:cTn id="56" presetID="10" presetClass="entr" presetSubtype="0" fill="hold" grpId="0" nodeType="after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fade">
                                      <p:cBhvr>
                                        <p:cTn id="58" dur="500"/>
                                        <p:tgtEl>
                                          <p:spTgt spid="32"/>
                                        </p:tgtEl>
                                      </p:cBhvr>
                                    </p:animEffect>
                                  </p:childTnLst>
                                </p:cTn>
                              </p:par>
                            </p:childTnLst>
                          </p:cTn>
                        </p:par>
                        <p:par>
                          <p:cTn id="59" fill="hold">
                            <p:stCondLst>
                              <p:cond delay="6651"/>
                            </p:stCondLst>
                            <p:childTnLst>
                              <p:par>
                                <p:cTn id="60" presetID="22" presetClass="entr" presetSubtype="8" fill="hold" grpId="0" nodeType="after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wipe(left)">
                                      <p:cBhvr>
                                        <p:cTn id="62" dur="500"/>
                                        <p:tgtEl>
                                          <p:spTgt spid="9"/>
                                        </p:tgtEl>
                                      </p:cBhvr>
                                    </p:animEffect>
                                  </p:childTnLst>
                                </p:cTn>
                              </p:par>
                            </p:childTnLst>
                          </p:cTn>
                        </p:par>
                        <p:par>
                          <p:cTn id="63" fill="hold">
                            <p:stCondLst>
                              <p:cond delay="7151"/>
                            </p:stCondLst>
                            <p:childTnLst>
                              <p:par>
                                <p:cTn id="64" presetID="2" presetClass="entr" presetSubtype="8" fill="hold" grpId="0" nodeType="afterEffect">
                                  <p:stCondLst>
                                    <p:cond delay="0"/>
                                  </p:stCondLst>
                                  <p:childTnLst>
                                    <p:set>
                                      <p:cBhvr>
                                        <p:cTn id="65" dur="1" fill="hold">
                                          <p:stCondLst>
                                            <p:cond delay="0"/>
                                          </p:stCondLst>
                                        </p:cTn>
                                        <p:tgtEl>
                                          <p:spTgt spid="23"/>
                                        </p:tgtEl>
                                        <p:attrNameLst>
                                          <p:attrName>style.visibility</p:attrName>
                                        </p:attrNameLst>
                                      </p:cBhvr>
                                      <p:to>
                                        <p:strVal val="visible"/>
                                      </p:to>
                                    </p:set>
                                    <p:anim calcmode="lin" valueType="num">
                                      <p:cBhvr additive="base">
                                        <p:cTn id="66" dur="500" fill="hold"/>
                                        <p:tgtEl>
                                          <p:spTgt spid="23"/>
                                        </p:tgtEl>
                                        <p:attrNameLst>
                                          <p:attrName>ppt_x</p:attrName>
                                        </p:attrNameLst>
                                      </p:cBhvr>
                                      <p:tavLst>
                                        <p:tav tm="0">
                                          <p:val>
                                            <p:strVal val="0-#ppt_w/2"/>
                                          </p:val>
                                        </p:tav>
                                        <p:tav tm="100000">
                                          <p:val>
                                            <p:strVal val="#ppt_x"/>
                                          </p:val>
                                        </p:tav>
                                      </p:tavLst>
                                    </p:anim>
                                    <p:anim calcmode="lin" valueType="num">
                                      <p:cBhvr additive="base">
                                        <p:cTn id="67" dur="500" fill="hold"/>
                                        <p:tgtEl>
                                          <p:spTgt spid="23"/>
                                        </p:tgtEl>
                                        <p:attrNameLst>
                                          <p:attrName>ppt_y</p:attrName>
                                        </p:attrNameLst>
                                      </p:cBhvr>
                                      <p:tavLst>
                                        <p:tav tm="0">
                                          <p:val>
                                            <p:strVal val="#ppt_y"/>
                                          </p:val>
                                        </p:tav>
                                        <p:tav tm="100000">
                                          <p:val>
                                            <p:strVal val="#ppt_y"/>
                                          </p:val>
                                        </p:tav>
                                      </p:tavLst>
                                    </p:anim>
                                  </p:childTnLst>
                                </p:cTn>
                              </p:par>
                              <p:par>
                                <p:cTn id="68" presetID="2" presetClass="entr" presetSubtype="9" fill="hold" grpId="0" nodeType="withEffect">
                                  <p:stCondLst>
                                    <p:cond delay="0"/>
                                  </p:stCondLst>
                                  <p:childTnLst>
                                    <p:set>
                                      <p:cBhvr>
                                        <p:cTn id="69" dur="1" fill="hold">
                                          <p:stCondLst>
                                            <p:cond delay="0"/>
                                          </p:stCondLst>
                                        </p:cTn>
                                        <p:tgtEl>
                                          <p:spTgt spid="22"/>
                                        </p:tgtEl>
                                        <p:attrNameLst>
                                          <p:attrName>style.visibility</p:attrName>
                                        </p:attrNameLst>
                                      </p:cBhvr>
                                      <p:to>
                                        <p:strVal val="visible"/>
                                      </p:to>
                                    </p:set>
                                    <p:anim calcmode="lin" valueType="num">
                                      <p:cBhvr additive="base">
                                        <p:cTn id="70" dur="500" fill="hold"/>
                                        <p:tgtEl>
                                          <p:spTgt spid="22"/>
                                        </p:tgtEl>
                                        <p:attrNameLst>
                                          <p:attrName>ppt_x</p:attrName>
                                        </p:attrNameLst>
                                      </p:cBhvr>
                                      <p:tavLst>
                                        <p:tav tm="0">
                                          <p:val>
                                            <p:strVal val="0-#ppt_w/2"/>
                                          </p:val>
                                        </p:tav>
                                        <p:tav tm="100000">
                                          <p:val>
                                            <p:strVal val="#ppt_x"/>
                                          </p:val>
                                        </p:tav>
                                      </p:tavLst>
                                    </p:anim>
                                    <p:anim calcmode="lin" valueType="num">
                                      <p:cBhvr additive="base">
                                        <p:cTn id="71" dur="500" fill="hold"/>
                                        <p:tgtEl>
                                          <p:spTgt spid="22"/>
                                        </p:tgtEl>
                                        <p:attrNameLst>
                                          <p:attrName>ppt_y</p:attrName>
                                        </p:attrNameLst>
                                      </p:cBhvr>
                                      <p:tavLst>
                                        <p:tav tm="0">
                                          <p:val>
                                            <p:strVal val="0-#ppt_h/2"/>
                                          </p:val>
                                        </p:tav>
                                        <p:tav tm="100000">
                                          <p:val>
                                            <p:strVal val="#ppt_y"/>
                                          </p:val>
                                        </p:tav>
                                      </p:tavLst>
                                    </p:anim>
                                  </p:childTnLst>
                                </p:cTn>
                              </p:par>
                            </p:childTnLst>
                          </p:cTn>
                        </p:par>
                        <p:par>
                          <p:cTn id="72" fill="hold">
                            <p:stCondLst>
                              <p:cond delay="7651"/>
                            </p:stCondLst>
                            <p:childTnLst>
                              <p:par>
                                <p:cTn id="73" presetID="2" presetClass="entr" presetSubtype="4" fill="hold" grpId="0" nodeType="afterEffect">
                                  <p:stCondLst>
                                    <p:cond delay="0"/>
                                  </p:stCondLst>
                                  <p:childTnLst>
                                    <p:set>
                                      <p:cBhvr>
                                        <p:cTn id="74" dur="1" fill="hold">
                                          <p:stCondLst>
                                            <p:cond delay="0"/>
                                          </p:stCondLst>
                                        </p:cTn>
                                        <p:tgtEl>
                                          <p:spTgt spid="30"/>
                                        </p:tgtEl>
                                        <p:attrNameLst>
                                          <p:attrName>style.visibility</p:attrName>
                                        </p:attrNameLst>
                                      </p:cBhvr>
                                      <p:to>
                                        <p:strVal val="visible"/>
                                      </p:to>
                                    </p:set>
                                    <p:anim calcmode="lin" valueType="num">
                                      <p:cBhvr additive="base">
                                        <p:cTn id="75" dur="500" fill="hold"/>
                                        <p:tgtEl>
                                          <p:spTgt spid="30"/>
                                        </p:tgtEl>
                                        <p:attrNameLst>
                                          <p:attrName>ppt_x</p:attrName>
                                        </p:attrNameLst>
                                      </p:cBhvr>
                                      <p:tavLst>
                                        <p:tav tm="0">
                                          <p:val>
                                            <p:strVal val="#ppt_x"/>
                                          </p:val>
                                        </p:tav>
                                        <p:tav tm="100000">
                                          <p:val>
                                            <p:strVal val="#ppt_x"/>
                                          </p:val>
                                        </p:tav>
                                      </p:tavLst>
                                    </p:anim>
                                    <p:anim calcmode="lin" valueType="num">
                                      <p:cBhvr additive="base">
                                        <p:cTn id="76" dur="500" fill="hold"/>
                                        <p:tgtEl>
                                          <p:spTgt spid="30"/>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29"/>
                                        </p:tgtEl>
                                        <p:attrNameLst>
                                          <p:attrName>style.visibility</p:attrName>
                                        </p:attrNameLst>
                                      </p:cBhvr>
                                      <p:to>
                                        <p:strVal val="visible"/>
                                      </p:to>
                                    </p:set>
                                    <p:anim calcmode="lin" valueType="num">
                                      <p:cBhvr additive="base">
                                        <p:cTn id="79" dur="500" fill="hold"/>
                                        <p:tgtEl>
                                          <p:spTgt spid="29"/>
                                        </p:tgtEl>
                                        <p:attrNameLst>
                                          <p:attrName>ppt_x</p:attrName>
                                        </p:attrNameLst>
                                      </p:cBhvr>
                                      <p:tavLst>
                                        <p:tav tm="0">
                                          <p:val>
                                            <p:strVal val="#ppt_x"/>
                                          </p:val>
                                        </p:tav>
                                        <p:tav tm="100000">
                                          <p:val>
                                            <p:strVal val="#ppt_x"/>
                                          </p:val>
                                        </p:tav>
                                      </p:tavLst>
                                    </p:anim>
                                    <p:anim calcmode="lin" valueType="num">
                                      <p:cBhvr additive="base">
                                        <p:cTn id="80" dur="500" fill="hold"/>
                                        <p:tgtEl>
                                          <p:spTgt spid="29"/>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31"/>
                                        </p:tgtEl>
                                        <p:attrNameLst>
                                          <p:attrName>style.visibility</p:attrName>
                                        </p:attrNameLst>
                                      </p:cBhvr>
                                      <p:to>
                                        <p:strVal val="visible"/>
                                      </p:to>
                                    </p:set>
                                    <p:anim calcmode="lin" valueType="num">
                                      <p:cBhvr additive="base">
                                        <p:cTn id="83" dur="500" fill="hold"/>
                                        <p:tgtEl>
                                          <p:spTgt spid="31"/>
                                        </p:tgtEl>
                                        <p:attrNameLst>
                                          <p:attrName>ppt_x</p:attrName>
                                        </p:attrNameLst>
                                      </p:cBhvr>
                                      <p:tavLst>
                                        <p:tav tm="0">
                                          <p:val>
                                            <p:strVal val="#ppt_x"/>
                                          </p:val>
                                        </p:tav>
                                        <p:tav tm="100000">
                                          <p:val>
                                            <p:strVal val="#ppt_x"/>
                                          </p:val>
                                        </p:tav>
                                      </p:tavLst>
                                    </p:anim>
                                    <p:anim calcmode="lin" valueType="num">
                                      <p:cBhvr additive="base">
                                        <p:cTn id="84"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85" repeatCount="indefinite" fill="hold" display="0">
                  <p:stCondLst>
                    <p:cond delay="indefinite"/>
                  </p:stCondLst>
                  <p:endCondLst>
                    <p:cond evt="onStopAudio" delay="0">
                      <p:tgtEl>
                        <p:sldTgt/>
                      </p:tgtEl>
                    </p:cond>
                  </p:endCondLst>
                </p:cTn>
                <p:tgtEl>
                  <p:spTgt spid="2"/>
                </p:tgtEl>
              </p:cMediaNode>
            </p:audio>
          </p:childTnLst>
        </p:cTn>
      </p:par>
    </p:tnLst>
    <p:bldLst>
      <p:bldP spid="23" grpId="0" animBg="1"/>
      <p:bldP spid="22" grpId="0" animBg="1"/>
      <p:bldP spid="9" grpId="0" animBg="1"/>
      <p:bldP spid="10" grpId="0" bldLvl="0" animBg="1"/>
      <p:bldP spid="30" grpId="0" animBg="1"/>
      <p:bldP spid="29" grpId="0" animBg="1"/>
      <p:bldP spid="15" grpId="0" animBg="1"/>
      <p:bldP spid="32" grpId="0" animBg="1"/>
      <p:bldP spid="35" grpId="0" animBg="1"/>
      <p:bldP spid="36" grpId="0"/>
      <p:bldP spid="37" grpId="0"/>
      <p:bldP spid="38" grpId="0" animBg="1"/>
      <p:bldP spid="39" grpId="0" animBg="1"/>
      <p:bldP spid="31" grpId="0" animBg="1"/>
      <p:bldP spid="40" grpId="0"/>
      <p:bldP spid="4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a:off x="9067800" y="0"/>
            <a:ext cx="0" cy="26035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nvCxnSpPr>
        <p:spPr>
          <a:xfrm flipH="1">
            <a:off x="2362200" y="2603500"/>
            <a:ext cx="67056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a:off x="2362200" y="2603500"/>
            <a:ext cx="0" cy="26035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a:off x="2362200" y="5207000"/>
            <a:ext cx="98298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8834735" y="683915"/>
            <a:ext cx="469900" cy="469900"/>
            <a:chOff x="8834735" y="683915"/>
            <a:chExt cx="469900" cy="469900"/>
          </a:xfrm>
        </p:grpSpPr>
        <p:sp>
          <p:nvSpPr>
            <p:cNvPr id="8" name="椭圆 7"/>
            <p:cNvSpPr/>
            <p:nvPr/>
          </p:nvSpPr>
          <p:spPr>
            <a:xfrm>
              <a:off x="8834735" y="683915"/>
              <a:ext cx="469900" cy="469900"/>
            </a:xfrm>
            <a:prstGeom prst="ellipse">
              <a:avLst/>
            </a:prstGeom>
            <a:solidFill>
              <a:srgbClr val="D7593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8919865" y="770930"/>
              <a:ext cx="295870" cy="295870"/>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3</a:t>
              </a:r>
              <a:endParaRPr lang="zh-CN" altLang="en-US" dirty="0"/>
            </a:p>
          </p:txBody>
        </p:sp>
      </p:grpSp>
      <p:grpSp>
        <p:nvGrpSpPr>
          <p:cNvPr id="7" name="组合 6"/>
          <p:cNvGrpSpPr/>
          <p:nvPr/>
        </p:nvGrpSpPr>
        <p:grpSpPr>
          <a:xfrm>
            <a:off x="2129134" y="2368549"/>
            <a:ext cx="469900" cy="469900"/>
            <a:chOff x="2129134" y="2368549"/>
            <a:chExt cx="469900" cy="469900"/>
          </a:xfrm>
        </p:grpSpPr>
        <p:sp>
          <p:nvSpPr>
            <p:cNvPr id="10" name="椭圆 9"/>
            <p:cNvSpPr/>
            <p:nvPr/>
          </p:nvSpPr>
          <p:spPr>
            <a:xfrm>
              <a:off x="2129134" y="2368549"/>
              <a:ext cx="469900" cy="469900"/>
            </a:xfrm>
            <a:prstGeom prst="ellipse">
              <a:avLst/>
            </a:prstGeom>
            <a:solidFill>
              <a:srgbClr val="D7593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214264" y="2455564"/>
              <a:ext cx="295870" cy="295870"/>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4</a:t>
              </a:r>
              <a:endParaRPr lang="zh-CN" altLang="en-US" dirty="0"/>
            </a:p>
          </p:txBody>
        </p:sp>
      </p:grpSp>
      <p:grpSp>
        <p:nvGrpSpPr>
          <p:cNvPr id="23" name="组合 22"/>
          <p:cNvGrpSpPr/>
          <p:nvPr/>
        </p:nvGrpSpPr>
        <p:grpSpPr>
          <a:xfrm>
            <a:off x="6053434" y="4972050"/>
            <a:ext cx="469900" cy="469900"/>
            <a:chOff x="6053434" y="4972050"/>
            <a:chExt cx="469900" cy="469900"/>
          </a:xfrm>
        </p:grpSpPr>
        <p:sp>
          <p:nvSpPr>
            <p:cNvPr id="12" name="椭圆 11"/>
            <p:cNvSpPr/>
            <p:nvPr/>
          </p:nvSpPr>
          <p:spPr>
            <a:xfrm>
              <a:off x="6053434" y="4972050"/>
              <a:ext cx="469900" cy="469900"/>
            </a:xfrm>
            <a:prstGeom prst="ellipse">
              <a:avLst/>
            </a:prstGeom>
            <a:solidFill>
              <a:srgbClr val="D7593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6138564" y="5059065"/>
              <a:ext cx="295870" cy="295870"/>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5</a:t>
              </a:r>
              <a:endParaRPr lang="zh-CN" altLang="en-US" dirty="0"/>
            </a:p>
          </p:txBody>
        </p:sp>
      </p:grpSp>
      <p:sp>
        <p:nvSpPr>
          <p:cNvPr id="14" name="文本框 13"/>
          <p:cNvSpPr txBox="1"/>
          <p:nvPr/>
        </p:nvSpPr>
        <p:spPr>
          <a:xfrm>
            <a:off x="9375140" y="727075"/>
            <a:ext cx="990600" cy="368300"/>
          </a:xfrm>
          <a:prstGeom prst="rect">
            <a:avLst/>
          </a:prstGeom>
          <a:noFill/>
        </p:spPr>
        <p:txBody>
          <a:bodyPr wrap="square" rtlCol="0">
            <a:spAutoFit/>
          </a:bodyPr>
          <a:lstStyle/>
          <a:p>
            <a:r>
              <a:rPr lang="en-US" altLang="zh-CN" dirty="0">
                <a:solidFill>
                  <a:srgbClr val="D75931"/>
                </a:solidFill>
                <a:latin typeface="微软雅黑" panose="020B0503020204020204" pitchFamily="34" charset="-122"/>
                <a:ea typeface="微软雅黑" panose="020B0503020204020204" pitchFamily="34" charset="-122"/>
              </a:rPr>
              <a:t>2019.8</a:t>
            </a:r>
            <a:endParaRPr lang="zh-CN" altLang="en-US" dirty="0">
              <a:solidFill>
                <a:srgbClr val="D75931"/>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5701892" y="507484"/>
            <a:ext cx="2953325" cy="2109142"/>
            <a:chOff x="5701892" y="507484"/>
            <a:chExt cx="2953325" cy="2109142"/>
          </a:xfrm>
        </p:grpSpPr>
        <p:sp>
          <p:nvSpPr>
            <p:cNvPr id="15" name="文本框 14"/>
            <p:cNvSpPr txBox="1"/>
            <p:nvPr/>
          </p:nvSpPr>
          <p:spPr>
            <a:xfrm>
              <a:off x="5701892" y="1048176"/>
              <a:ext cx="2953325" cy="1568450"/>
            </a:xfrm>
            <a:prstGeom prst="rect">
              <a:avLst/>
            </a:prstGeom>
            <a:noFill/>
          </p:spPr>
          <p:txBody>
            <a:bodyPr wrap="square" rtlCol="0">
              <a:spAutoFit/>
            </a:bodyPr>
            <a:lstStyle/>
            <a:p>
              <a:pPr algn="r">
                <a:lnSpc>
                  <a:spcPct val="150000"/>
                </a:lnSpc>
              </a:pPr>
              <a:r>
                <a:rPr lang="zh-CN" altLang="en-US" sz="1600" dirty="0">
                  <a:latin typeface="微软雅黑" panose="020B0503020204020204" pitchFamily="34" charset="-122"/>
                  <a:ea typeface="微软雅黑" panose="020B0503020204020204" pitchFamily="34" charset="-122"/>
                </a:rPr>
                <a:t>我们将使用</a:t>
              </a:r>
              <a:r>
                <a:rPr lang="en-US" altLang="zh-CN" sz="1600" dirty="0">
                  <a:latin typeface="微软雅黑" panose="020B0503020204020204" pitchFamily="34" charset="-122"/>
                  <a:ea typeface="微软雅黑" panose="020B0503020204020204" pitchFamily="34" charset="-122"/>
                  <a:sym typeface="+mn-ea"/>
                </a:rPr>
                <a:t>PS</a:t>
              </a:r>
              <a:r>
                <a:rPr lang="zh-CN" altLang="en-US" sz="1600" dirty="0">
                  <a:latin typeface="微软雅黑" panose="020B0503020204020204" pitchFamily="34" charset="-122"/>
                  <a:ea typeface="微软雅黑" panose="020B0503020204020204" pitchFamily="34" charset="-122"/>
                </a:rPr>
                <a:t>对图像的色彩进行调整，对图像进行合成；使用</a:t>
              </a:r>
              <a:r>
                <a:rPr lang="en-US" altLang="zh-CN" sz="1600" dirty="0">
                  <a:latin typeface="微软雅黑" panose="020B0503020204020204" pitchFamily="34" charset="-122"/>
                  <a:ea typeface="微软雅黑" panose="020B0503020204020204" pitchFamily="34" charset="-122"/>
                </a:rPr>
                <a:t>AI</a:t>
              </a:r>
              <a:r>
                <a:rPr lang="zh-CN" altLang="en-US" sz="1600" dirty="0">
                  <a:latin typeface="微软雅黑" panose="020B0503020204020204" pitchFamily="34" charset="-122"/>
                  <a:ea typeface="微软雅黑" panose="020B0503020204020204" pitchFamily="34" charset="-122"/>
                </a:rPr>
                <a:t>来处理一些及其复杂的图形路径；用</a:t>
              </a:r>
              <a:r>
                <a:rPr lang="en-US" altLang="zh-CN" sz="1600" dirty="0">
                  <a:latin typeface="微软雅黑" panose="020B0503020204020204" pitchFamily="34" charset="-122"/>
                  <a:ea typeface="微软雅黑" panose="020B0503020204020204" pitchFamily="34" charset="-122"/>
                </a:rPr>
                <a:t>AE</a:t>
              </a:r>
              <a:r>
                <a:rPr lang="zh-CN" altLang="en-US" sz="1600" dirty="0">
                  <a:latin typeface="微软雅黑" panose="020B0503020204020204" pitchFamily="34" charset="-122"/>
                  <a:ea typeface="微软雅黑" panose="020B0503020204020204" pitchFamily="34" charset="-122"/>
                </a:rPr>
                <a:t>来做 </a:t>
              </a:r>
              <a:r>
                <a:rPr lang="en-US" altLang="zh-CN" sz="1600" dirty="0">
                  <a:latin typeface="微软雅黑" panose="020B0503020204020204" pitchFamily="34" charset="-122"/>
                  <a:ea typeface="微软雅黑" panose="020B0503020204020204" pitchFamily="34" charset="-122"/>
                </a:rPr>
                <a:t>UI</a:t>
              </a:r>
              <a:r>
                <a:rPr lang="zh-CN" altLang="en-US" sz="1600" dirty="0">
                  <a:latin typeface="微软雅黑" panose="020B0503020204020204" pitchFamily="34" charset="-122"/>
                  <a:ea typeface="微软雅黑" panose="020B0503020204020204" pitchFamily="34" charset="-122"/>
                </a:rPr>
                <a:t>动态软件</a:t>
              </a:r>
              <a:endParaRPr lang="zh-CN" altLang="en-US" sz="1600" dirty="0">
                <a:latin typeface="微软雅黑" panose="020B0503020204020204" pitchFamily="34" charset="-122"/>
                <a:ea typeface="微软雅黑" panose="020B0503020204020204" pitchFamily="34" charset="-122"/>
              </a:endParaRPr>
            </a:p>
          </p:txBody>
        </p:sp>
        <p:sp>
          <p:nvSpPr>
            <p:cNvPr id="16" name="文本框 15"/>
            <p:cNvSpPr txBox="1"/>
            <p:nvPr/>
          </p:nvSpPr>
          <p:spPr>
            <a:xfrm>
              <a:off x="5701892" y="507484"/>
              <a:ext cx="2953325" cy="645160"/>
            </a:xfrm>
            <a:prstGeom prst="rect">
              <a:avLst/>
            </a:prstGeom>
            <a:noFill/>
          </p:spPr>
          <p:txBody>
            <a:bodyPr wrap="square" rtlCol="0">
              <a:spAutoFit/>
            </a:bodyPr>
            <a:lstStyle/>
            <a:p>
              <a:pPr algn="r">
                <a:lnSpc>
                  <a:spcPct val="150000"/>
                </a:lnSpc>
              </a:pPr>
              <a:r>
                <a:rPr lang="zh-CN" altLang="en-US" sz="2400" dirty="0">
                  <a:solidFill>
                    <a:srgbClr val="00B050"/>
                  </a:solidFill>
                  <a:latin typeface="微软雅黑" panose="020B0503020204020204" pitchFamily="34" charset="-122"/>
                  <a:ea typeface="微软雅黑" panose="020B0503020204020204" pitchFamily="34" charset="-122"/>
                </a:rPr>
                <a:t>预估完成</a:t>
              </a:r>
              <a:r>
                <a:rPr lang="en-US" altLang="zh-CN" sz="2400" dirty="0">
                  <a:solidFill>
                    <a:srgbClr val="00B050"/>
                  </a:solidFill>
                  <a:latin typeface="微软雅黑" panose="020B0503020204020204" pitchFamily="34" charset="-122"/>
                  <a:ea typeface="微软雅黑" panose="020B0503020204020204" pitchFamily="34" charset="-122"/>
                </a:rPr>
                <a:t>UI</a:t>
              </a:r>
              <a:r>
                <a:rPr lang="zh-CN" altLang="en-US" sz="2400" dirty="0">
                  <a:solidFill>
                    <a:srgbClr val="00B050"/>
                  </a:solidFill>
                  <a:latin typeface="微软雅黑" panose="020B0503020204020204" pitchFamily="34" charset="-122"/>
                  <a:ea typeface="微软雅黑" panose="020B0503020204020204" pitchFamily="34" charset="-122"/>
                </a:rPr>
                <a:t>的设计：</a:t>
              </a:r>
              <a:endParaRPr lang="zh-CN" altLang="en-US" sz="2400" dirty="0">
                <a:solidFill>
                  <a:srgbClr val="00B050"/>
                </a:solidFill>
                <a:latin typeface="微软雅黑" panose="020B0503020204020204" pitchFamily="34" charset="-122"/>
                <a:ea typeface="微软雅黑" panose="020B0503020204020204" pitchFamily="34" charset="-122"/>
              </a:endParaRPr>
            </a:p>
          </p:txBody>
        </p:sp>
      </p:grpSp>
      <p:sp>
        <p:nvSpPr>
          <p:cNvPr id="17" name="文本框 16"/>
          <p:cNvSpPr txBox="1"/>
          <p:nvPr/>
        </p:nvSpPr>
        <p:spPr>
          <a:xfrm>
            <a:off x="1111250" y="2368550"/>
            <a:ext cx="1044575" cy="368300"/>
          </a:xfrm>
          <a:prstGeom prst="rect">
            <a:avLst/>
          </a:prstGeom>
          <a:noFill/>
        </p:spPr>
        <p:txBody>
          <a:bodyPr wrap="square" rtlCol="0">
            <a:spAutoFit/>
          </a:bodyPr>
          <a:lstStyle/>
          <a:p>
            <a:r>
              <a:rPr lang="en-US" altLang="zh-CN" dirty="0">
                <a:solidFill>
                  <a:srgbClr val="D75931"/>
                </a:solidFill>
                <a:latin typeface="微软雅黑" panose="020B0503020204020204" pitchFamily="34" charset="-122"/>
                <a:ea typeface="微软雅黑" panose="020B0503020204020204" pitchFamily="34" charset="-122"/>
              </a:rPr>
              <a:t>2019.9</a:t>
            </a:r>
            <a:endParaRPr lang="zh-CN" altLang="en-US" dirty="0">
              <a:solidFill>
                <a:srgbClr val="D75931"/>
              </a:solidFill>
              <a:latin typeface="微软雅黑" panose="020B0503020204020204" pitchFamily="34" charset="-122"/>
              <a:ea typeface="微软雅黑" panose="020B0503020204020204" pitchFamily="34" charset="-122"/>
            </a:endParaRPr>
          </a:p>
        </p:txBody>
      </p:sp>
      <p:grpSp>
        <p:nvGrpSpPr>
          <p:cNvPr id="25" name="组合 24"/>
          <p:cNvGrpSpPr/>
          <p:nvPr/>
        </p:nvGrpSpPr>
        <p:grpSpPr>
          <a:xfrm>
            <a:off x="233318" y="684115"/>
            <a:ext cx="2953325" cy="1747827"/>
            <a:chOff x="233318" y="684115"/>
            <a:chExt cx="2953325" cy="1747827"/>
          </a:xfrm>
        </p:grpSpPr>
        <p:sp>
          <p:nvSpPr>
            <p:cNvPr id="18" name="文本框 17"/>
            <p:cNvSpPr txBox="1"/>
            <p:nvPr/>
          </p:nvSpPr>
          <p:spPr>
            <a:xfrm>
              <a:off x="233318" y="1233062"/>
              <a:ext cx="2953325" cy="1198880"/>
            </a:xfrm>
            <a:prstGeom prst="rect">
              <a:avLst/>
            </a:prstGeom>
            <a:noFill/>
          </p:spPr>
          <p:txBody>
            <a:bodyPr wrap="square" rtlCol="0">
              <a:spAutoFit/>
            </a:bodyPr>
            <a:lstStyle/>
            <a:p>
              <a:pPr algn="r">
                <a:lnSpc>
                  <a:spcPct val="150000"/>
                </a:lnSpc>
              </a:pPr>
              <a:r>
                <a:rPr lang="zh-CN" altLang="en-US" sz="1600" dirty="0">
                  <a:latin typeface="微软雅黑" panose="020B0503020204020204" pitchFamily="34" charset="-122"/>
                  <a:ea typeface="微软雅黑" panose="020B0503020204020204" pitchFamily="34" charset="-122"/>
                </a:rPr>
                <a:t>首先在获取一个云服务器：其</a:t>
              </a:r>
              <a:r>
                <a:rPr lang="zh-CN" altLang="en-US" sz="1600" dirty="0">
                  <a:latin typeface="微软雅黑" panose="020B0503020204020204" pitchFamily="34" charset="-122"/>
                  <a:ea typeface="微软雅黑" panose="020B0503020204020204" pitchFamily="34" charset="-122"/>
                </a:rPr>
                <a:t>次使用</a:t>
              </a:r>
              <a:r>
                <a:rPr lang="en-US" altLang="zh-CN" sz="1600" dirty="0">
                  <a:latin typeface="微软雅黑" panose="020B0503020204020204" pitchFamily="34" charset="-122"/>
                  <a:ea typeface="微软雅黑" panose="020B0503020204020204" pitchFamily="34" charset="-122"/>
                </a:rPr>
                <a:t>h</a:t>
              </a:r>
              <a:r>
                <a:rPr lang="zh-CN" altLang="en-US" sz="1600" dirty="0">
                  <a:latin typeface="微软雅黑" panose="020B0503020204020204" pitchFamily="34" charset="-122"/>
                  <a:ea typeface="微软雅黑" panose="020B0503020204020204" pitchFamily="34" charset="-122"/>
                </a:rPr>
                <a:t>tml5、CSS3、JavaScript对于网站进行搭建</a:t>
              </a:r>
              <a:endParaRPr lang="zh-CN" altLang="en-US" sz="1600" dirty="0">
                <a:latin typeface="微软雅黑" panose="020B0503020204020204" pitchFamily="34" charset="-122"/>
                <a:ea typeface="微软雅黑" panose="020B0503020204020204" pitchFamily="34" charset="-122"/>
              </a:endParaRPr>
            </a:p>
          </p:txBody>
        </p:sp>
        <p:sp>
          <p:nvSpPr>
            <p:cNvPr id="19" name="文本框 18"/>
            <p:cNvSpPr txBox="1"/>
            <p:nvPr/>
          </p:nvSpPr>
          <p:spPr>
            <a:xfrm>
              <a:off x="233318" y="684115"/>
              <a:ext cx="2953325" cy="645160"/>
            </a:xfrm>
            <a:prstGeom prst="rect">
              <a:avLst/>
            </a:prstGeom>
            <a:noFill/>
          </p:spPr>
          <p:txBody>
            <a:bodyPr wrap="square" rtlCol="0">
              <a:spAutoFit/>
            </a:bodyPr>
            <a:lstStyle/>
            <a:p>
              <a:pPr algn="r">
                <a:lnSpc>
                  <a:spcPct val="150000"/>
                </a:lnSpc>
              </a:pPr>
              <a:r>
                <a:rPr lang="zh-CN" altLang="en-US" sz="2400" dirty="0">
                  <a:solidFill>
                    <a:srgbClr val="00B050"/>
                  </a:solidFill>
                  <a:latin typeface="微软雅黑" panose="020B0503020204020204" pitchFamily="34" charset="-122"/>
                  <a:ea typeface="微软雅黑" panose="020B0503020204020204" pitchFamily="34" charset="-122"/>
                </a:rPr>
                <a:t>预估完成网站搭建：</a:t>
              </a:r>
              <a:endParaRPr lang="zh-CN" altLang="en-US" sz="2400" dirty="0">
                <a:solidFill>
                  <a:srgbClr val="00B050"/>
                </a:solidFill>
                <a:latin typeface="微软雅黑" panose="020B0503020204020204" pitchFamily="34" charset="-122"/>
                <a:ea typeface="微软雅黑" panose="020B0503020204020204" pitchFamily="34" charset="-122"/>
              </a:endParaRPr>
            </a:p>
          </p:txBody>
        </p:sp>
      </p:grpSp>
      <p:sp>
        <p:nvSpPr>
          <p:cNvPr id="20" name="文本框 19"/>
          <p:cNvSpPr txBox="1"/>
          <p:nvPr/>
        </p:nvSpPr>
        <p:spPr>
          <a:xfrm>
            <a:off x="5774690" y="5589905"/>
            <a:ext cx="1170305" cy="368300"/>
          </a:xfrm>
          <a:prstGeom prst="rect">
            <a:avLst/>
          </a:prstGeom>
          <a:noFill/>
        </p:spPr>
        <p:txBody>
          <a:bodyPr wrap="square" rtlCol="0">
            <a:spAutoFit/>
          </a:bodyPr>
          <a:lstStyle/>
          <a:p>
            <a:pPr algn="ctr"/>
            <a:r>
              <a:rPr lang="en-US" altLang="zh-CN" dirty="0">
                <a:solidFill>
                  <a:srgbClr val="D75931"/>
                </a:solidFill>
                <a:latin typeface="微软雅黑" panose="020B0503020204020204" pitchFamily="34" charset="-122"/>
                <a:ea typeface="微软雅黑" panose="020B0503020204020204" pitchFamily="34" charset="-122"/>
              </a:rPr>
              <a:t>2019.10</a:t>
            </a:r>
            <a:endParaRPr lang="zh-CN" altLang="en-US" dirty="0">
              <a:solidFill>
                <a:srgbClr val="D75931"/>
              </a:solidFill>
              <a:latin typeface="微软雅黑" panose="020B0503020204020204" pitchFamily="34" charset="-122"/>
              <a:ea typeface="微软雅黑" panose="020B0503020204020204" pitchFamily="34" charset="-122"/>
            </a:endParaRPr>
          </a:p>
        </p:txBody>
      </p:sp>
      <p:grpSp>
        <p:nvGrpSpPr>
          <p:cNvPr id="26" name="组合 25"/>
          <p:cNvGrpSpPr/>
          <p:nvPr/>
        </p:nvGrpSpPr>
        <p:grpSpPr>
          <a:xfrm>
            <a:off x="4109467" y="3272431"/>
            <a:ext cx="2953325" cy="1924357"/>
            <a:chOff x="3917697" y="3464201"/>
            <a:chExt cx="2953325" cy="1924357"/>
          </a:xfrm>
        </p:grpSpPr>
        <p:sp>
          <p:nvSpPr>
            <p:cNvPr id="21" name="文本框 20"/>
            <p:cNvSpPr txBox="1"/>
            <p:nvPr/>
          </p:nvSpPr>
          <p:spPr>
            <a:xfrm>
              <a:off x="3917697" y="4004893"/>
              <a:ext cx="2953325" cy="1383665"/>
            </a:xfrm>
            <a:prstGeom prst="rect">
              <a:avLst/>
            </a:prstGeom>
            <a:noFill/>
          </p:spPr>
          <p:txBody>
            <a:bodyPr wrap="square" rtlCol="0">
              <a:spAutoFit/>
            </a:bodyPr>
            <a:lstStyle/>
            <a:p>
              <a:pPr algn="r">
                <a:lnSpc>
                  <a:spcPct val="150000"/>
                </a:lnSpc>
              </a:pPr>
              <a:r>
                <a:rPr lang="zh-CN" altLang="en-US" sz="1400" dirty="0">
                  <a:latin typeface="微软雅黑" panose="020B0503020204020204" pitchFamily="34" charset="-122"/>
                  <a:ea typeface="微软雅黑" panose="020B0503020204020204" pitchFamily="34" charset="-122"/>
                </a:rPr>
                <a:t>混合开发中主流的是以web为主体型的开发，即以网页语言编写，穿插Native功能的hybrid App开发类型</a:t>
              </a:r>
              <a:endParaRPr lang="zh-CN" altLang="en-US" dirty="0">
                <a:latin typeface="微软雅黑" panose="020B0503020204020204" pitchFamily="34" charset="-122"/>
                <a:ea typeface="微软雅黑" panose="020B0503020204020204" pitchFamily="34" charset="-122"/>
              </a:endParaRPr>
            </a:p>
          </p:txBody>
        </p:sp>
        <p:sp>
          <p:nvSpPr>
            <p:cNvPr id="22" name="文本框 21"/>
            <p:cNvSpPr txBox="1"/>
            <p:nvPr/>
          </p:nvSpPr>
          <p:spPr>
            <a:xfrm>
              <a:off x="3917697" y="3464201"/>
              <a:ext cx="2953325" cy="645160"/>
            </a:xfrm>
            <a:prstGeom prst="rect">
              <a:avLst/>
            </a:prstGeom>
            <a:noFill/>
          </p:spPr>
          <p:txBody>
            <a:bodyPr wrap="square" rtlCol="0">
              <a:spAutoFit/>
            </a:bodyPr>
            <a:lstStyle/>
            <a:p>
              <a:pPr algn="r">
                <a:lnSpc>
                  <a:spcPct val="150000"/>
                </a:lnSpc>
              </a:pPr>
              <a:r>
                <a:rPr lang="zh-CN" altLang="en-US" sz="2400" dirty="0">
                  <a:solidFill>
                    <a:srgbClr val="00B050"/>
                  </a:solidFill>
                  <a:latin typeface="微软雅黑" panose="020B0503020204020204" pitchFamily="34" charset="-122"/>
                  <a:ea typeface="微软雅黑" panose="020B0503020204020204" pitchFamily="34" charset="-122"/>
                </a:rPr>
                <a:t>预估完成</a:t>
              </a:r>
              <a:r>
                <a:rPr lang="en-US" altLang="zh-CN" sz="2400" dirty="0">
                  <a:solidFill>
                    <a:srgbClr val="00B050"/>
                  </a:solidFill>
                  <a:latin typeface="微软雅黑" panose="020B0503020204020204" pitchFamily="34" charset="-122"/>
                  <a:ea typeface="微软雅黑" panose="020B0503020204020204" pitchFamily="34" charset="-122"/>
                </a:rPr>
                <a:t>APP</a:t>
              </a:r>
              <a:r>
                <a:rPr lang="zh-CN" altLang="en-US" sz="2400" dirty="0">
                  <a:solidFill>
                    <a:srgbClr val="00B050"/>
                  </a:solidFill>
                  <a:latin typeface="微软雅黑" panose="020B0503020204020204" pitchFamily="34" charset="-122"/>
                  <a:ea typeface="微软雅黑" panose="020B0503020204020204" pitchFamily="34" charset="-122"/>
                </a:rPr>
                <a:t>研发：</a:t>
              </a:r>
              <a:endParaRPr lang="zh-CN" altLang="en-US" sz="2400" dirty="0">
                <a:solidFill>
                  <a:srgbClr val="00B050"/>
                </a:solidFill>
                <a:latin typeface="微软雅黑" panose="020B0503020204020204" pitchFamily="34" charset="-122"/>
                <a:ea typeface="微软雅黑" panose="020B0503020204020204" pitchFamily="34" charset="-122"/>
              </a:endParaRPr>
            </a:p>
          </p:txBody>
        </p:sp>
      </p:gr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right)">
                                      <p:cBhvr>
                                        <p:cTn id="11" dur="500"/>
                                        <p:tgtEl>
                                          <p:spTgt spid="4"/>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up)">
                                      <p:cBhvr>
                                        <p:cTn id="15" dur="500"/>
                                        <p:tgtEl>
                                          <p:spTgt spid="5"/>
                                        </p:tgtEl>
                                      </p:cBhvr>
                                    </p:animEffect>
                                  </p:childTnLst>
                                </p:cTn>
                              </p:par>
                            </p:childTnLst>
                          </p:cTn>
                        </p:par>
                        <p:par>
                          <p:cTn id="16" fill="hold">
                            <p:stCondLst>
                              <p:cond delay="1500"/>
                            </p:stCondLst>
                            <p:childTnLst>
                              <p:par>
                                <p:cTn id="17" presetID="22" presetClass="entr" presetSubtype="8" fill="hold" nodeType="after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par>
                          <p:cTn id="20" fill="hold">
                            <p:stCondLst>
                              <p:cond delay="2000"/>
                            </p:stCondLst>
                            <p:childTnLst>
                              <p:par>
                                <p:cTn id="21" presetID="53" presetClass="entr" presetSubtype="16"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 calcmode="lin" valueType="num">
                                      <p:cBhvr>
                                        <p:cTn id="23" dur="500" fill="hold"/>
                                        <p:tgtEl>
                                          <p:spTgt spid="3"/>
                                        </p:tgtEl>
                                        <p:attrNameLst>
                                          <p:attrName>ppt_w</p:attrName>
                                        </p:attrNameLst>
                                      </p:cBhvr>
                                      <p:tavLst>
                                        <p:tav tm="0">
                                          <p:val>
                                            <p:fltVal val="0"/>
                                          </p:val>
                                        </p:tav>
                                        <p:tav tm="100000">
                                          <p:val>
                                            <p:strVal val="#ppt_w"/>
                                          </p:val>
                                        </p:tav>
                                      </p:tavLst>
                                    </p:anim>
                                    <p:anim calcmode="lin" valueType="num">
                                      <p:cBhvr>
                                        <p:cTn id="24" dur="500" fill="hold"/>
                                        <p:tgtEl>
                                          <p:spTgt spid="3"/>
                                        </p:tgtEl>
                                        <p:attrNameLst>
                                          <p:attrName>ppt_h</p:attrName>
                                        </p:attrNameLst>
                                      </p:cBhvr>
                                      <p:tavLst>
                                        <p:tav tm="0">
                                          <p:val>
                                            <p:fltVal val="0"/>
                                          </p:val>
                                        </p:tav>
                                        <p:tav tm="100000">
                                          <p:val>
                                            <p:strVal val="#ppt_h"/>
                                          </p:val>
                                        </p:tav>
                                      </p:tavLst>
                                    </p:anim>
                                    <p:animEffect transition="in" filter="fade">
                                      <p:cBhvr>
                                        <p:cTn id="25" dur="500"/>
                                        <p:tgtEl>
                                          <p:spTgt spid="3"/>
                                        </p:tgtEl>
                                      </p:cBhvr>
                                    </p:animEffect>
                                  </p:childTnLst>
                                </p:cTn>
                              </p:par>
                            </p:childTnLst>
                          </p:cTn>
                        </p:par>
                        <p:par>
                          <p:cTn id="26" fill="hold">
                            <p:stCondLst>
                              <p:cond delay="2500"/>
                            </p:stCondLst>
                            <p:childTnLst>
                              <p:par>
                                <p:cTn id="27" presetID="10"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2" presetClass="entr" presetSubtype="8" decel="100000" fill="hold" nodeType="withEffect">
                                  <p:stCondLst>
                                    <p:cond delay="0"/>
                                  </p:stCondLst>
                                  <p:childTnLst>
                                    <p:set>
                                      <p:cBhvr>
                                        <p:cTn id="31" dur="1" fill="hold">
                                          <p:stCondLst>
                                            <p:cond delay="0"/>
                                          </p:stCondLst>
                                        </p:cTn>
                                        <p:tgtEl>
                                          <p:spTgt spid="24"/>
                                        </p:tgtEl>
                                        <p:attrNameLst>
                                          <p:attrName>style.visibility</p:attrName>
                                        </p:attrNameLst>
                                      </p:cBhvr>
                                      <p:to>
                                        <p:strVal val="visible"/>
                                      </p:to>
                                    </p:set>
                                    <p:anim calcmode="lin" valueType="num">
                                      <p:cBhvr additive="base">
                                        <p:cTn id="32" dur="500" fill="hold"/>
                                        <p:tgtEl>
                                          <p:spTgt spid="24"/>
                                        </p:tgtEl>
                                        <p:attrNameLst>
                                          <p:attrName>ppt_x</p:attrName>
                                        </p:attrNameLst>
                                      </p:cBhvr>
                                      <p:tavLst>
                                        <p:tav tm="0">
                                          <p:val>
                                            <p:strVal val="0-#ppt_w/2"/>
                                          </p:val>
                                        </p:tav>
                                        <p:tav tm="100000">
                                          <p:val>
                                            <p:strVal val="#ppt_x"/>
                                          </p:val>
                                        </p:tav>
                                      </p:tavLst>
                                    </p:anim>
                                    <p:anim calcmode="lin" valueType="num">
                                      <p:cBhvr additive="base">
                                        <p:cTn id="33" dur="500" fill="hold"/>
                                        <p:tgtEl>
                                          <p:spTgt spid="24"/>
                                        </p:tgtEl>
                                        <p:attrNameLst>
                                          <p:attrName>ppt_y</p:attrName>
                                        </p:attrNameLst>
                                      </p:cBhvr>
                                      <p:tavLst>
                                        <p:tav tm="0">
                                          <p:val>
                                            <p:strVal val="#ppt_y"/>
                                          </p:val>
                                        </p:tav>
                                        <p:tav tm="100000">
                                          <p:val>
                                            <p:strVal val="#ppt_y"/>
                                          </p:val>
                                        </p:tav>
                                      </p:tavLst>
                                    </p:anim>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500" fill="hold"/>
                                        <p:tgtEl>
                                          <p:spTgt spid="7"/>
                                        </p:tgtEl>
                                        <p:attrNameLst>
                                          <p:attrName>ppt_w</p:attrName>
                                        </p:attrNameLst>
                                      </p:cBhvr>
                                      <p:tavLst>
                                        <p:tav tm="0">
                                          <p:val>
                                            <p:fltVal val="0"/>
                                          </p:val>
                                        </p:tav>
                                        <p:tav tm="100000">
                                          <p:val>
                                            <p:strVal val="#ppt_w"/>
                                          </p:val>
                                        </p:tav>
                                      </p:tavLst>
                                    </p:anim>
                                    <p:anim calcmode="lin" valueType="num">
                                      <p:cBhvr>
                                        <p:cTn id="38" dur="500" fill="hold"/>
                                        <p:tgtEl>
                                          <p:spTgt spid="7"/>
                                        </p:tgtEl>
                                        <p:attrNameLst>
                                          <p:attrName>ppt_h</p:attrName>
                                        </p:attrNameLst>
                                      </p:cBhvr>
                                      <p:tavLst>
                                        <p:tav tm="0">
                                          <p:val>
                                            <p:fltVal val="0"/>
                                          </p:val>
                                        </p:tav>
                                        <p:tav tm="100000">
                                          <p:val>
                                            <p:strVal val="#ppt_h"/>
                                          </p:val>
                                        </p:tav>
                                      </p:tavLst>
                                    </p:anim>
                                    <p:animEffect transition="in" filter="fade">
                                      <p:cBhvr>
                                        <p:cTn id="39" dur="500"/>
                                        <p:tgtEl>
                                          <p:spTgt spid="7"/>
                                        </p:tgtEl>
                                      </p:cBhvr>
                                    </p:animEffect>
                                  </p:childTnLst>
                                </p:cTn>
                              </p:par>
                            </p:childTnLst>
                          </p:cTn>
                        </p:par>
                        <p:par>
                          <p:cTn id="40" fill="hold">
                            <p:stCondLst>
                              <p:cond delay="3500"/>
                            </p:stCondLst>
                            <p:childTnLst>
                              <p:par>
                                <p:cTn id="41" presetID="10" presetClass="entr" presetSubtype="0"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500"/>
                                        <p:tgtEl>
                                          <p:spTgt spid="17"/>
                                        </p:tgtEl>
                                      </p:cBhvr>
                                    </p:animEffect>
                                  </p:childTnLst>
                                </p:cTn>
                              </p:par>
                              <p:par>
                                <p:cTn id="44" presetID="2" presetClass="entr" presetSubtype="1" decel="100000" fill="hold" nodeType="withEffect">
                                  <p:stCondLst>
                                    <p:cond delay="0"/>
                                  </p:stCondLst>
                                  <p:childTnLst>
                                    <p:set>
                                      <p:cBhvr>
                                        <p:cTn id="45" dur="1" fill="hold">
                                          <p:stCondLst>
                                            <p:cond delay="0"/>
                                          </p:stCondLst>
                                        </p:cTn>
                                        <p:tgtEl>
                                          <p:spTgt spid="25"/>
                                        </p:tgtEl>
                                        <p:attrNameLst>
                                          <p:attrName>style.visibility</p:attrName>
                                        </p:attrNameLst>
                                      </p:cBhvr>
                                      <p:to>
                                        <p:strVal val="visible"/>
                                      </p:to>
                                    </p:set>
                                    <p:anim calcmode="lin" valueType="num">
                                      <p:cBhvr additive="base">
                                        <p:cTn id="46" dur="500" fill="hold"/>
                                        <p:tgtEl>
                                          <p:spTgt spid="25"/>
                                        </p:tgtEl>
                                        <p:attrNameLst>
                                          <p:attrName>ppt_x</p:attrName>
                                        </p:attrNameLst>
                                      </p:cBhvr>
                                      <p:tavLst>
                                        <p:tav tm="0">
                                          <p:val>
                                            <p:strVal val="#ppt_x"/>
                                          </p:val>
                                        </p:tav>
                                        <p:tav tm="100000">
                                          <p:val>
                                            <p:strVal val="#ppt_x"/>
                                          </p:val>
                                        </p:tav>
                                      </p:tavLst>
                                    </p:anim>
                                    <p:anim calcmode="lin" valueType="num">
                                      <p:cBhvr additive="base">
                                        <p:cTn id="47" dur="500" fill="hold"/>
                                        <p:tgtEl>
                                          <p:spTgt spid="25"/>
                                        </p:tgtEl>
                                        <p:attrNameLst>
                                          <p:attrName>ppt_y</p:attrName>
                                        </p:attrNameLst>
                                      </p:cBhvr>
                                      <p:tavLst>
                                        <p:tav tm="0">
                                          <p:val>
                                            <p:strVal val="0-#ppt_h/2"/>
                                          </p:val>
                                        </p:tav>
                                        <p:tav tm="100000">
                                          <p:val>
                                            <p:strVal val="#ppt_y"/>
                                          </p:val>
                                        </p:tav>
                                      </p:tavLst>
                                    </p:anim>
                                  </p:childTnLst>
                                </p:cTn>
                              </p:par>
                            </p:childTnLst>
                          </p:cTn>
                        </p:par>
                        <p:par>
                          <p:cTn id="48" fill="hold">
                            <p:stCondLst>
                              <p:cond delay="4000"/>
                            </p:stCondLst>
                            <p:childTnLst>
                              <p:par>
                                <p:cTn id="49" presetID="53" presetClass="entr" presetSubtype="16" fill="hold" nodeType="afterEffect">
                                  <p:stCondLst>
                                    <p:cond delay="0"/>
                                  </p:stCondLst>
                                  <p:childTnLst>
                                    <p:set>
                                      <p:cBhvr>
                                        <p:cTn id="50" dur="1" fill="hold">
                                          <p:stCondLst>
                                            <p:cond delay="0"/>
                                          </p:stCondLst>
                                        </p:cTn>
                                        <p:tgtEl>
                                          <p:spTgt spid="23"/>
                                        </p:tgtEl>
                                        <p:attrNameLst>
                                          <p:attrName>style.visibility</p:attrName>
                                        </p:attrNameLst>
                                      </p:cBhvr>
                                      <p:to>
                                        <p:strVal val="visible"/>
                                      </p:to>
                                    </p:set>
                                    <p:anim calcmode="lin" valueType="num">
                                      <p:cBhvr>
                                        <p:cTn id="51" dur="500" fill="hold"/>
                                        <p:tgtEl>
                                          <p:spTgt spid="23"/>
                                        </p:tgtEl>
                                        <p:attrNameLst>
                                          <p:attrName>ppt_w</p:attrName>
                                        </p:attrNameLst>
                                      </p:cBhvr>
                                      <p:tavLst>
                                        <p:tav tm="0">
                                          <p:val>
                                            <p:fltVal val="0"/>
                                          </p:val>
                                        </p:tav>
                                        <p:tav tm="100000">
                                          <p:val>
                                            <p:strVal val="#ppt_w"/>
                                          </p:val>
                                        </p:tav>
                                      </p:tavLst>
                                    </p:anim>
                                    <p:anim calcmode="lin" valueType="num">
                                      <p:cBhvr>
                                        <p:cTn id="52" dur="500" fill="hold"/>
                                        <p:tgtEl>
                                          <p:spTgt spid="23"/>
                                        </p:tgtEl>
                                        <p:attrNameLst>
                                          <p:attrName>ppt_h</p:attrName>
                                        </p:attrNameLst>
                                      </p:cBhvr>
                                      <p:tavLst>
                                        <p:tav tm="0">
                                          <p:val>
                                            <p:fltVal val="0"/>
                                          </p:val>
                                        </p:tav>
                                        <p:tav tm="100000">
                                          <p:val>
                                            <p:strVal val="#ppt_h"/>
                                          </p:val>
                                        </p:tav>
                                      </p:tavLst>
                                    </p:anim>
                                    <p:animEffect transition="in" filter="fade">
                                      <p:cBhvr>
                                        <p:cTn id="53" dur="500"/>
                                        <p:tgtEl>
                                          <p:spTgt spid="23"/>
                                        </p:tgtEl>
                                      </p:cBhvr>
                                    </p:animEffect>
                                  </p:childTnLst>
                                </p:cTn>
                              </p:par>
                            </p:childTnLst>
                          </p:cTn>
                        </p:par>
                        <p:par>
                          <p:cTn id="54" fill="hold">
                            <p:stCondLst>
                              <p:cond delay="4500"/>
                            </p:stCondLst>
                            <p:childTnLst>
                              <p:par>
                                <p:cTn id="55" presetID="10" presetClass="entr" presetSubtype="0" fill="hold" grpId="0" nodeType="after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par>
                                <p:cTn id="58" presetID="2" presetClass="entr" presetSubtype="2" decel="100000" fill="hold" nodeType="withEffect">
                                  <p:stCondLst>
                                    <p:cond delay="0"/>
                                  </p:stCondLst>
                                  <p:childTnLst>
                                    <p:set>
                                      <p:cBhvr>
                                        <p:cTn id="59" dur="1" fill="hold">
                                          <p:stCondLst>
                                            <p:cond delay="0"/>
                                          </p:stCondLst>
                                        </p:cTn>
                                        <p:tgtEl>
                                          <p:spTgt spid="26"/>
                                        </p:tgtEl>
                                        <p:attrNameLst>
                                          <p:attrName>style.visibility</p:attrName>
                                        </p:attrNameLst>
                                      </p:cBhvr>
                                      <p:to>
                                        <p:strVal val="visible"/>
                                      </p:to>
                                    </p:set>
                                    <p:anim calcmode="lin" valueType="num">
                                      <p:cBhvr additive="base">
                                        <p:cTn id="60" dur="500" fill="hold"/>
                                        <p:tgtEl>
                                          <p:spTgt spid="26"/>
                                        </p:tgtEl>
                                        <p:attrNameLst>
                                          <p:attrName>ppt_x</p:attrName>
                                        </p:attrNameLst>
                                      </p:cBhvr>
                                      <p:tavLst>
                                        <p:tav tm="0">
                                          <p:val>
                                            <p:strVal val="1+#ppt_w/2"/>
                                          </p:val>
                                        </p:tav>
                                        <p:tav tm="100000">
                                          <p:val>
                                            <p:strVal val="#ppt_x"/>
                                          </p:val>
                                        </p:tav>
                                      </p:tavLst>
                                    </p:anim>
                                    <p:anim calcmode="lin" valueType="num">
                                      <p:cBhvr additive="base">
                                        <p:cTn id="61" dur="500" fill="hold"/>
                                        <p:tgtEl>
                                          <p:spTgt spid="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7" grpId="0"/>
      <p:bldP spid="2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连接符 1"/>
          <p:cNvCxnSpPr/>
          <p:nvPr/>
        </p:nvCxnSpPr>
        <p:spPr>
          <a:xfrm flipH="1">
            <a:off x="0" y="5207000"/>
            <a:ext cx="36957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39" name="组合 38"/>
          <p:cNvGrpSpPr/>
          <p:nvPr/>
        </p:nvGrpSpPr>
        <p:grpSpPr>
          <a:xfrm>
            <a:off x="3462635" y="4972050"/>
            <a:ext cx="469900" cy="469900"/>
            <a:chOff x="3462635" y="4972050"/>
            <a:chExt cx="469900" cy="469900"/>
          </a:xfrm>
        </p:grpSpPr>
        <p:sp>
          <p:nvSpPr>
            <p:cNvPr id="4" name="椭圆 3"/>
            <p:cNvSpPr/>
            <p:nvPr/>
          </p:nvSpPr>
          <p:spPr>
            <a:xfrm>
              <a:off x="3462635" y="4972050"/>
              <a:ext cx="469900" cy="469900"/>
            </a:xfrm>
            <a:prstGeom prst="ellipse">
              <a:avLst/>
            </a:prstGeom>
            <a:solidFill>
              <a:srgbClr val="D7593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3547765" y="5059065"/>
              <a:ext cx="295870" cy="295870"/>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6</a:t>
              </a:r>
              <a:endParaRPr lang="zh-CN" altLang="en-US" dirty="0"/>
            </a:p>
          </p:txBody>
        </p:sp>
      </p:grpSp>
      <p:sp>
        <p:nvSpPr>
          <p:cNvPr id="6" name="文本框 5"/>
          <p:cNvSpPr txBox="1"/>
          <p:nvPr/>
        </p:nvSpPr>
        <p:spPr>
          <a:xfrm>
            <a:off x="3290830" y="4478829"/>
            <a:ext cx="1108368" cy="368300"/>
          </a:xfrm>
          <a:prstGeom prst="rect">
            <a:avLst/>
          </a:prstGeom>
          <a:noFill/>
        </p:spPr>
        <p:txBody>
          <a:bodyPr wrap="square" rtlCol="0">
            <a:spAutoFit/>
          </a:bodyPr>
          <a:lstStyle/>
          <a:p>
            <a:r>
              <a:rPr lang="en-US" altLang="zh-CN" dirty="0">
                <a:solidFill>
                  <a:srgbClr val="D75931"/>
                </a:solidFill>
                <a:latin typeface="微软雅黑" panose="020B0503020204020204" pitchFamily="34" charset="-122"/>
                <a:ea typeface="微软雅黑" panose="020B0503020204020204" pitchFamily="34" charset="-122"/>
              </a:rPr>
              <a:t>2019.12</a:t>
            </a:r>
            <a:endParaRPr lang="zh-CN" altLang="en-US" dirty="0">
              <a:solidFill>
                <a:srgbClr val="D75931"/>
              </a:solidFill>
              <a:latin typeface="微软雅黑" panose="020B0503020204020204" pitchFamily="34" charset="-122"/>
              <a:ea typeface="微软雅黑" panose="020B0503020204020204" pitchFamily="34" charset="-122"/>
            </a:endParaRPr>
          </a:p>
        </p:txBody>
      </p:sp>
      <p:grpSp>
        <p:nvGrpSpPr>
          <p:cNvPr id="40" name="组合 39"/>
          <p:cNvGrpSpPr/>
          <p:nvPr/>
        </p:nvGrpSpPr>
        <p:grpSpPr>
          <a:xfrm>
            <a:off x="4058285" y="4485005"/>
            <a:ext cx="4669155" cy="2049986"/>
            <a:chOff x="4100569" y="4357973"/>
            <a:chExt cx="3028255" cy="2050346"/>
          </a:xfrm>
        </p:grpSpPr>
        <p:sp>
          <p:nvSpPr>
            <p:cNvPr id="7" name="文本框 6"/>
            <p:cNvSpPr txBox="1"/>
            <p:nvPr/>
          </p:nvSpPr>
          <p:spPr>
            <a:xfrm>
              <a:off x="4100569" y="4931685"/>
              <a:ext cx="2953325" cy="1476634"/>
            </a:xfrm>
            <a:prstGeom prst="rect">
              <a:avLst/>
            </a:prstGeom>
            <a:noFill/>
          </p:spPr>
          <p:txBody>
            <a:bodyPr wrap="square" rtlCol="0">
              <a:spAutoFit/>
            </a:bodyPr>
            <a:lstStyle/>
            <a:p>
              <a:pPr>
                <a:lnSpc>
                  <a:spcPct val="150000"/>
                </a:lnSpc>
              </a:pPr>
              <a:r>
                <a:rPr lang="zh-CN" altLang="en-US" sz="1200" dirty="0">
                  <a:latin typeface="微软雅黑" panose="020B0503020204020204" pitchFamily="34" charset="-122"/>
                  <a:ea typeface="微软雅黑" panose="020B0503020204020204" pitchFamily="34" charset="-122"/>
                </a:rPr>
                <a:t>UI框架（下拉刷新PullToRefresh、侧滑菜单Slidingmenu）</a:t>
              </a:r>
              <a:endParaRPr lang="zh-CN" altLang="en-US" sz="1200" dirty="0">
                <a:latin typeface="微软雅黑" panose="020B0503020204020204" pitchFamily="34" charset="-122"/>
                <a:ea typeface="微软雅黑" panose="020B0503020204020204" pitchFamily="34" charset="-122"/>
              </a:endParaRPr>
            </a:p>
            <a:p>
              <a:pPr>
                <a:lnSpc>
                  <a:spcPct val="150000"/>
                </a:lnSpc>
              </a:pPr>
              <a:r>
                <a:rPr lang="zh-CN" altLang="en-US" sz="1200" dirty="0">
                  <a:latin typeface="微软雅黑" panose="020B0503020204020204" pitchFamily="34" charset="-122"/>
                  <a:ea typeface="微软雅黑" panose="020B0503020204020204" pitchFamily="34" charset="-122"/>
                </a:rPr>
                <a:t>网络请求库（okhttp、AndroidAsyncHttp、Volley）</a:t>
              </a:r>
              <a:endParaRPr lang="zh-CN" altLang="en-US" sz="1200" dirty="0">
                <a:latin typeface="微软雅黑" panose="020B0503020204020204" pitchFamily="34" charset="-122"/>
                <a:ea typeface="微软雅黑" panose="020B0503020204020204" pitchFamily="34" charset="-122"/>
              </a:endParaRPr>
            </a:p>
            <a:p>
              <a:pPr>
                <a:lnSpc>
                  <a:spcPct val="150000"/>
                </a:lnSpc>
              </a:pPr>
              <a:r>
                <a:rPr lang="zh-CN" altLang="en-US" sz="1200" dirty="0">
                  <a:latin typeface="微软雅黑" panose="020B0503020204020204" pitchFamily="34" charset="-122"/>
                  <a:ea typeface="微软雅黑" panose="020B0503020204020204" pitchFamily="34" charset="-122"/>
                </a:rPr>
                <a:t>数据操作库（GreenDao、Ormlite）</a:t>
              </a:r>
              <a:endParaRPr lang="zh-CN" altLang="en-US" sz="1200" dirty="0">
                <a:latin typeface="微软雅黑" panose="020B0503020204020204" pitchFamily="34" charset="-122"/>
                <a:ea typeface="微软雅黑" panose="020B0503020204020204" pitchFamily="34" charset="-122"/>
              </a:endParaRPr>
            </a:p>
            <a:p>
              <a:pPr>
                <a:lnSpc>
                  <a:spcPct val="150000"/>
                </a:lnSpc>
              </a:pPr>
              <a:r>
                <a:rPr lang="zh-CN" altLang="en-US" sz="1200" dirty="0">
                  <a:latin typeface="微软雅黑" panose="020B0503020204020204" pitchFamily="34" charset="-122"/>
                  <a:ea typeface="微软雅黑" panose="020B0503020204020204" pitchFamily="34" charset="-122"/>
                </a:rPr>
                <a:t>图片缓存框架（比如Universal-lmageloader）</a:t>
              </a:r>
              <a:endParaRPr lang="zh-CN" altLang="en-US" sz="1200" dirty="0">
                <a:latin typeface="微软雅黑" panose="020B0503020204020204" pitchFamily="34" charset="-122"/>
                <a:ea typeface="微软雅黑" panose="020B0503020204020204" pitchFamily="34" charset="-122"/>
              </a:endParaRPr>
            </a:p>
            <a:p>
              <a:pPr>
                <a:lnSpc>
                  <a:spcPct val="150000"/>
                </a:lnSpc>
              </a:pPr>
              <a:r>
                <a:rPr lang="zh-CN" altLang="en-US" sz="1200" dirty="0">
                  <a:latin typeface="微软雅黑" panose="020B0503020204020204" pitchFamily="34" charset="-122"/>
                  <a:ea typeface="微软雅黑" panose="020B0503020204020204" pitchFamily="34" charset="-122"/>
                </a:rPr>
                <a:t>数据解析库（Gson）</a:t>
              </a:r>
              <a:endParaRPr lang="zh-CN" altLang="en-US" sz="1200" dirty="0">
                <a:latin typeface="微软雅黑" panose="020B0503020204020204" pitchFamily="34" charset="-122"/>
                <a:ea typeface="微软雅黑" panose="020B0503020204020204" pitchFamily="34" charset="-122"/>
              </a:endParaRPr>
            </a:p>
          </p:txBody>
        </p:sp>
        <p:sp>
          <p:nvSpPr>
            <p:cNvPr id="8" name="文本框 7"/>
            <p:cNvSpPr txBox="1"/>
            <p:nvPr/>
          </p:nvSpPr>
          <p:spPr>
            <a:xfrm>
              <a:off x="4175499" y="4357973"/>
              <a:ext cx="2953325" cy="645273"/>
            </a:xfrm>
            <a:prstGeom prst="rect">
              <a:avLst/>
            </a:prstGeom>
            <a:noFill/>
          </p:spPr>
          <p:txBody>
            <a:bodyPr wrap="square" rtlCol="0">
              <a:spAutoFit/>
            </a:bodyPr>
            <a:lstStyle/>
            <a:p>
              <a:pPr>
                <a:lnSpc>
                  <a:spcPct val="150000"/>
                </a:lnSpc>
              </a:pPr>
              <a:r>
                <a:rPr lang="zh-CN" altLang="en-US" sz="2400" dirty="0">
                  <a:solidFill>
                    <a:srgbClr val="00B050"/>
                  </a:solidFill>
                  <a:latin typeface="微软雅黑" panose="020B0503020204020204" pitchFamily="34" charset="-122"/>
                  <a:ea typeface="微软雅黑" panose="020B0503020204020204" pitchFamily="34" charset="-122"/>
                </a:rPr>
                <a:t>完成数据库的建立：</a:t>
              </a:r>
              <a:endParaRPr lang="zh-CN" altLang="en-US" sz="2400" dirty="0">
                <a:solidFill>
                  <a:srgbClr val="00B050"/>
                </a:solidFill>
                <a:latin typeface="微软雅黑" panose="020B0503020204020204" pitchFamily="34" charset="-122"/>
                <a:ea typeface="微软雅黑" panose="020B0503020204020204" pitchFamily="34" charset="-122"/>
              </a:endParaRPr>
            </a:p>
          </p:txBody>
        </p:sp>
      </p:grpSp>
      <p:sp>
        <p:nvSpPr>
          <p:cNvPr id="3" name="矩形 2"/>
          <p:cNvSpPr/>
          <p:nvPr/>
        </p:nvSpPr>
        <p:spPr>
          <a:xfrm>
            <a:off x="0" y="0"/>
            <a:ext cx="12192000" cy="3501483"/>
          </a:xfrm>
          <a:prstGeom prst="rect">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a:p>
        </p:txBody>
      </p:sp>
      <p:sp>
        <p:nvSpPr>
          <p:cNvPr id="9" name="椭圆 8"/>
          <p:cNvSpPr/>
          <p:nvPr/>
        </p:nvSpPr>
        <p:spPr>
          <a:xfrm>
            <a:off x="8728191" y="4165678"/>
            <a:ext cx="2174488" cy="2174488"/>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Group 124"/>
          <p:cNvGrpSpPr/>
          <p:nvPr/>
        </p:nvGrpSpPr>
        <p:grpSpPr>
          <a:xfrm>
            <a:off x="9403692" y="4179675"/>
            <a:ext cx="1498987" cy="1504019"/>
            <a:chOff x="4906963" y="2173288"/>
            <a:chExt cx="473075" cy="474663"/>
          </a:xfrm>
          <a:solidFill>
            <a:srgbClr val="D75931"/>
          </a:solidFill>
        </p:grpSpPr>
        <p:sp>
          <p:nvSpPr>
            <p:cNvPr id="11" name="Freeform 16"/>
            <p:cNvSpPr/>
            <p:nvPr/>
          </p:nvSpPr>
          <p:spPr bwMode="auto">
            <a:xfrm>
              <a:off x="4938713" y="2473325"/>
              <a:ext cx="142875" cy="141288"/>
            </a:xfrm>
            <a:custGeom>
              <a:avLst/>
              <a:gdLst>
                <a:gd name="T0" fmla="*/ 40 w 67"/>
                <a:gd name="T1" fmla="*/ 4 h 66"/>
                <a:gd name="T2" fmla="*/ 35 w 67"/>
                <a:gd name="T3" fmla="*/ 3 h 66"/>
                <a:gd name="T4" fmla="*/ 9 w 67"/>
                <a:gd name="T5" fmla="*/ 61 h 66"/>
                <a:gd name="T6" fmla="*/ 64 w 67"/>
                <a:gd name="T7" fmla="*/ 32 h 66"/>
                <a:gd name="T8" fmla="*/ 63 w 67"/>
                <a:gd name="T9" fmla="*/ 27 h 66"/>
                <a:gd name="T10" fmla="*/ 40 w 67"/>
                <a:gd name="T11" fmla="*/ 4 h 66"/>
              </a:gdLst>
              <a:ahLst/>
              <a:cxnLst>
                <a:cxn ang="0">
                  <a:pos x="T0" y="T1"/>
                </a:cxn>
                <a:cxn ang="0">
                  <a:pos x="T2" y="T3"/>
                </a:cxn>
                <a:cxn ang="0">
                  <a:pos x="T4" y="T5"/>
                </a:cxn>
                <a:cxn ang="0">
                  <a:pos x="T6" y="T7"/>
                </a:cxn>
                <a:cxn ang="0">
                  <a:pos x="T8" y="T9"/>
                </a:cxn>
                <a:cxn ang="0">
                  <a:pos x="T10" y="T11"/>
                </a:cxn>
              </a:cxnLst>
              <a:rect l="0" t="0" r="r" b="b"/>
              <a:pathLst>
                <a:path w="67" h="66">
                  <a:moveTo>
                    <a:pt x="40" y="4"/>
                  </a:moveTo>
                  <a:cubicBezTo>
                    <a:pt x="37" y="0"/>
                    <a:pt x="36" y="2"/>
                    <a:pt x="35" y="3"/>
                  </a:cubicBezTo>
                  <a:cubicBezTo>
                    <a:pt x="17" y="21"/>
                    <a:pt x="0" y="66"/>
                    <a:pt x="9" y="61"/>
                  </a:cubicBezTo>
                  <a:cubicBezTo>
                    <a:pt x="41" y="46"/>
                    <a:pt x="46" y="50"/>
                    <a:pt x="64" y="32"/>
                  </a:cubicBezTo>
                  <a:cubicBezTo>
                    <a:pt x="65" y="31"/>
                    <a:pt x="67" y="30"/>
                    <a:pt x="63" y="27"/>
                  </a:cubicBezTo>
                  <a:lnTo>
                    <a:pt x="40" y="4"/>
                  </a:ln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solidFill>
                  <a:schemeClr val="tx1">
                    <a:lumMod val="50000"/>
                    <a:lumOff val="50000"/>
                  </a:schemeClr>
                </a:solidFill>
              </a:endParaRPr>
            </a:p>
          </p:txBody>
        </p:sp>
        <p:sp>
          <p:nvSpPr>
            <p:cNvPr id="12" name="Freeform 17"/>
            <p:cNvSpPr>
              <a:spLocks noEditPoints="1"/>
            </p:cNvSpPr>
            <p:nvPr/>
          </p:nvSpPr>
          <p:spPr bwMode="auto">
            <a:xfrm>
              <a:off x="4906963" y="2173288"/>
              <a:ext cx="473075" cy="474663"/>
            </a:xfrm>
            <a:custGeom>
              <a:avLst/>
              <a:gdLst>
                <a:gd name="T0" fmla="*/ 155 w 223"/>
                <a:gd name="T1" fmla="*/ 145 h 224"/>
                <a:gd name="T2" fmla="*/ 156 w 223"/>
                <a:gd name="T3" fmla="*/ 141 h 224"/>
                <a:gd name="T4" fmla="*/ 204 w 223"/>
                <a:gd name="T5" fmla="*/ 19 h 224"/>
                <a:gd name="T6" fmla="*/ 84 w 223"/>
                <a:gd name="T7" fmla="*/ 67 h 224"/>
                <a:gd name="T8" fmla="*/ 78 w 223"/>
                <a:gd name="T9" fmla="*/ 69 h 224"/>
                <a:gd name="T10" fmla="*/ 65 w 223"/>
                <a:gd name="T11" fmla="*/ 65 h 224"/>
                <a:gd name="T12" fmla="*/ 53 w 223"/>
                <a:gd name="T13" fmla="*/ 69 h 224"/>
                <a:gd name="T14" fmla="*/ 3 w 223"/>
                <a:gd name="T15" fmla="*/ 119 h 224"/>
                <a:gd name="T16" fmla="*/ 5 w 223"/>
                <a:gd name="T17" fmla="*/ 125 h 224"/>
                <a:gd name="T18" fmla="*/ 41 w 223"/>
                <a:gd name="T19" fmla="*/ 131 h 224"/>
                <a:gd name="T20" fmla="*/ 53 w 223"/>
                <a:gd name="T21" fmla="*/ 127 h 224"/>
                <a:gd name="T22" fmla="*/ 57 w 223"/>
                <a:gd name="T23" fmla="*/ 127 h 224"/>
                <a:gd name="T24" fmla="*/ 96 w 223"/>
                <a:gd name="T25" fmla="*/ 167 h 224"/>
                <a:gd name="T26" fmla="*/ 96 w 223"/>
                <a:gd name="T27" fmla="*/ 170 h 224"/>
                <a:gd name="T28" fmla="*/ 92 w 223"/>
                <a:gd name="T29" fmla="*/ 182 h 224"/>
                <a:gd name="T30" fmla="*/ 98 w 223"/>
                <a:gd name="T31" fmla="*/ 219 h 224"/>
                <a:gd name="T32" fmla="*/ 104 w 223"/>
                <a:gd name="T33" fmla="*/ 221 h 224"/>
                <a:gd name="T34" fmla="*/ 155 w 223"/>
                <a:gd name="T35" fmla="*/ 170 h 224"/>
                <a:gd name="T36" fmla="*/ 158 w 223"/>
                <a:gd name="T37" fmla="*/ 159 h 224"/>
                <a:gd name="T38" fmla="*/ 155 w 223"/>
                <a:gd name="T39" fmla="*/ 145 h 224"/>
                <a:gd name="T40" fmla="*/ 144 w 223"/>
                <a:gd name="T41" fmla="*/ 80 h 224"/>
                <a:gd name="T42" fmla="*/ 144 w 223"/>
                <a:gd name="T43" fmla="*/ 50 h 224"/>
                <a:gd name="T44" fmla="*/ 174 w 223"/>
                <a:gd name="T45" fmla="*/ 50 h 224"/>
                <a:gd name="T46" fmla="*/ 174 w 223"/>
                <a:gd name="T47" fmla="*/ 80 h 224"/>
                <a:gd name="T48" fmla="*/ 144 w 223"/>
                <a:gd name="T49" fmla="*/ 8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23" h="224">
                  <a:moveTo>
                    <a:pt x="155" y="145"/>
                  </a:moveTo>
                  <a:cubicBezTo>
                    <a:pt x="154" y="143"/>
                    <a:pt x="156" y="141"/>
                    <a:pt x="156" y="141"/>
                  </a:cubicBezTo>
                  <a:cubicBezTo>
                    <a:pt x="197" y="97"/>
                    <a:pt x="223" y="38"/>
                    <a:pt x="204" y="19"/>
                  </a:cubicBezTo>
                  <a:cubicBezTo>
                    <a:pt x="185" y="0"/>
                    <a:pt x="128" y="26"/>
                    <a:pt x="84" y="67"/>
                  </a:cubicBezTo>
                  <a:cubicBezTo>
                    <a:pt x="83" y="68"/>
                    <a:pt x="81" y="69"/>
                    <a:pt x="78" y="69"/>
                  </a:cubicBezTo>
                  <a:cubicBezTo>
                    <a:pt x="65" y="65"/>
                    <a:pt x="65" y="65"/>
                    <a:pt x="65" y="65"/>
                  </a:cubicBezTo>
                  <a:cubicBezTo>
                    <a:pt x="61" y="64"/>
                    <a:pt x="56" y="66"/>
                    <a:pt x="53" y="69"/>
                  </a:cubicBezTo>
                  <a:cubicBezTo>
                    <a:pt x="3" y="119"/>
                    <a:pt x="3" y="119"/>
                    <a:pt x="3" y="119"/>
                  </a:cubicBezTo>
                  <a:cubicBezTo>
                    <a:pt x="0" y="122"/>
                    <a:pt x="1" y="124"/>
                    <a:pt x="5" y="125"/>
                  </a:cubicBezTo>
                  <a:cubicBezTo>
                    <a:pt x="41" y="131"/>
                    <a:pt x="41" y="131"/>
                    <a:pt x="41" y="131"/>
                  </a:cubicBezTo>
                  <a:cubicBezTo>
                    <a:pt x="45" y="131"/>
                    <a:pt x="50" y="130"/>
                    <a:pt x="53" y="127"/>
                  </a:cubicBezTo>
                  <a:cubicBezTo>
                    <a:pt x="53" y="127"/>
                    <a:pt x="55" y="125"/>
                    <a:pt x="57" y="127"/>
                  </a:cubicBezTo>
                  <a:cubicBezTo>
                    <a:pt x="67" y="137"/>
                    <a:pt x="86" y="157"/>
                    <a:pt x="96" y="167"/>
                  </a:cubicBezTo>
                  <a:cubicBezTo>
                    <a:pt x="98" y="168"/>
                    <a:pt x="96" y="170"/>
                    <a:pt x="96" y="170"/>
                  </a:cubicBezTo>
                  <a:cubicBezTo>
                    <a:pt x="94" y="173"/>
                    <a:pt x="92" y="179"/>
                    <a:pt x="92" y="182"/>
                  </a:cubicBezTo>
                  <a:cubicBezTo>
                    <a:pt x="98" y="219"/>
                    <a:pt x="98" y="219"/>
                    <a:pt x="98" y="219"/>
                  </a:cubicBezTo>
                  <a:cubicBezTo>
                    <a:pt x="99" y="223"/>
                    <a:pt x="102" y="224"/>
                    <a:pt x="104" y="221"/>
                  </a:cubicBezTo>
                  <a:cubicBezTo>
                    <a:pt x="155" y="170"/>
                    <a:pt x="155" y="170"/>
                    <a:pt x="155" y="170"/>
                  </a:cubicBezTo>
                  <a:cubicBezTo>
                    <a:pt x="157" y="168"/>
                    <a:pt x="159" y="162"/>
                    <a:pt x="158" y="159"/>
                  </a:cubicBezTo>
                  <a:lnTo>
                    <a:pt x="155" y="145"/>
                  </a:lnTo>
                  <a:close/>
                  <a:moveTo>
                    <a:pt x="144" y="80"/>
                  </a:moveTo>
                  <a:cubicBezTo>
                    <a:pt x="135" y="72"/>
                    <a:pt x="135" y="58"/>
                    <a:pt x="144" y="50"/>
                  </a:cubicBezTo>
                  <a:cubicBezTo>
                    <a:pt x="152" y="41"/>
                    <a:pt x="166" y="41"/>
                    <a:pt x="174" y="50"/>
                  </a:cubicBezTo>
                  <a:cubicBezTo>
                    <a:pt x="183" y="58"/>
                    <a:pt x="183" y="72"/>
                    <a:pt x="174" y="80"/>
                  </a:cubicBezTo>
                  <a:cubicBezTo>
                    <a:pt x="166" y="89"/>
                    <a:pt x="152" y="89"/>
                    <a:pt x="144" y="80"/>
                  </a:cubicBezTo>
                  <a:close/>
                </a:path>
              </a:pathLst>
            </a:custGeom>
            <a:grp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AU">
                <a:solidFill>
                  <a:schemeClr val="tx1">
                    <a:lumMod val="50000"/>
                    <a:lumOff val="50000"/>
                  </a:schemeClr>
                </a:solidFill>
              </a:endParaRPr>
            </a:p>
          </p:txBody>
        </p:sp>
      </p:grpSp>
      <p:grpSp>
        <p:nvGrpSpPr>
          <p:cNvPr id="41" name="组合 40"/>
          <p:cNvGrpSpPr/>
          <p:nvPr/>
        </p:nvGrpSpPr>
        <p:grpSpPr>
          <a:xfrm>
            <a:off x="418571" y="445418"/>
            <a:ext cx="10977975" cy="1056689"/>
            <a:chOff x="418571" y="316513"/>
            <a:chExt cx="10977975" cy="1056689"/>
          </a:xfrm>
        </p:grpSpPr>
        <p:sp>
          <p:nvSpPr>
            <p:cNvPr id="13" name="文本框 12"/>
            <p:cNvSpPr txBox="1"/>
            <p:nvPr/>
          </p:nvSpPr>
          <p:spPr>
            <a:xfrm>
              <a:off x="418571" y="316513"/>
              <a:ext cx="7947660" cy="521970"/>
            </a:xfrm>
            <a:prstGeom prst="rect">
              <a:avLst/>
            </a:prstGeom>
            <a:noFill/>
          </p:spPr>
          <p:txBody>
            <a:bodyPr vert="horz"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 </a:t>
              </a:r>
              <a:r>
                <a:rPr lang="en-US" altLang="zh-CN" sz="2800" dirty="0">
                  <a:solidFill>
                    <a:srgbClr val="D75931"/>
                  </a:solidFill>
                  <a:latin typeface="微软雅黑" panose="020B0503020204020204" pitchFamily="34" charset="-122"/>
                  <a:ea typeface="微软雅黑" panose="020B0503020204020204" pitchFamily="34" charset="-122"/>
                  <a:sym typeface="+mn-ea"/>
                </a:rPr>
                <a:t>Honeycomb</a:t>
              </a:r>
              <a:r>
                <a:rPr lang="zh-CN" altLang="en-US" sz="2800" dirty="0">
                  <a:solidFill>
                    <a:schemeClr val="bg1"/>
                  </a:solidFill>
                  <a:latin typeface="微软雅黑" panose="020B0503020204020204" pitchFamily="34" charset="-122"/>
                  <a:ea typeface="微软雅黑" panose="020B0503020204020204" pitchFamily="34" charset="-122"/>
                </a:rPr>
                <a:t>发 展 中 需 要 解 决 的 问 题</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14" name="矩形 13"/>
            <p:cNvSpPr/>
            <p:nvPr/>
          </p:nvSpPr>
          <p:spPr>
            <a:xfrm>
              <a:off x="419791" y="866472"/>
              <a:ext cx="10976755" cy="506730"/>
            </a:xfrm>
            <a:prstGeom prst="rect">
              <a:avLst/>
            </a:prstGeom>
          </p:spPr>
          <p:txBody>
            <a:bodyPr vert="horz" wrap="square">
              <a:spAutoFit/>
            </a:bodyPr>
            <a:lstStyle/>
            <a:p>
              <a:pPr>
                <a:lnSpc>
                  <a:spcPct val="150000"/>
                </a:lnSpc>
              </a:pP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588384" y="1883821"/>
            <a:ext cx="1538450" cy="981313"/>
            <a:chOff x="588384" y="1883821"/>
            <a:chExt cx="1538450" cy="981313"/>
          </a:xfrm>
        </p:grpSpPr>
        <p:grpSp>
          <p:nvGrpSpPr>
            <p:cNvPr id="15" name="组合 14"/>
            <p:cNvGrpSpPr/>
            <p:nvPr/>
          </p:nvGrpSpPr>
          <p:grpSpPr>
            <a:xfrm>
              <a:off x="1146472" y="1883821"/>
              <a:ext cx="311150" cy="249237"/>
              <a:chOff x="9372601" y="3308351"/>
              <a:chExt cx="311150" cy="249237"/>
            </a:xfrm>
            <a:solidFill>
              <a:schemeClr val="bg1">
                <a:lumMod val="95000"/>
              </a:schemeClr>
            </a:solidFill>
          </p:grpSpPr>
          <p:sp>
            <p:nvSpPr>
              <p:cNvPr id="16" name="Freeform 325"/>
              <p:cNvSpPr/>
              <p:nvPr/>
            </p:nvSpPr>
            <p:spPr bwMode="auto">
              <a:xfrm>
                <a:off x="9407526" y="3376613"/>
                <a:ext cx="58738" cy="134938"/>
              </a:xfrm>
              <a:custGeom>
                <a:avLst/>
                <a:gdLst>
                  <a:gd name="T0" fmla="*/ 10 w 37"/>
                  <a:gd name="T1" fmla="*/ 86 h 86"/>
                  <a:gd name="T2" fmla="*/ 27 w 37"/>
                  <a:gd name="T3" fmla="*/ 86 h 86"/>
                  <a:gd name="T4" fmla="*/ 37 w 37"/>
                  <a:gd name="T5" fmla="*/ 76 h 86"/>
                  <a:gd name="T6" fmla="*/ 37 w 37"/>
                  <a:gd name="T7" fmla="*/ 9 h 86"/>
                  <a:gd name="T8" fmla="*/ 27 w 37"/>
                  <a:gd name="T9" fmla="*/ 0 h 86"/>
                  <a:gd name="T10" fmla="*/ 10 w 37"/>
                  <a:gd name="T11" fmla="*/ 0 h 86"/>
                  <a:gd name="T12" fmla="*/ 0 w 37"/>
                  <a:gd name="T13" fmla="*/ 9 h 86"/>
                  <a:gd name="T14" fmla="*/ 0 w 37"/>
                  <a:gd name="T15" fmla="*/ 76 h 86"/>
                  <a:gd name="T16" fmla="*/ 10 w 37"/>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86">
                    <a:moveTo>
                      <a:pt x="10" y="86"/>
                    </a:moveTo>
                    <a:cubicBezTo>
                      <a:pt x="27" y="86"/>
                      <a:pt x="27" y="86"/>
                      <a:pt x="27" y="86"/>
                    </a:cubicBezTo>
                    <a:cubicBezTo>
                      <a:pt x="32" y="86"/>
                      <a:pt x="37" y="81"/>
                      <a:pt x="37" y="76"/>
                    </a:cubicBezTo>
                    <a:cubicBezTo>
                      <a:pt x="37" y="9"/>
                      <a:pt x="37" y="9"/>
                      <a:pt x="37" y="9"/>
                    </a:cubicBezTo>
                    <a:cubicBezTo>
                      <a:pt x="37" y="4"/>
                      <a:pt x="32" y="0"/>
                      <a:pt x="27" y="0"/>
                    </a:cubicBezTo>
                    <a:cubicBezTo>
                      <a:pt x="10" y="0"/>
                      <a:pt x="10" y="0"/>
                      <a:pt x="10" y="0"/>
                    </a:cubicBezTo>
                    <a:cubicBezTo>
                      <a:pt x="5" y="0"/>
                      <a:pt x="0" y="4"/>
                      <a:pt x="0" y="9"/>
                    </a:cubicBezTo>
                    <a:cubicBezTo>
                      <a:pt x="0" y="76"/>
                      <a:pt x="0" y="76"/>
                      <a:pt x="0" y="76"/>
                    </a:cubicBezTo>
                    <a:cubicBezTo>
                      <a:pt x="0" y="81"/>
                      <a:pt x="5" y="86"/>
                      <a:pt x="10" y="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 name="Freeform 326"/>
              <p:cNvSpPr/>
              <p:nvPr/>
            </p:nvSpPr>
            <p:spPr bwMode="auto">
              <a:xfrm>
                <a:off x="9496426" y="3433763"/>
                <a:ext cx="57150" cy="77788"/>
              </a:xfrm>
              <a:custGeom>
                <a:avLst/>
                <a:gdLst>
                  <a:gd name="T0" fmla="*/ 10 w 37"/>
                  <a:gd name="T1" fmla="*/ 50 h 50"/>
                  <a:gd name="T2" fmla="*/ 27 w 37"/>
                  <a:gd name="T3" fmla="*/ 50 h 50"/>
                  <a:gd name="T4" fmla="*/ 37 w 37"/>
                  <a:gd name="T5" fmla="*/ 40 h 50"/>
                  <a:gd name="T6" fmla="*/ 37 w 37"/>
                  <a:gd name="T7" fmla="*/ 9 h 50"/>
                  <a:gd name="T8" fmla="*/ 27 w 37"/>
                  <a:gd name="T9" fmla="*/ 0 h 50"/>
                  <a:gd name="T10" fmla="*/ 10 w 37"/>
                  <a:gd name="T11" fmla="*/ 0 h 50"/>
                  <a:gd name="T12" fmla="*/ 0 w 37"/>
                  <a:gd name="T13" fmla="*/ 9 h 50"/>
                  <a:gd name="T14" fmla="*/ 0 w 37"/>
                  <a:gd name="T15" fmla="*/ 40 h 50"/>
                  <a:gd name="T16" fmla="*/ 10 w 3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50">
                    <a:moveTo>
                      <a:pt x="10" y="50"/>
                    </a:moveTo>
                    <a:cubicBezTo>
                      <a:pt x="27" y="50"/>
                      <a:pt x="27" y="50"/>
                      <a:pt x="27" y="50"/>
                    </a:cubicBezTo>
                    <a:cubicBezTo>
                      <a:pt x="32" y="50"/>
                      <a:pt x="37" y="45"/>
                      <a:pt x="37" y="40"/>
                    </a:cubicBezTo>
                    <a:cubicBezTo>
                      <a:pt x="37" y="9"/>
                      <a:pt x="37" y="9"/>
                      <a:pt x="37" y="9"/>
                    </a:cubicBezTo>
                    <a:cubicBezTo>
                      <a:pt x="37" y="4"/>
                      <a:pt x="32" y="0"/>
                      <a:pt x="27" y="0"/>
                    </a:cubicBezTo>
                    <a:cubicBezTo>
                      <a:pt x="10" y="0"/>
                      <a:pt x="10" y="0"/>
                      <a:pt x="10" y="0"/>
                    </a:cubicBezTo>
                    <a:cubicBezTo>
                      <a:pt x="5" y="0"/>
                      <a:pt x="0" y="4"/>
                      <a:pt x="0" y="9"/>
                    </a:cubicBezTo>
                    <a:cubicBezTo>
                      <a:pt x="0" y="40"/>
                      <a:pt x="0" y="40"/>
                      <a:pt x="0" y="40"/>
                    </a:cubicBezTo>
                    <a:cubicBezTo>
                      <a:pt x="0" y="45"/>
                      <a:pt x="5" y="50"/>
                      <a:pt x="10"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Freeform 327"/>
              <p:cNvSpPr/>
              <p:nvPr/>
            </p:nvSpPr>
            <p:spPr bwMode="auto">
              <a:xfrm>
                <a:off x="9583738" y="3308351"/>
                <a:ext cx="57150" cy="203200"/>
              </a:xfrm>
              <a:custGeom>
                <a:avLst/>
                <a:gdLst>
                  <a:gd name="T0" fmla="*/ 10 w 37"/>
                  <a:gd name="T1" fmla="*/ 130 h 130"/>
                  <a:gd name="T2" fmla="*/ 27 w 37"/>
                  <a:gd name="T3" fmla="*/ 130 h 130"/>
                  <a:gd name="T4" fmla="*/ 37 w 37"/>
                  <a:gd name="T5" fmla="*/ 120 h 130"/>
                  <a:gd name="T6" fmla="*/ 37 w 37"/>
                  <a:gd name="T7" fmla="*/ 9 h 130"/>
                  <a:gd name="T8" fmla="*/ 27 w 37"/>
                  <a:gd name="T9" fmla="*/ 0 h 130"/>
                  <a:gd name="T10" fmla="*/ 10 w 37"/>
                  <a:gd name="T11" fmla="*/ 0 h 130"/>
                  <a:gd name="T12" fmla="*/ 0 w 37"/>
                  <a:gd name="T13" fmla="*/ 9 h 130"/>
                  <a:gd name="T14" fmla="*/ 0 w 37"/>
                  <a:gd name="T15" fmla="*/ 120 h 130"/>
                  <a:gd name="T16" fmla="*/ 10 w 37"/>
                  <a:gd name="T1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30">
                    <a:moveTo>
                      <a:pt x="10" y="130"/>
                    </a:moveTo>
                    <a:cubicBezTo>
                      <a:pt x="27" y="130"/>
                      <a:pt x="27" y="130"/>
                      <a:pt x="27" y="130"/>
                    </a:cubicBezTo>
                    <a:cubicBezTo>
                      <a:pt x="32" y="130"/>
                      <a:pt x="37" y="125"/>
                      <a:pt x="37" y="120"/>
                    </a:cubicBezTo>
                    <a:cubicBezTo>
                      <a:pt x="37" y="9"/>
                      <a:pt x="37" y="9"/>
                      <a:pt x="37" y="9"/>
                    </a:cubicBezTo>
                    <a:cubicBezTo>
                      <a:pt x="37" y="4"/>
                      <a:pt x="32" y="0"/>
                      <a:pt x="27" y="0"/>
                    </a:cubicBezTo>
                    <a:cubicBezTo>
                      <a:pt x="10" y="0"/>
                      <a:pt x="10" y="0"/>
                      <a:pt x="10" y="0"/>
                    </a:cubicBezTo>
                    <a:cubicBezTo>
                      <a:pt x="5" y="0"/>
                      <a:pt x="0" y="4"/>
                      <a:pt x="0" y="9"/>
                    </a:cubicBezTo>
                    <a:cubicBezTo>
                      <a:pt x="0" y="120"/>
                      <a:pt x="0" y="120"/>
                      <a:pt x="0" y="120"/>
                    </a:cubicBezTo>
                    <a:cubicBezTo>
                      <a:pt x="0" y="125"/>
                      <a:pt x="5" y="130"/>
                      <a:pt x="10" y="1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Freeform 328"/>
              <p:cNvSpPr/>
              <p:nvPr/>
            </p:nvSpPr>
            <p:spPr bwMode="auto">
              <a:xfrm>
                <a:off x="9372601" y="3532188"/>
                <a:ext cx="311150" cy="25400"/>
              </a:xfrm>
              <a:custGeom>
                <a:avLst/>
                <a:gdLst>
                  <a:gd name="T0" fmla="*/ 191 w 199"/>
                  <a:gd name="T1" fmla="*/ 0 h 16"/>
                  <a:gd name="T2" fmla="*/ 8 w 199"/>
                  <a:gd name="T3" fmla="*/ 0 h 16"/>
                  <a:gd name="T4" fmla="*/ 0 w 199"/>
                  <a:gd name="T5" fmla="*/ 8 h 16"/>
                  <a:gd name="T6" fmla="*/ 0 w 199"/>
                  <a:gd name="T7" fmla="*/ 8 h 16"/>
                  <a:gd name="T8" fmla="*/ 8 w 199"/>
                  <a:gd name="T9" fmla="*/ 16 h 16"/>
                  <a:gd name="T10" fmla="*/ 191 w 199"/>
                  <a:gd name="T11" fmla="*/ 16 h 16"/>
                  <a:gd name="T12" fmla="*/ 199 w 199"/>
                  <a:gd name="T13" fmla="*/ 8 h 16"/>
                  <a:gd name="T14" fmla="*/ 199 w 199"/>
                  <a:gd name="T15" fmla="*/ 8 h 16"/>
                  <a:gd name="T16" fmla="*/ 191 w 199"/>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16">
                    <a:moveTo>
                      <a:pt x="191" y="0"/>
                    </a:moveTo>
                    <a:cubicBezTo>
                      <a:pt x="8" y="0"/>
                      <a:pt x="8" y="0"/>
                      <a:pt x="8" y="0"/>
                    </a:cubicBezTo>
                    <a:cubicBezTo>
                      <a:pt x="3" y="0"/>
                      <a:pt x="0" y="3"/>
                      <a:pt x="0" y="8"/>
                    </a:cubicBezTo>
                    <a:cubicBezTo>
                      <a:pt x="0" y="8"/>
                      <a:pt x="0" y="8"/>
                      <a:pt x="0" y="8"/>
                    </a:cubicBezTo>
                    <a:cubicBezTo>
                      <a:pt x="0" y="13"/>
                      <a:pt x="3" y="16"/>
                      <a:pt x="8" y="16"/>
                    </a:cubicBezTo>
                    <a:cubicBezTo>
                      <a:pt x="191" y="16"/>
                      <a:pt x="191" y="16"/>
                      <a:pt x="191" y="16"/>
                    </a:cubicBezTo>
                    <a:cubicBezTo>
                      <a:pt x="196" y="16"/>
                      <a:pt x="199" y="13"/>
                      <a:pt x="199" y="8"/>
                    </a:cubicBezTo>
                    <a:cubicBezTo>
                      <a:pt x="199" y="8"/>
                      <a:pt x="199" y="8"/>
                      <a:pt x="199" y="8"/>
                    </a:cubicBezTo>
                    <a:cubicBezTo>
                      <a:pt x="199" y="3"/>
                      <a:pt x="196" y="0"/>
                      <a:pt x="19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27" name="文本框 26"/>
            <p:cNvSpPr txBox="1"/>
            <p:nvPr/>
          </p:nvSpPr>
          <p:spPr>
            <a:xfrm>
              <a:off x="588384" y="2404759"/>
              <a:ext cx="1538450" cy="46037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资金短缺</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3745067" y="1861596"/>
            <a:ext cx="1538450" cy="1003538"/>
            <a:chOff x="3745067" y="1861596"/>
            <a:chExt cx="1538450" cy="1003538"/>
          </a:xfrm>
        </p:grpSpPr>
        <p:grpSp>
          <p:nvGrpSpPr>
            <p:cNvPr id="20" name="组合 19"/>
            <p:cNvGrpSpPr/>
            <p:nvPr/>
          </p:nvGrpSpPr>
          <p:grpSpPr>
            <a:xfrm>
              <a:off x="4399198" y="1861596"/>
              <a:ext cx="233363" cy="293687"/>
              <a:chOff x="11293476" y="3908426"/>
              <a:chExt cx="233363" cy="293687"/>
            </a:xfrm>
            <a:solidFill>
              <a:schemeClr val="bg1">
                <a:lumMod val="95000"/>
              </a:schemeClr>
            </a:solidFill>
          </p:grpSpPr>
          <p:sp>
            <p:nvSpPr>
              <p:cNvPr id="21" name="Freeform 315"/>
              <p:cNvSpPr/>
              <p:nvPr/>
            </p:nvSpPr>
            <p:spPr bwMode="auto">
              <a:xfrm>
                <a:off x="11382376" y="4173538"/>
                <a:ext cx="52388" cy="28575"/>
              </a:xfrm>
              <a:custGeom>
                <a:avLst/>
                <a:gdLst>
                  <a:gd name="T0" fmla="*/ 32 w 34"/>
                  <a:gd name="T1" fmla="*/ 0 h 18"/>
                  <a:gd name="T2" fmla="*/ 2 w 34"/>
                  <a:gd name="T3" fmla="*/ 0 h 18"/>
                  <a:gd name="T4" fmla="*/ 0 w 34"/>
                  <a:gd name="T5" fmla="*/ 2 h 18"/>
                  <a:gd name="T6" fmla="*/ 17 w 34"/>
                  <a:gd name="T7" fmla="*/ 18 h 18"/>
                  <a:gd name="T8" fmla="*/ 34 w 34"/>
                  <a:gd name="T9" fmla="*/ 2 h 18"/>
                  <a:gd name="T10" fmla="*/ 32 w 34"/>
                  <a:gd name="T11" fmla="*/ 0 h 18"/>
                </a:gdLst>
                <a:ahLst/>
                <a:cxnLst>
                  <a:cxn ang="0">
                    <a:pos x="T0" y="T1"/>
                  </a:cxn>
                  <a:cxn ang="0">
                    <a:pos x="T2" y="T3"/>
                  </a:cxn>
                  <a:cxn ang="0">
                    <a:pos x="T4" y="T5"/>
                  </a:cxn>
                  <a:cxn ang="0">
                    <a:pos x="T6" y="T7"/>
                  </a:cxn>
                  <a:cxn ang="0">
                    <a:pos x="T8" y="T9"/>
                  </a:cxn>
                  <a:cxn ang="0">
                    <a:pos x="T10" y="T11"/>
                  </a:cxn>
                </a:cxnLst>
                <a:rect l="0" t="0" r="r" b="b"/>
                <a:pathLst>
                  <a:path w="34" h="18">
                    <a:moveTo>
                      <a:pt x="32" y="0"/>
                    </a:moveTo>
                    <a:cubicBezTo>
                      <a:pt x="2" y="0"/>
                      <a:pt x="2" y="0"/>
                      <a:pt x="2" y="0"/>
                    </a:cubicBezTo>
                    <a:cubicBezTo>
                      <a:pt x="1" y="0"/>
                      <a:pt x="0" y="1"/>
                      <a:pt x="0" y="2"/>
                    </a:cubicBezTo>
                    <a:cubicBezTo>
                      <a:pt x="0" y="11"/>
                      <a:pt x="8" y="18"/>
                      <a:pt x="17" y="18"/>
                    </a:cubicBezTo>
                    <a:cubicBezTo>
                      <a:pt x="27" y="18"/>
                      <a:pt x="34" y="11"/>
                      <a:pt x="34" y="2"/>
                    </a:cubicBezTo>
                    <a:cubicBezTo>
                      <a:pt x="34" y="1"/>
                      <a:pt x="33" y="0"/>
                      <a:pt x="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2" name="Freeform 316"/>
              <p:cNvSpPr/>
              <p:nvPr/>
            </p:nvSpPr>
            <p:spPr bwMode="auto">
              <a:xfrm>
                <a:off x="11293476" y="3908426"/>
                <a:ext cx="233363" cy="246063"/>
              </a:xfrm>
              <a:custGeom>
                <a:avLst/>
                <a:gdLst>
                  <a:gd name="T0" fmla="*/ 124 w 149"/>
                  <a:gd name="T1" fmla="*/ 123 h 157"/>
                  <a:gd name="T2" fmla="*/ 127 w 149"/>
                  <a:gd name="T3" fmla="*/ 108 h 157"/>
                  <a:gd name="T4" fmla="*/ 127 w 149"/>
                  <a:gd name="T5" fmla="*/ 66 h 157"/>
                  <a:gd name="T6" fmla="*/ 91 w 149"/>
                  <a:gd name="T7" fmla="*/ 20 h 157"/>
                  <a:gd name="T8" fmla="*/ 91 w 149"/>
                  <a:gd name="T9" fmla="*/ 16 h 157"/>
                  <a:gd name="T10" fmla="*/ 74 w 149"/>
                  <a:gd name="T11" fmla="*/ 0 h 157"/>
                  <a:gd name="T12" fmla="*/ 57 w 149"/>
                  <a:gd name="T13" fmla="*/ 16 h 157"/>
                  <a:gd name="T14" fmla="*/ 57 w 149"/>
                  <a:gd name="T15" fmla="*/ 20 h 157"/>
                  <a:gd name="T16" fmla="*/ 22 w 149"/>
                  <a:gd name="T17" fmla="*/ 66 h 157"/>
                  <a:gd name="T18" fmla="*/ 22 w 149"/>
                  <a:gd name="T19" fmla="*/ 108 h 157"/>
                  <a:gd name="T20" fmla="*/ 25 w 149"/>
                  <a:gd name="T21" fmla="*/ 123 h 157"/>
                  <a:gd name="T22" fmla="*/ 0 w 149"/>
                  <a:gd name="T23" fmla="*/ 140 h 157"/>
                  <a:gd name="T24" fmla="*/ 0 w 149"/>
                  <a:gd name="T25" fmla="*/ 155 h 157"/>
                  <a:gd name="T26" fmla="*/ 2 w 149"/>
                  <a:gd name="T27" fmla="*/ 157 h 157"/>
                  <a:gd name="T28" fmla="*/ 147 w 149"/>
                  <a:gd name="T29" fmla="*/ 157 h 157"/>
                  <a:gd name="T30" fmla="*/ 149 w 149"/>
                  <a:gd name="T31" fmla="*/ 155 h 157"/>
                  <a:gd name="T32" fmla="*/ 149 w 149"/>
                  <a:gd name="T33" fmla="*/ 140 h 157"/>
                  <a:gd name="T34" fmla="*/ 124 w 149"/>
                  <a:gd name="T35" fmla="*/ 12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9" h="157">
                    <a:moveTo>
                      <a:pt x="124" y="123"/>
                    </a:moveTo>
                    <a:cubicBezTo>
                      <a:pt x="126" y="118"/>
                      <a:pt x="127" y="113"/>
                      <a:pt x="127" y="108"/>
                    </a:cubicBezTo>
                    <a:cubicBezTo>
                      <a:pt x="127" y="66"/>
                      <a:pt x="127" y="66"/>
                      <a:pt x="127" y="66"/>
                    </a:cubicBezTo>
                    <a:cubicBezTo>
                      <a:pt x="127" y="45"/>
                      <a:pt x="113" y="27"/>
                      <a:pt x="91" y="20"/>
                    </a:cubicBezTo>
                    <a:cubicBezTo>
                      <a:pt x="91" y="16"/>
                      <a:pt x="91" y="16"/>
                      <a:pt x="91" y="16"/>
                    </a:cubicBezTo>
                    <a:cubicBezTo>
                      <a:pt x="91" y="7"/>
                      <a:pt x="84" y="0"/>
                      <a:pt x="74" y="0"/>
                    </a:cubicBezTo>
                    <a:cubicBezTo>
                      <a:pt x="65" y="0"/>
                      <a:pt x="57" y="7"/>
                      <a:pt x="57" y="16"/>
                    </a:cubicBezTo>
                    <a:cubicBezTo>
                      <a:pt x="57" y="20"/>
                      <a:pt x="57" y="20"/>
                      <a:pt x="57" y="20"/>
                    </a:cubicBezTo>
                    <a:cubicBezTo>
                      <a:pt x="36" y="27"/>
                      <a:pt x="22" y="45"/>
                      <a:pt x="22" y="66"/>
                    </a:cubicBezTo>
                    <a:cubicBezTo>
                      <a:pt x="22" y="108"/>
                      <a:pt x="22" y="108"/>
                      <a:pt x="22" y="108"/>
                    </a:cubicBezTo>
                    <a:cubicBezTo>
                      <a:pt x="22" y="113"/>
                      <a:pt x="23" y="118"/>
                      <a:pt x="25" y="123"/>
                    </a:cubicBezTo>
                    <a:cubicBezTo>
                      <a:pt x="11" y="124"/>
                      <a:pt x="0" y="131"/>
                      <a:pt x="0" y="140"/>
                    </a:cubicBezTo>
                    <a:cubicBezTo>
                      <a:pt x="0" y="155"/>
                      <a:pt x="0" y="155"/>
                      <a:pt x="0" y="155"/>
                    </a:cubicBezTo>
                    <a:cubicBezTo>
                      <a:pt x="0" y="156"/>
                      <a:pt x="1" y="157"/>
                      <a:pt x="2" y="157"/>
                    </a:cubicBezTo>
                    <a:cubicBezTo>
                      <a:pt x="147" y="157"/>
                      <a:pt x="147" y="157"/>
                      <a:pt x="147" y="157"/>
                    </a:cubicBezTo>
                    <a:cubicBezTo>
                      <a:pt x="148" y="157"/>
                      <a:pt x="149" y="156"/>
                      <a:pt x="149" y="155"/>
                    </a:cubicBezTo>
                    <a:cubicBezTo>
                      <a:pt x="149" y="140"/>
                      <a:pt x="149" y="140"/>
                      <a:pt x="149" y="140"/>
                    </a:cubicBezTo>
                    <a:cubicBezTo>
                      <a:pt x="149" y="131"/>
                      <a:pt x="138" y="124"/>
                      <a:pt x="124"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28" name="文本框 27"/>
            <p:cNvSpPr txBox="1"/>
            <p:nvPr/>
          </p:nvSpPr>
          <p:spPr>
            <a:xfrm>
              <a:off x="3745067" y="2404759"/>
              <a:ext cx="1538450" cy="46037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技术短板</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44" name="组合 43"/>
          <p:cNvGrpSpPr/>
          <p:nvPr/>
        </p:nvGrpSpPr>
        <p:grpSpPr>
          <a:xfrm>
            <a:off x="6948492" y="1865564"/>
            <a:ext cx="1986280" cy="999490"/>
            <a:chOff x="6949127" y="1865564"/>
            <a:chExt cx="1986280" cy="999490"/>
          </a:xfrm>
        </p:grpSpPr>
        <p:grpSp>
          <p:nvGrpSpPr>
            <p:cNvPr id="23" name="组合 22"/>
            <p:cNvGrpSpPr/>
            <p:nvPr/>
          </p:nvGrpSpPr>
          <p:grpSpPr>
            <a:xfrm>
              <a:off x="7574137" y="1865564"/>
              <a:ext cx="309563" cy="285750"/>
              <a:chOff x="8745538" y="2649538"/>
              <a:chExt cx="309563" cy="285750"/>
            </a:xfrm>
            <a:solidFill>
              <a:schemeClr val="bg1">
                <a:lumMod val="95000"/>
              </a:schemeClr>
            </a:solidFill>
          </p:grpSpPr>
          <p:sp>
            <p:nvSpPr>
              <p:cNvPr id="24" name="Freeform 313"/>
              <p:cNvSpPr/>
              <p:nvPr/>
            </p:nvSpPr>
            <p:spPr bwMode="auto">
              <a:xfrm>
                <a:off x="8745538" y="2649538"/>
                <a:ext cx="309563" cy="238125"/>
              </a:xfrm>
              <a:custGeom>
                <a:avLst/>
                <a:gdLst>
                  <a:gd name="T0" fmla="*/ 197 w 198"/>
                  <a:gd name="T1" fmla="*/ 0 h 152"/>
                  <a:gd name="T2" fmla="*/ 195 w 198"/>
                  <a:gd name="T3" fmla="*/ 0 h 152"/>
                  <a:gd name="T4" fmla="*/ 1 w 198"/>
                  <a:gd name="T5" fmla="*/ 99 h 152"/>
                  <a:gd name="T6" fmla="*/ 0 w 198"/>
                  <a:gd name="T7" fmla="*/ 101 h 152"/>
                  <a:gd name="T8" fmla="*/ 2 w 198"/>
                  <a:gd name="T9" fmla="*/ 103 h 152"/>
                  <a:gd name="T10" fmla="*/ 67 w 198"/>
                  <a:gd name="T11" fmla="*/ 124 h 152"/>
                  <a:gd name="T12" fmla="*/ 68 w 198"/>
                  <a:gd name="T13" fmla="*/ 123 h 152"/>
                  <a:gd name="T14" fmla="*/ 158 w 198"/>
                  <a:gd name="T15" fmla="*/ 42 h 152"/>
                  <a:gd name="T16" fmla="*/ 87 w 198"/>
                  <a:gd name="T17" fmla="*/ 127 h 152"/>
                  <a:gd name="T18" fmla="*/ 86 w 198"/>
                  <a:gd name="T19" fmla="*/ 129 h 152"/>
                  <a:gd name="T20" fmla="*/ 88 w 198"/>
                  <a:gd name="T21" fmla="*/ 130 h 152"/>
                  <a:gd name="T22" fmla="*/ 160 w 198"/>
                  <a:gd name="T23" fmla="*/ 152 h 152"/>
                  <a:gd name="T24" fmla="*/ 160 w 198"/>
                  <a:gd name="T25" fmla="*/ 152 h 152"/>
                  <a:gd name="T26" fmla="*/ 161 w 198"/>
                  <a:gd name="T27" fmla="*/ 152 h 152"/>
                  <a:gd name="T28" fmla="*/ 162 w 198"/>
                  <a:gd name="T29" fmla="*/ 151 h 152"/>
                  <a:gd name="T30" fmla="*/ 198 w 198"/>
                  <a:gd name="T31" fmla="*/ 2 h 152"/>
                  <a:gd name="T32" fmla="*/ 197 w 198"/>
                  <a:gd name="T3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8" h="152">
                    <a:moveTo>
                      <a:pt x="197" y="0"/>
                    </a:moveTo>
                    <a:cubicBezTo>
                      <a:pt x="197" y="0"/>
                      <a:pt x="196" y="0"/>
                      <a:pt x="195" y="0"/>
                    </a:cubicBezTo>
                    <a:cubicBezTo>
                      <a:pt x="1" y="99"/>
                      <a:pt x="1" y="99"/>
                      <a:pt x="1" y="99"/>
                    </a:cubicBezTo>
                    <a:cubicBezTo>
                      <a:pt x="1" y="100"/>
                      <a:pt x="0" y="100"/>
                      <a:pt x="0" y="101"/>
                    </a:cubicBezTo>
                    <a:cubicBezTo>
                      <a:pt x="0" y="102"/>
                      <a:pt x="1" y="103"/>
                      <a:pt x="2" y="103"/>
                    </a:cubicBezTo>
                    <a:cubicBezTo>
                      <a:pt x="67" y="124"/>
                      <a:pt x="67" y="124"/>
                      <a:pt x="67" y="124"/>
                    </a:cubicBezTo>
                    <a:cubicBezTo>
                      <a:pt x="67" y="124"/>
                      <a:pt x="68" y="124"/>
                      <a:pt x="68" y="123"/>
                    </a:cubicBezTo>
                    <a:cubicBezTo>
                      <a:pt x="158" y="42"/>
                      <a:pt x="158" y="42"/>
                      <a:pt x="158" y="42"/>
                    </a:cubicBezTo>
                    <a:cubicBezTo>
                      <a:pt x="87" y="127"/>
                      <a:pt x="87" y="127"/>
                      <a:pt x="87" y="127"/>
                    </a:cubicBezTo>
                    <a:cubicBezTo>
                      <a:pt x="86" y="128"/>
                      <a:pt x="86" y="128"/>
                      <a:pt x="86" y="129"/>
                    </a:cubicBezTo>
                    <a:cubicBezTo>
                      <a:pt x="86" y="130"/>
                      <a:pt x="87" y="130"/>
                      <a:pt x="88" y="130"/>
                    </a:cubicBezTo>
                    <a:cubicBezTo>
                      <a:pt x="160" y="152"/>
                      <a:pt x="160" y="152"/>
                      <a:pt x="160" y="152"/>
                    </a:cubicBezTo>
                    <a:cubicBezTo>
                      <a:pt x="160" y="152"/>
                      <a:pt x="160" y="152"/>
                      <a:pt x="160" y="152"/>
                    </a:cubicBezTo>
                    <a:cubicBezTo>
                      <a:pt x="161" y="152"/>
                      <a:pt x="161" y="152"/>
                      <a:pt x="161" y="152"/>
                    </a:cubicBezTo>
                    <a:cubicBezTo>
                      <a:pt x="162" y="152"/>
                      <a:pt x="162" y="151"/>
                      <a:pt x="162" y="151"/>
                    </a:cubicBezTo>
                    <a:cubicBezTo>
                      <a:pt x="198" y="2"/>
                      <a:pt x="198" y="2"/>
                      <a:pt x="198" y="2"/>
                    </a:cubicBezTo>
                    <a:cubicBezTo>
                      <a:pt x="198" y="2"/>
                      <a:pt x="198" y="1"/>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 name="Freeform 314"/>
              <p:cNvSpPr/>
              <p:nvPr/>
            </p:nvSpPr>
            <p:spPr bwMode="auto">
              <a:xfrm>
                <a:off x="8880476" y="2868613"/>
                <a:ext cx="36513" cy="66675"/>
              </a:xfrm>
              <a:custGeom>
                <a:avLst/>
                <a:gdLst>
                  <a:gd name="T0" fmla="*/ 23 w 24"/>
                  <a:gd name="T1" fmla="*/ 6 h 42"/>
                  <a:gd name="T2" fmla="*/ 3 w 24"/>
                  <a:gd name="T3" fmla="*/ 0 h 42"/>
                  <a:gd name="T4" fmla="*/ 1 w 24"/>
                  <a:gd name="T5" fmla="*/ 0 h 42"/>
                  <a:gd name="T6" fmla="*/ 0 w 24"/>
                  <a:gd name="T7" fmla="*/ 2 h 42"/>
                  <a:gd name="T8" fmla="*/ 0 w 24"/>
                  <a:gd name="T9" fmla="*/ 40 h 42"/>
                  <a:gd name="T10" fmla="*/ 2 w 24"/>
                  <a:gd name="T11" fmla="*/ 41 h 42"/>
                  <a:gd name="T12" fmla="*/ 2 w 24"/>
                  <a:gd name="T13" fmla="*/ 42 h 42"/>
                  <a:gd name="T14" fmla="*/ 4 w 24"/>
                  <a:gd name="T15" fmla="*/ 41 h 42"/>
                  <a:gd name="T16" fmla="*/ 24 w 24"/>
                  <a:gd name="T17" fmla="*/ 9 h 42"/>
                  <a:gd name="T18" fmla="*/ 24 w 24"/>
                  <a:gd name="T19" fmla="*/ 7 h 42"/>
                  <a:gd name="T20" fmla="*/ 23 w 24"/>
                  <a:gd name="T21" fmla="*/ 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42">
                    <a:moveTo>
                      <a:pt x="23" y="6"/>
                    </a:moveTo>
                    <a:cubicBezTo>
                      <a:pt x="3" y="0"/>
                      <a:pt x="3" y="0"/>
                      <a:pt x="3" y="0"/>
                    </a:cubicBezTo>
                    <a:cubicBezTo>
                      <a:pt x="2" y="0"/>
                      <a:pt x="1" y="0"/>
                      <a:pt x="1" y="0"/>
                    </a:cubicBezTo>
                    <a:cubicBezTo>
                      <a:pt x="0" y="1"/>
                      <a:pt x="0" y="1"/>
                      <a:pt x="0" y="2"/>
                    </a:cubicBezTo>
                    <a:cubicBezTo>
                      <a:pt x="0" y="40"/>
                      <a:pt x="0" y="40"/>
                      <a:pt x="0" y="40"/>
                    </a:cubicBezTo>
                    <a:cubicBezTo>
                      <a:pt x="0" y="40"/>
                      <a:pt x="1" y="41"/>
                      <a:pt x="2" y="41"/>
                    </a:cubicBezTo>
                    <a:cubicBezTo>
                      <a:pt x="2" y="42"/>
                      <a:pt x="2" y="42"/>
                      <a:pt x="2" y="42"/>
                    </a:cubicBezTo>
                    <a:cubicBezTo>
                      <a:pt x="3" y="42"/>
                      <a:pt x="3" y="41"/>
                      <a:pt x="4" y="41"/>
                    </a:cubicBezTo>
                    <a:cubicBezTo>
                      <a:pt x="24" y="9"/>
                      <a:pt x="24" y="9"/>
                      <a:pt x="24" y="9"/>
                    </a:cubicBezTo>
                    <a:cubicBezTo>
                      <a:pt x="24" y="9"/>
                      <a:pt x="24" y="8"/>
                      <a:pt x="24" y="7"/>
                    </a:cubicBezTo>
                    <a:cubicBezTo>
                      <a:pt x="24" y="7"/>
                      <a:pt x="23" y="6"/>
                      <a:pt x="2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29" name="文本框 28"/>
            <p:cNvSpPr txBox="1"/>
            <p:nvPr/>
          </p:nvSpPr>
          <p:spPr>
            <a:xfrm>
              <a:off x="6949127" y="2404679"/>
              <a:ext cx="1986280" cy="460375"/>
            </a:xfrm>
            <a:prstGeom prst="rect">
              <a:avLst/>
            </a:prstGeom>
            <a:noFill/>
          </p:spPr>
          <p:txBody>
            <a:bodyPr wrap="square" rtlCol="0">
              <a:spAutoFit/>
            </a:bodyPr>
            <a:lstStyle/>
            <a:p>
              <a:r>
                <a:rPr lang="zh-CN" altLang="en-US" sz="2400" dirty="0">
                  <a:solidFill>
                    <a:schemeClr val="bg1"/>
                  </a:solidFill>
                  <a:latin typeface="微软雅黑" panose="020B0503020204020204" pitchFamily="34" charset="-122"/>
                  <a:ea typeface="微软雅黑" panose="020B0503020204020204" pitchFamily="34" charset="-122"/>
                </a:rPr>
                <a:t>第三方服务</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9834416" y="1851277"/>
            <a:ext cx="1937385" cy="1014095"/>
            <a:chOff x="9834416" y="1851277"/>
            <a:chExt cx="1937385" cy="1014095"/>
          </a:xfrm>
        </p:grpSpPr>
        <p:sp>
          <p:nvSpPr>
            <p:cNvPr id="26" name="Freeform 274"/>
            <p:cNvSpPr>
              <a:spLocks noEditPoints="1"/>
            </p:cNvSpPr>
            <p:nvPr/>
          </p:nvSpPr>
          <p:spPr bwMode="auto">
            <a:xfrm>
              <a:off x="10825275" y="1851277"/>
              <a:ext cx="192088" cy="314325"/>
            </a:xfrm>
            <a:custGeom>
              <a:avLst/>
              <a:gdLst>
                <a:gd name="T0" fmla="*/ 123 w 123"/>
                <a:gd name="T1" fmla="*/ 62 h 200"/>
                <a:gd name="T2" fmla="*/ 62 w 123"/>
                <a:gd name="T3" fmla="*/ 0 h 200"/>
                <a:gd name="T4" fmla="*/ 0 w 123"/>
                <a:gd name="T5" fmla="*/ 62 h 200"/>
                <a:gd name="T6" fmla="*/ 8 w 123"/>
                <a:gd name="T7" fmla="*/ 92 h 200"/>
                <a:gd name="T8" fmla="*/ 8 w 123"/>
                <a:gd name="T9" fmla="*/ 92 h 200"/>
                <a:gd name="T10" fmla="*/ 62 w 123"/>
                <a:gd name="T11" fmla="*/ 200 h 200"/>
                <a:gd name="T12" fmla="*/ 115 w 123"/>
                <a:gd name="T13" fmla="*/ 92 h 200"/>
                <a:gd name="T14" fmla="*/ 115 w 123"/>
                <a:gd name="T15" fmla="*/ 92 h 200"/>
                <a:gd name="T16" fmla="*/ 123 w 123"/>
                <a:gd name="T17" fmla="*/ 62 h 200"/>
                <a:gd name="T18" fmla="*/ 62 w 123"/>
                <a:gd name="T19" fmla="*/ 80 h 200"/>
                <a:gd name="T20" fmla="*/ 36 w 123"/>
                <a:gd name="T21" fmla="*/ 54 h 200"/>
                <a:gd name="T22" fmla="*/ 62 w 123"/>
                <a:gd name="T23" fmla="*/ 28 h 200"/>
                <a:gd name="T24" fmla="*/ 87 w 123"/>
                <a:gd name="T25" fmla="*/ 54 h 200"/>
                <a:gd name="T26" fmla="*/ 62 w 123"/>
                <a:gd name="T27" fmla="*/ 8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200">
                  <a:moveTo>
                    <a:pt x="123" y="62"/>
                  </a:moveTo>
                  <a:cubicBezTo>
                    <a:pt x="123" y="28"/>
                    <a:pt x="96" y="0"/>
                    <a:pt x="62" y="0"/>
                  </a:cubicBezTo>
                  <a:cubicBezTo>
                    <a:pt x="28" y="0"/>
                    <a:pt x="0" y="28"/>
                    <a:pt x="0" y="62"/>
                  </a:cubicBezTo>
                  <a:cubicBezTo>
                    <a:pt x="0" y="73"/>
                    <a:pt x="3" y="83"/>
                    <a:pt x="8" y="92"/>
                  </a:cubicBezTo>
                  <a:cubicBezTo>
                    <a:pt x="8" y="92"/>
                    <a:pt x="8" y="92"/>
                    <a:pt x="8" y="92"/>
                  </a:cubicBezTo>
                  <a:cubicBezTo>
                    <a:pt x="62" y="200"/>
                    <a:pt x="62" y="200"/>
                    <a:pt x="62" y="200"/>
                  </a:cubicBezTo>
                  <a:cubicBezTo>
                    <a:pt x="115" y="92"/>
                    <a:pt x="115" y="92"/>
                    <a:pt x="115" y="92"/>
                  </a:cubicBezTo>
                  <a:cubicBezTo>
                    <a:pt x="115" y="92"/>
                    <a:pt x="115" y="92"/>
                    <a:pt x="115" y="92"/>
                  </a:cubicBezTo>
                  <a:cubicBezTo>
                    <a:pt x="120" y="83"/>
                    <a:pt x="123" y="73"/>
                    <a:pt x="123" y="62"/>
                  </a:cubicBezTo>
                  <a:close/>
                  <a:moveTo>
                    <a:pt x="62" y="80"/>
                  </a:moveTo>
                  <a:cubicBezTo>
                    <a:pt x="47" y="80"/>
                    <a:pt x="36" y="68"/>
                    <a:pt x="36" y="54"/>
                  </a:cubicBezTo>
                  <a:cubicBezTo>
                    <a:pt x="36" y="40"/>
                    <a:pt x="47" y="28"/>
                    <a:pt x="62" y="28"/>
                  </a:cubicBezTo>
                  <a:cubicBezTo>
                    <a:pt x="76" y="28"/>
                    <a:pt x="87" y="40"/>
                    <a:pt x="87" y="54"/>
                  </a:cubicBezTo>
                  <a:cubicBezTo>
                    <a:pt x="87" y="68"/>
                    <a:pt x="76" y="80"/>
                    <a:pt x="62" y="80"/>
                  </a:cubicBezTo>
                  <a:close/>
                </a:path>
              </a:pathLst>
            </a:custGeom>
            <a:solidFill>
              <a:schemeClr val="bg1">
                <a:lumMod val="95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0" name="文本框 29"/>
            <p:cNvSpPr txBox="1"/>
            <p:nvPr/>
          </p:nvSpPr>
          <p:spPr>
            <a:xfrm>
              <a:off x="9834416" y="2404997"/>
              <a:ext cx="1937385" cy="460375"/>
            </a:xfrm>
            <a:prstGeom prst="rect">
              <a:avLst/>
            </a:prstGeom>
            <a:noFill/>
          </p:spPr>
          <p:txBody>
            <a:bodyPr wrap="square" rtlCol="0">
              <a:spAutoFit/>
            </a:bodyPr>
            <a:lstStyle/>
            <a:p>
              <a:r>
                <a:rPr lang="en-US" altLang="zh-CN" sz="2400" dirty="0">
                  <a:solidFill>
                    <a:schemeClr val="bg1"/>
                  </a:solidFill>
                  <a:latin typeface="微软雅黑" panose="020B0503020204020204" pitchFamily="34" charset="-122"/>
                  <a:ea typeface="微软雅黑" panose="020B0503020204020204" pitchFamily="34" charset="-122"/>
                </a:rPr>
                <a:t>  </a:t>
              </a:r>
              <a:r>
                <a:rPr lang="zh-CN" altLang="en-US" sz="2400" dirty="0">
                  <a:solidFill>
                    <a:schemeClr val="bg1"/>
                  </a:solidFill>
                  <a:latin typeface="微软雅黑" panose="020B0503020204020204" pitchFamily="34" charset="-122"/>
                  <a:ea typeface="微软雅黑" panose="020B0503020204020204" pitchFamily="34" charset="-122"/>
                </a:rPr>
                <a:t>开发周期长</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cxnSp>
        <p:nvCxnSpPr>
          <p:cNvPr id="32" name="直接连接符 31"/>
          <p:cNvCxnSpPr/>
          <p:nvPr/>
        </p:nvCxnSpPr>
        <p:spPr>
          <a:xfrm>
            <a:off x="2810107" y="1861596"/>
            <a:ext cx="0" cy="915058"/>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6096000" y="1883821"/>
            <a:ext cx="0" cy="915058"/>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a:off x="9381893" y="1906046"/>
            <a:ext cx="0" cy="915058"/>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5" name="任意多边形 34"/>
          <p:cNvSpPr/>
          <p:nvPr/>
        </p:nvSpPr>
        <p:spPr>
          <a:xfrm rot="5400000">
            <a:off x="11499185" y="6478370"/>
            <a:ext cx="550476" cy="182223"/>
          </a:xfrm>
          <a:custGeom>
            <a:avLst/>
            <a:gdLst>
              <a:gd name="connsiteX0" fmla="*/ 0 w 550476"/>
              <a:gd name="connsiteY0" fmla="*/ 182223 h 182223"/>
              <a:gd name="connsiteX1" fmla="*/ 45556 w 550476"/>
              <a:gd name="connsiteY1" fmla="*/ 0 h 182223"/>
              <a:gd name="connsiteX2" fmla="*/ 550476 w 550476"/>
              <a:gd name="connsiteY2" fmla="*/ 0 h 182223"/>
              <a:gd name="connsiteX3" fmla="*/ 550476 w 550476"/>
              <a:gd name="connsiteY3" fmla="*/ 182223 h 182223"/>
              <a:gd name="connsiteX4" fmla="*/ 0 w 550476"/>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476" h="182223">
                <a:moveTo>
                  <a:pt x="0" y="182223"/>
                </a:moveTo>
                <a:lnTo>
                  <a:pt x="45556" y="0"/>
                </a:lnTo>
                <a:lnTo>
                  <a:pt x="550476" y="0"/>
                </a:lnTo>
                <a:lnTo>
                  <a:pt x="550476" y="182223"/>
                </a:lnTo>
                <a:lnTo>
                  <a:pt x="0" y="182223"/>
                </a:lnTo>
                <a:close/>
              </a:path>
            </a:pathLst>
          </a:cu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任意多边形 35"/>
          <p:cNvSpPr/>
          <p:nvPr/>
        </p:nvSpPr>
        <p:spPr>
          <a:xfrm rot="5400000">
            <a:off x="11724636" y="6617178"/>
            <a:ext cx="277617" cy="182223"/>
          </a:xfrm>
          <a:custGeom>
            <a:avLst/>
            <a:gdLst>
              <a:gd name="connsiteX0" fmla="*/ 0 w 277617"/>
              <a:gd name="connsiteY0" fmla="*/ 182223 h 182223"/>
              <a:gd name="connsiteX1" fmla="*/ 45556 w 277617"/>
              <a:gd name="connsiteY1" fmla="*/ 0 h 182223"/>
              <a:gd name="connsiteX2" fmla="*/ 277617 w 277617"/>
              <a:gd name="connsiteY2" fmla="*/ 0 h 182223"/>
              <a:gd name="connsiteX3" fmla="*/ 277617 w 277617"/>
              <a:gd name="connsiteY3" fmla="*/ 182223 h 182223"/>
              <a:gd name="connsiteX4" fmla="*/ 0 w 277617"/>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17" h="182223">
                <a:moveTo>
                  <a:pt x="0" y="182223"/>
                </a:moveTo>
                <a:lnTo>
                  <a:pt x="45556" y="0"/>
                </a:lnTo>
                <a:lnTo>
                  <a:pt x="277617" y="0"/>
                </a:lnTo>
                <a:lnTo>
                  <a:pt x="277617" y="182223"/>
                </a:lnTo>
                <a:lnTo>
                  <a:pt x="0" y="18222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rot="5400000">
            <a:off x="11775294" y="6859679"/>
            <a:ext cx="762620" cy="182223"/>
          </a:xfrm>
          <a:custGeom>
            <a:avLst/>
            <a:gdLst>
              <a:gd name="connsiteX0" fmla="*/ 0 w 762620"/>
              <a:gd name="connsiteY0" fmla="*/ 182223 h 182223"/>
              <a:gd name="connsiteX1" fmla="*/ 45556 w 762620"/>
              <a:gd name="connsiteY1" fmla="*/ 0 h 182223"/>
              <a:gd name="connsiteX2" fmla="*/ 762620 w 762620"/>
              <a:gd name="connsiteY2" fmla="*/ 0 h 182223"/>
              <a:gd name="connsiteX3" fmla="*/ 762620 w 762620"/>
              <a:gd name="connsiteY3" fmla="*/ 182223 h 182223"/>
              <a:gd name="connsiteX4" fmla="*/ 0 w 762620"/>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620" h="182223">
                <a:moveTo>
                  <a:pt x="0" y="182223"/>
                </a:moveTo>
                <a:lnTo>
                  <a:pt x="45556" y="0"/>
                </a:lnTo>
                <a:lnTo>
                  <a:pt x="762620" y="0"/>
                </a:lnTo>
                <a:lnTo>
                  <a:pt x="762620" y="182223"/>
                </a:lnTo>
                <a:lnTo>
                  <a:pt x="0" y="182223"/>
                </a:lnTo>
                <a:close/>
              </a:path>
            </a:pathLst>
          </a:cu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任意多边形 37"/>
          <p:cNvSpPr/>
          <p:nvPr/>
        </p:nvSpPr>
        <p:spPr>
          <a:xfrm rot="3600000">
            <a:off x="11746265" y="-22198"/>
            <a:ext cx="762620" cy="182223"/>
          </a:xfrm>
          <a:custGeom>
            <a:avLst/>
            <a:gdLst>
              <a:gd name="connsiteX0" fmla="*/ 0 w 762620"/>
              <a:gd name="connsiteY0" fmla="*/ 182223 h 182223"/>
              <a:gd name="connsiteX1" fmla="*/ 45556 w 762620"/>
              <a:gd name="connsiteY1" fmla="*/ 0 h 182223"/>
              <a:gd name="connsiteX2" fmla="*/ 762620 w 762620"/>
              <a:gd name="connsiteY2" fmla="*/ 0 h 182223"/>
              <a:gd name="connsiteX3" fmla="*/ 762620 w 762620"/>
              <a:gd name="connsiteY3" fmla="*/ 182223 h 182223"/>
              <a:gd name="connsiteX4" fmla="*/ 0 w 762620"/>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620" h="182223">
                <a:moveTo>
                  <a:pt x="0" y="182223"/>
                </a:moveTo>
                <a:lnTo>
                  <a:pt x="45556" y="0"/>
                </a:lnTo>
                <a:lnTo>
                  <a:pt x="762620" y="0"/>
                </a:lnTo>
                <a:lnTo>
                  <a:pt x="762620" y="182223"/>
                </a:lnTo>
                <a:lnTo>
                  <a:pt x="0" y="182223"/>
                </a:lnTo>
                <a:close/>
              </a:path>
            </a:pathLst>
          </a:cu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advTm="300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par>
                                <p:cTn id="18" presetID="2" presetClass="entr" presetSubtype="4" decel="100000" fill="hold" nodeType="withEffect">
                                  <p:stCondLst>
                                    <p:cond delay="0"/>
                                  </p:stCondLst>
                                  <p:childTnLst>
                                    <p:set>
                                      <p:cBhvr>
                                        <p:cTn id="19" dur="1" fill="hold">
                                          <p:stCondLst>
                                            <p:cond delay="0"/>
                                          </p:stCondLst>
                                        </p:cTn>
                                        <p:tgtEl>
                                          <p:spTgt spid="40"/>
                                        </p:tgtEl>
                                        <p:attrNameLst>
                                          <p:attrName>style.visibility</p:attrName>
                                        </p:attrNameLst>
                                      </p:cBhvr>
                                      <p:to>
                                        <p:strVal val="visible"/>
                                      </p:to>
                                    </p:set>
                                    <p:anim calcmode="lin" valueType="num">
                                      <p:cBhvr additive="base">
                                        <p:cTn id="20" dur="500" fill="hold"/>
                                        <p:tgtEl>
                                          <p:spTgt spid="40"/>
                                        </p:tgtEl>
                                        <p:attrNameLst>
                                          <p:attrName>ppt_x</p:attrName>
                                        </p:attrNameLst>
                                      </p:cBhvr>
                                      <p:tavLst>
                                        <p:tav tm="0">
                                          <p:val>
                                            <p:strVal val="#ppt_x"/>
                                          </p:val>
                                        </p:tav>
                                        <p:tav tm="100000">
                                          <p:val>
                                            <p:strVal val="#ppt_x"/>
                                          </p:val>
                                        </p:tav>
                                      </p:tavLst>
                                    </p:anim>
                                    <p:anim calcmode="lin" valueType="num">
                                      <p:cBhvr additive="base">
                                        <p:cTn id="21" dur="500" fill="hold"/>
                                        <p:tgtEl>
                                          <p:spTgt spid="40"/>
                                        </p:tgtEl>
                                        <p:attrNameLst>
                                          <p:attrName>ppt_y</p:attrName>
                                        </p:attrNameLst>
                                      </p:cBhvr>
                                      <p:tavLst>
                                        <p:tav tm="0">
                                          <p:val>
                                            <p:strVal val="1+#ppt_h/2"/>
                                          </p:val>
                                        </p:tav>
                                        <p:tav tm="100000">
                                          <p:val>
                                            <p:strVal val="#ppt_y"/>
                                          </p:val>
                                        </p:tav>
                                      </p:tavLst>
                                    </p:anim>
                                  </p:childTnLst>
                                </p:cTn>
                              </p:par>
                            </p:childTnLst>
                          </p:cTn>
                        </p:par>
                        <p:par>
                          <p:cTn id="22" fill="hold">
                            <p:stCondLst>
                              <p:cond delay="1500"/>
                            </p:stCondLst>
                            <p:childTnLst>
                              <p:par>
                                <p:cTn id="23" presetID="21" presetClass="entr" presetSubtype="1"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heel(1)">
                                      <p:cBhvr>
                                        <p:cTn id="25" dur="500"/>
                                        <p:tgtEl>
                                          <p:spTgt spid="9"/>
                                        </p:tgtEl>
                                      </p:cBhvr>
                                    </p:animEffect>
                                  </p:childTnLst>
                                </p:cTn>
                              </p:par>
                            </p:childTnLst>
                          </p:cTn>
                        </p:par>
                        <p:par>
                          <p:cTn id="26" fill="hold">
                            <p:stCondLst>
                              <p:cond delay="2000"/>
                            </p:stCondLst>
                            <p:childTnLst>
                              <p:par>
                                <p:cTn id="27" presetID="2" presetClass="entr" presetSubtype="12" decel="100000" fill="hold" nodeType="after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fill="hold"/>
                                        <p:tgtEl>
                                          <p:spTgt spid="10"/>
                                        </p:tgtEl>
                                        <p:attrNameLst>
                                          <p:attrName>ppt_x</p:attrName>
                                        </p:attrNameLst>
                                      </p:cBhvr>
                                      <p:tavLst>
                                        <p:tav tm="0">
                                          <p:val>
                                            <p:strVal val="0-#ppt_w/2"/>
                                          </p:val>
                                        </p:tav>
                                        <p:tav tm="100000">
                                          <p:val>
                                            <p:strVal val="#ppt_x"/>
                                          </p:val>
                                        </p:tav>
                                      </p:tavLst>
                                    </p:anim>
                                    <p:anim calcmode="lin" valueType="num">
                                      <p:cBhvr additive="base">
                                        <p:cTn id="30" dur="500" fill="hold"/>
                                        <p:tgtEl>
                                          <p:spTgt spid="10"/>
                                        </p:tgtEl>
                                        <p:attrNameLst>
                                          <p:attrName>ppt_y</p:attrName>
                                        </p:attrNameLst>
                                      </p:cBhvr>
                                      <p:tavLst>
                                        <p:tav tm="0">
                                          <p:val>
                                            <p:strVal val="1+#ppt_h/2"/>
                                          </p:val>
                                        </p:tav>
                                        <p:tav tm="100000">
                                          <p:val>
                                            <p:strVal val="#ppt_y"/>
                                          </p:val>
                                        </p:tav>
                                      </p:tavLst>
                                    </p:anim>
                                  </p:childTnLst>
                                </p:cTn>
                              </p:par>
                            </p:childTnLst>
                          </p:cTn>
                        </p:par>
                        <p:par>
                          <p:cTn id="31" fill="hold">
                            <p:stCondLst>
                              <p:cond delay="2500"/>
                            </p:stCondLst>
                            <p:childTnLst>
                              <p:par>
                                <p:cTn id="32" presetID="2" presetClass="entr" presetSubtype="4" fill="hold" grpId="0" nodeType="afterEffect">
                                  <p:stCondLst>
                                    <p:cond delay="0"/>
                                  </p:stCondLst>
                                  <p:childTnLst>
                                    <p:set>
                                      <p:cBhvr>
                                        <p:cTn id="33" dur="1" fill="hold">
                                          <p:stCondLst>
                                            <p:cond delay="0"/>
                                          </p:stCondLst>
                                        </p:cTn>
                                        <p:tgtEl>
                                          <p:spTgt spid="35"/>
                                        </p:tgtEl>
                                        <p:attrNameLst>
                                          <p:attrName>style.visibility</p:attrName>
                                        </p:attrNameLst>
                                      </p:cBhvr>
                                      <p:to>
                                        <p:strVal val="visible"/>
                                      </p:to>
                                    </p:set>
                                    <p:anim calcmode="lin" valueType="num">
                                      <p:cBhvr additive="base">
                                        <p:cTn id="34" dur="500" fill="hold"/>
                                        <p:tgtEl>
                                          <p:spTgt spid="35"/>
                                        </p:tgtEl>
                                        <p:attrNameLst>
                                          <p:attrName>ppt_x</p:attrName>
                                        </p:attrNameLst>
                                      </p:cBhvr>
                                      <p:tavLst>
                                        <p:tav tm="0">
                                          <p:val>
                                            <p:strVal val="#ppt_x"/>
                                          </p:val>
                                        </p:tav>
                                        <p:tav tm="100000">
                                          <p:val>
                                            <p:strVal val="#ppt_x"/>
                                          </p:val>
                                        </p:tav>
                                      </p:tavLst>
                                    </p:anim>
                                    <p:anim calcmode="lin" valueType="num">
                                      <p:cBhvr additive="base">
                                        <p:cTn id="35" dur="500" fill="hold"/>
                                        <p:tgtEl>
                                          <p:spTgt spid="35"/>
                                        </p:tgtEl>
                                        <p:attrNameLst>
                                          <p:attrName>ppt_y</p:attrName>
                                        </p:attrNameLst>
                                      </p:cBhvr>
                                      <p:tavLst>
                                        <p:tav tm="0">
                                          <p:val>
                                            <p:strVal val="1+#ppt_h/2"/>
                                          </p:val>
                                        </p:tav>
                                        <p:tav tm="100000">
                                          <p:val>
                                            <p:strVal val="#ppt_y"/>
                                          </p:val>
                                        </p:tav>
                                      </p:tavLst>
                                    </p:anim>
                                  </p:childTnLst>
                                </p:cTn>
                              </p:par>
                              <p:par>
                                <p:cTn id="36" presetID="2" presetClass="entr" presetSubtype="4" fill="hold" grpId="0" nodeType="withEffect">
                                  <p:stCondLst>
                                    <p:cond delay="0"/>
                                  </p:stCondLst>
                                  <p:childTnLst>
                                    <p:set>
                                      <p:cBhvr>
                                        <p:cTn id="37" dur="1" fill="hold">
                                          <p:stCondLst>
                                            <p:cond delay="0"/>
                                          </p:stCondLst>
                                        </p:cTn>
                                        <p:tgtEl>
                                          <p:spTgt spid="36"/>
                                        </p:tgtEl>
                                        <p:attrNameLst>
                                          <p:attrName>style.visibility</p:attrName>
                                        </p:attrNameLst>
                                      </p:cBhvr>
                                      <p:to>
                                        <p:strVal val="visible"/>
                                      </p:to>
                                    </p:set>
                                    <p:anim calcmode="lin" valueType="num">
                                      <p:cBhvr additive="base">
                                        <p:cTn id="38" dur="500" fill="hold"/>
                                        <p:tgtEl>
                                          <p:spTgt spid="36"/>
                                        </p:tgtEl>
                                        <p:attrNameLst>
                                          <p:attrName>ppt_x</p:attrName>
                                        </p:attrNameLst>
                                      </p:cBhvr>
                                      <p:tavLst>
                                        <p:tav tm="0">
                                          <p:val>
                                            <p:strVal val="#ppt_x"/>
                                          </p:val>
                                        </p:tav>
                                        <p:tav tm="100000">
                                          <p:val>
                                            <p:strVal val="#ppt_x"/>
                                          </p:val>
                                        </p:tav>
                                      </p:tavLst>
                                    </p:anim>
                                    <p:anim calcmode="lin" valueType="num">
                                      <p:cBhvr additive="base">
                                        <p:cTn id="39" dur="500" fill="hold"/>
                                        <p:tgtEl>
                                          <p:spTgt spid="36"/>
                                        </p:tgtEl>
                                        <p:attrNameLst>
                                          <p:attrName>ppt_y</p:attrName>
                                        </p:attrNameLst>
                                      </p:cBhvr>
                                      <p:tavLst>
                                        <p:tav tm="0">
                                          <p:val>
                                            <p:strVal val="1+#ppt_h/2"/>
                                          </p:val>
                                        </p:tav>
                                        <p:tav tm="100000">
                                          <p:val>
                                            <p:strVal val="#ppt_y"/>
                                          </p:val>
                                        </p:tav>
                                      </p:tavLst>
                                    </p:anim>
                                  </p:childTnLst>
                                </p:cTn>
                              </p:par>
                              <p:par>
                                <p:cTn id="40" presetID="2" presetClass="entr" presetSubtype="4" fill="hold" grpId="0" nodeType="withEffect">
                                  <p:stCondLst>
                                    <p:cond delay="0"/>
                                  </p:stCondLst>
                                  <p:childTnLst>
                                    <p:set>
                                      <p:cBhvr>
                                        <p:cTn id="41" dur="1" fill="hold">
                                          <p:stCondLst>
                                            <p:cond delay="0"/>
                                          </p:stCondLst>
                                        </p:cTn>
                                        <p:tgtEl>
                                          <p:spTgt spid="37"/>
                                        </p:tgtEl>
                                        <p:attrNameLst>
                                          <p:attrName>style.visibility</p:attrName>
                                        </p:attrNameLst>
                                      </p:cBhvr>
                                      <p:to>
                                        <p:strVal val="visible"/>
                                      </p:to>
                                    </p:set>
                                    <p:anim calcmode="lin" valueType="num">
                                      <p:cBhvr additive="base">
                                        <p:cTn id="42" dur="500" fill="hold"/>
                                        <p:tgtEl>
                                          <p:spTgt spid="37"/>
                                        </p:tgtEl>
                                        <p:attrNameLst>
                                          <p:attrName>ppt_x</p:attrName>
                                        </p:attrNameLst>
                                      </p:cBhvr>
                                      <p:tavLst>
                                        <p:tav tm="0">
                                          <p:val>
                                            <p:strVal val="#ppt_x"/>
                                          </p:val>
                                        </p:tav>
                                        <p:tav tm="100000">
                                          <p:val>
                                            <p:strVal val="#ppt_x"/>
                                          </p:val>
                                        </p:tav>
                                      </p:tavLst>
                                    </p:anim>
                                    <p:anim calcmode="lin" valueType="num">
                                      <p:cBhvr additive="base">
                                        <p:cTn id="43" dur="500" fill="hold"/>
                                        <p:tgtEl>
                                          <p:spTgt spid="37"/>
                                        </p:tgtEl>
                                        <p:attrNameLst>
                                          <p:attrName>ppt_y</p:attrName>
                                        </p:attrNameLst>
                                      </p:cBhvr>
                                      <p:tavLst>
                                        <p:tav tm="0">
                                          <p:val>
                                            <p:strVal val="1+#ppt_h/2"/>
                                          </p:val>
                                        </p:tav>
                                        <p:tav tm="100000">
                                          <p:val>
                                            <p:strVal val="#ppt_y"/>
                                          </p:val>
                                        </p:tav>
                                      </p:tavLst>
                                    </p:anim>
                                  </p:childTnLst>
                                </p:cTn>
                              </p:par>
                            </p:childTnLst>
                          </p:cTn>
                        </p:par>
                        <p:par>
                          <p:cTn id="44" fill="hold">
                            <p:stCondLst>
                              <p:cond delay="3000"/>
                            </p:stCondLst>
                            <p:childTnLst>
                              <p:par>
                                <p:cTn id="45" presetID="2" presetClass="entr" presetSubtype="1" decel="100000" fill="hold" grpId="0" nodeType="afterEffect">
                                  <p:stCondLst>
                                    <p:cond delay="0"/>
                                  </p:stCondLst>
                                  <p:childTnLst>
                                    <p:set>
                                      <p:cBhvr>
                                        <p:cTn id="46" dur="1" fill="hold">
                                          <p:stCondLst>
                                            <p:cond delay="0"/>
                                          </p:stCondLst>
                                        </p:cTn>
                                        <p:tgtEl>
                                          <p:spTgt spid="3"/>
                                        </p:tgtEl>
                                        <p:attrNameLst>
                                          <p:attrName>style.visibility</p:attrName>
                                        </p:attrNameLst>
                                      </p:cBhvr>
                                      <p:to>
                                        <p:strVal val="visible"/>
                                      </p:to>
                                    </p:set>
                                    <p:anim calcmode="lin" valueType="num">
                                      <p:cBhvr additive="base">
                                        <p:cTn id="47" dur="500" fill="hold"/>
                                        <p:tgtEl>
                                          <p:spTgt spid="3"/>
                                        </p:tgtEl>
                                        <p:attrNameLst>
                                          <p:attrName>ppt_x</p:attrName>
                                        </p:attrNameLst>
                                      </p:cBhvr>
                                      <p:tavLst>
                                        <p:tav tm="0">
                                          <p:val>
                                            <p:strVal val="#ppt_x"/>
                                          </p:val>
                                        </p:tav>
                                        <p:tav tm="100000">
                                          <p:val>
                                            <p:strVal val="#ppt_x"/>
                                          </p:val>
                                        </p:tav>
                                      </p:tavLst>
                                    </p:anim>
                                    <p:anim calcmode="lin" valueType="num">
                                      <p:cBhvr additive="base">
                                        <p:cTn id="48" dur="500" fill="hold"/>
                                        <p:tgtEl>
                                          <p:spTgt spid="3"/>
                                        </p:tgtEl>
                                        <p:attrNameLst>
                                          <p:attrName>ppt_y</p:attrName>
                                        </p:attrNameLst>
                                      </p:cBhvr>
                                      <p:tavLst>
                                        <p:tav tm="0">
                                          <p:val>
                                            <p:strVal val="0-#ppt_h/2"/>
                                          </p:val>
                                        </p:tav>
                                        <p:tav tm="100000">
                                          <p:val>
                                            <p:strVal val="#ppt_y"/>
                                          </p:val>
                                        </p:tav>
                                      </p:tavLst>
                                    </p:anim>
                                  </p:childTnLst>
                                </p:cTn>
                              </p:par>
                            </p:childTnLst>
                          </p:cTn>
                        </p:par>
                        <p:par>
                          <p:cTn id="49" fill="hold">
                            <p:stCondLst>
                              <p:cond delay="3500"/>
                            </p:stCondLst>
                            <p:childTnLst>
                              <p:par>
                                <p:cTn id="50" presetID="22" presetClass="entr" presetSubtype="8" fill="hold" nodeType="afterEffect">
                                  <p:stCondLst>
                                    <p:cond delay="0"/>
                                  </p:stCondLst>
                                  <p:childTnLst>
                                    <p:set>
                                      <p:cBhvr>
                                        <p:cTn id="51" dur="1" fill="hold">
                                          <p:stCondLst>
                                            <p:cond delay="0"/>
                                          </p:stCondLst>
                                        </p:cTn>
                                        <p:tgtEl>
                                          <p:spTgt spid="41"/>
                                        </p:tgtEl>
                                        <p:attrNameLst>
                                          <p:attrName>style.visibility</p:attrName>
                                        </p:attrNameLst>
                                      </p:cBhvr>
                                      <p:to>
                                        <p:strVal val="visible"/>
                                      </p:to>
                                    </p:set>
                                    <p:animEffect transition="in" filter="wipe(left)">
                                      <p:cBhvr>
                                        <p:cTn id="52" dur="500"/>
                                        <p:tgtEl>
                                          <p:spTgt spid="41"/>
                                        </p:tgtEl>
                                      </p:cBhvr>
                                    </p:animEffect>
                                  </p:childTnLst>
                                </p:cTn>
                              </p:par>
                            </p:childTnLst>
                          </p:cTn>
                        </p:par>
                        <p:par>
                          <p:cTn id="53" fill="hold">
                            <p:stCondLst>
                              <p:cond delay="4000"/>
                            </p:stCondLst>
                            <p:childTnLst>
                              <p:par>
                                <p:cTn id="54" presetID="10" presetClass="entr" presetSubtype="0" fill="hold" nodeType="afterEffect">
                                  <p:stCondLst>
                                    <p:cond delay="0"/>
                                  </p:stCondLst>
                                  <p:childTnLst>
                                    <p:set>
                                      <p:cBhvr>
                                        <p:cTn id="55" dur="1" fill="hold">
                                          <p:stCondLst>
                                            <p:cond delay="0"/>
                                          </p:stCondLst>
                                        </p:cTn>
                                        <p:tgtEl>
                                          <p:spTgt spid="42"/>
                                        </p:tgtEl>
                                        <p:attrNameLst>
                                          <p:attrName>style.visibility</p:attrName>
                                        </p:attrNameLst>
                                      </p:cBhvr>
                                      <p:to>
                                        <p:strVal val="visible"/>
                                      </p:to>
                                    </p:set>
                                    <p:animEffect transition="in" filter="fade">
                                      <p:cBhvr>
                                        <p:cTn id="56" dur="500"/>
                                        <p:tgtEl>
                                          <p:spTgt spid="42"/>
                                        </p:tgtEl>
                                      </p:cBhvr>
                                    </p:animEffect>
                                  </p:childTnLst>
                                </p:cTn>
                              </p:par>
                            </p:childTnLst>
                          </p:cTn>
                        </p:par>
                        <p:par>
                          <p:cTn id="57" fill="hold">
                            <p:stCondLst>
                              <p:cond delay="4500"/>
                            </p:stCondLst>
                            <p:childTnLst>
                              <p:par>
                                <p:cTn id="58" presetID="10" presetClass="entr" presetSubtype="0" fill="hold" nodeType="afterEffect">
                                  <p:stCondLst>
                                    <p:cond delay="0"/>
                                  </p:stCondLst>
                                  <p:childTnLst>
                                    <p:set>
                                      <p:cBhvr>
                                        <p:cTn id="59" dur="1" fill="hold">
                                          <p:stCondLst>
                                            <p:cond delay="0"/>
                                          </p:stCondLst>
                                        </p:cTn>
                                        <p:tgtEl>
                                          <p:spTgt spid="43"/>
                                        </p:tgtEl>
                                        <p:attrNameLst>
                                          <p:attrName>style.visibility</p:attrName>
                                        </p:attrNameLst>
                                      </p:cBhvr>
                                      <p:to>
                                        <p:strVal val="visible"/>
                                      </p:to>
                                    </p:set>
                                    <p:animEffect transition="in" filter="fade">
                                      <p:cBhvr>
                                        <p:cTn id="60" dur="500"/>
                                        <p:tgtEl>
                                          <p:spTgt spid="43"/>
                                        </p:tgtEl>
                                      </p:cBhvr>
                                    </p:animEffect>
                                  </p:childTnLst>
                                </p:cTn>
                              </p:par>
                            </p:childTnLst>
                          </p:cTn>
                        </p:par>
                        <p:par>
                          <p:cTn id="61" fill="hold">
                            <p:stCondLst>
                              <p:cond delay="5000"/>
                            </p:stCondLst>
                            <p:childTnLst>
                              <p:par>
                                <p:cTn id="62" presetID="10" presetClass="entr" presetSubtype="0" fill="hold" nodeType="afterEffect">
                                  <p:stCondLst>
                                    <p:cond delay="0"/>
                                  </p:stCondLst>
                                  <p:childTnLst>
                                    <p:set>
                                      <p:cBhvr>
                                        <p:cTn id="63" dur="1" fill="hold">
                                          <p:stCondLst>
                                            <p:cond delay="0"/>
                                          </p:stCondLst>
                                        </p:cTn>
                                        <p:tgtEl>
                                          <p:spTgt spid="44"/>
                                        </p:tgtEl>
                                        <p:attrNameLst>
                                          <p:attrName>style.visibility</p:attrName>
                                        </p:attrNameLst>
                                      </p:cBhvr>
                                      <p:to>
                                        <p:strVal val="visible"/>
                                      </p:to>
                                    </p:set>
                                    <p:animEffect transition="in" filter="fade">
                                      <p:cBhvr>
                                        <p:cTn id="64" dur="500"/>
                                        <p:tgtEl>
                                          <p:spTgt spid="44"/>
                                        </p:tgtEl>
                                      </p:cBhvr>
                                    </p:animEffect>
                                  </p:childTnLst>
                                </p:cTn>
                              </p:par>
                            </p:childTnLst>
                          </p:cTn>
                        </p:par>
                        <p:par>
                          <p:cTn id="65" fill="hold">
                            <p:stCondLst>
                              <p:cond delay="5500"/>
                            </p:stCondLst>
                            <p:childTnLst>
                              <p:par>
                                <p:cTn id="66" presetID="10" presetClass="entr" presetSubtype="0" fill="hold" nodeType="afterEffect">
                                  <p:stCondLst>
                                    <p:cond delay="0"/>
                                  </p:stCondLst>
                                  <p:childTnLst>
                                    <p:set>
                                      <p:cBhvr>
                                        <p:cTn id="67" dur="1" fill="hold">
                                          <p:stCondLst>
                                            <p:cond delay="0"/>
                                          </p:stCondLst>
                                        </p:cTn>
                                        <p:tgtEl>
                                          <p:spTgt spid="45"/>
                                        </p:tgtEl>
                                        <p:attrNameLst>
                                          <p:attrName>style.visibility</p:attrName>
                                        </p:attrNameLst>
                                      </p:cBhvr>
                                      <p:to>
                                        <p:strVal val="visible"/>
                                      </p:to>
                                    </p:set>
                                    <p:animEffect transition="in" filter="fade">
                                      <p:cBhvr>
                                        <p:cTn id="68" dur="500"/>
                                        <p:tgtEl>
                                          <p:spTgt spid="45"/>
                                        </p:tgtEl>
                                      </p:cBhvr>
                                    </p:animEffect>
                                  </p:childTnLst>
                                </p:cTn>
                              </p:par>
                            </p:childTnLst>
                          </p:cTn>
                        </p:par>
                        <p:par>
                          <p:cTn id="69" fill="hold">
                            <p:stCondLst>
                              <p:cond delay="6000"/>
                            </p:stCondLst>
                            <p:childTnLst>
                              <p:par>
                                <p:cTn id="70" presetID="22" presetClass="entr" presetSubtype="4" fill="hold" nodeType="afterEffect">
                                  <p:stCondLst>
                                    <p:cond delay="0"/>
                                  </p:stCondLst>
                                  <p:childTnLst>
                                    <p:set>
                                      <p:cBhvr>
                                        <p:cTn id="71" dur="1" fill="hold">
                                          <p:stCondLst>
                                            <p:cond delay="0"/>
                                          </p:stCondLst>
                                        </p:cTn>
                                        <p:tgtEl>
                                          <p:spTgt spid="32"/>
                                        </p:tgtEl>
                                        <p:attrNameLst>
                                          <p:attrName>style.visibility</p:attrName>
                                        </p:attrNameLst>
                                      </p:cBhvr>
                                      <p:to>
                                        <p:strVal val="visible"/>
                                      </p:to>
                                    </p:set>
                                    <p:animEffect transition="in" filter="wipe(down)">
                                      <p:cBhvr>
                                        <p:cTn id="72" dur="500"/>
                                        <p:tgtEl>
                                          <p:spTgt spid="32"/>
                                        </p:tgtEl>
                                      </p:cBhvr>
                                    </p:animEffect>
                                  </p:childTnLst>
                                </p:cTn>
                              </p:par>
                              <p:par>
                                <p:cTn id="73" presetID="22" presetClass="entr" presetSubtype="4" fill="hold" nodeType="withEffect">
                                  <p:stCondLst>
                                    <p:cond delay="0"/>
                                  </p:stCondLst>
                                  <p:childTnLst>
                                    <p:set>
                                      <p:cBhvr>
                                        <p:cTn id="74" dur="1" fill="hold">
                                          <p:stCondLst>
                                            <p:cond delay="0"/>
                                          </p:stCondLst>
                                        </p:cTn>
                                        <p:tgtEl>
                                          <p:spTgt spid="33"/>
                                        </p:tgtEl>
                                        <p:attrNameLst>
                                          <p:attrName>style.visibility</p:attrName>
                                        </p:attrNameLst>
                                      </p:cBhvr>
                                      <p:to>
                                        <p:strVal val="visible"/>
                                      </p:to>
                                    </p:set>
                                    <p:animEffect transition="in" filter="wipe(down)">
                                      <p:cBhvr>
                                        <p:cTn id="75" dur="500"/>
                                        <p:tgtEl>
                                          <p:spTgt spid="33"/>
                                        </p:tgtEl>
                                      </p:cBhvr>
                                    </p:animEffect>
                                  </p:childTnLst>
                                </p:cTn>
                              </p:par>
                              <p:par>
                                <p:cTn id="76" presetID="22" presetClass="entr" presetSubtype="4" fill="hold" nodeType="withEffect">
                                  <p:stCondLst>
                                    <p:cond delay="0"/>
                                  </p:stCondLst>
                                  <p:childTnLst>
                                    <p:set>
                                      <p:cBhvr>
                                        <p:cTn id="77" dur="1" fill="hold">
                                          <p:stCondLst>
                                            <p:cond delay="0"/>
                                          </p:stCondLst>
                                        </p:cTn>
                                        <p:tgtEl>
                                          <p:spTgt spid="34"/>
                                        </p:tgtEl>
                                        <p:attrNameLst>
                                          <p:attrName>style.visibility</p:attrName>
                                        </p:attrNameLst>
                                      </p:cBhvr>
                                      <p:to>
                                        <p:strVal val="visible"/>
                                      </p:to>
                                    </p:set>
                                    <p:animEffect transition="in" filter="wipe(down)">
                                      <p:cBhvr>
                                        <p:cTn id="78" dur="500"/>
                                        <p:tgtEl>
                                          <p:spTgt spid="34"/>
                                        </p:tgtEl>
                                      </p:cBhvr>
                                    </p:animEffect>
                                  </p:childTnLst>
                                </p:cTn>
                              </p:par>
                            </p:childTnLst>
                          </p:cTn>
                        </p:par>
                        <p:par>
                          <p:cTn id="79" fill="hold">
                            <p:stCondLst>
                              <p:cond delay="6500"/>
                            </p:stCondLst>
                            <p:childTnLst>
                              <p:par>
                                <p:cTn id="80" presetID="2" presetClass="entr" presetSubtype="3" fill="hold" grpId="0" nodeType="afterEffect">
                                  <p:stCondLst>
                                    <p:cond delay="0"/>
                                  </p:stCondLst>
                                  <p:childTnLst>
                                    <p:set>
                                      <p:cBhvr>
                                        <p:cTn id="81" dur="1" fill="hold">
                                          <p:stCondLst>
                                            <p:cond delay="0"/>
                                          </p:stCondLst>
                                        </p:cTn>
                                        <p:tgtEl>
                                          <p:spTgt spid="38"/>
                                        </p:tgtEl>
                                        <p:attrNameLst>
                                          <p:attrName>style.visibility</p:attrName>
                                        </p:attrNameLst>
                                      </p:cBhvr>
                                      <p:to>
                                        <p:strVal val="visible"/>
                                      </p:to>
                                    </p:set>
                                    <p:anim calcmode="lin" valueType="num">
                                      <p:cBhvr additive="base">
                                        <p:cTn id="82" dur="500" fill="hold"/>
                                        <p:tgtEl>
                                          <p:spTgt spid="38"/>
                                        </p:tgtEl>
                                        <p:attrNameLst>
                                          <p:attrName>ppt_x</p:attrName>
                                        </p:attrNameLst>
                                      </p:cBhvr>
                                      <p:tavLst>
                                        <p:tav tm="0">
                                          <p:val>
                                            <p:strVal val="1+#ppt_w/2"/>
                                          </p:val>
                                        </p:tav>
                                        <p:tav tm="100000">
                                          <p:val>
                                            <p:strVal val="#ppt_x"/>
                                          </p:val>
                                        </p:tav>
                                      </p:tavLst>
                                    </p:anim>
                                    <p:anim calcmode="lin" valueType="num">
                                      <p:cBhvr additive="base">
                                        <p:cTn id="83" dur="500" fill="hold"/>
                                        <p:tgtEl>
                                          <p:spTgt spid="3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3" grpId="0" bldLvl="0" animBg="1"/>
      <p:bldP spid="9" grpId="0" animBg="1"/>
      <p:bldP spid="35" grpId="0" animBg="1"/>
      <p:bldP spid="36" grpId="0" animBg="1"/>
      <p:bldP spid="37" grpId="0" animBg="1"/>
      <p:bldP spid="38"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椭圆 15"/>
          <p:cNvSpPr/>
          <p:nvPr/>
        </p:nvSpPr>
        <p:spPr>
          <a:xfrm>
            <a:off x="4005943" y="1393371"/>
            <a:ext cx="4412344" cy="4412344"/>
          </a:xfrm>
          <a:prstGeom prst="ellipse">
            <a:avLst/>
          </a:prstGeom>
          <a:noFill/>
          <a:ln w="3175">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757716" y="145144"/>
            <a:ext cx="6908798" cy="6908798"/>
          </a:xfrm>
          <a:prstGeom prst="ellipse">
            <a:avLst/>
          </a:prstGeom>
          <a:noFill/>
          <a:ln w="3175">
            <a:solidFill>
              <a:srgbClr val="B0ACA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1660022" y="-952550"/>
            <a:ext cx="9104186" cy="9104186"/>
          </a:xfrm>
          <a:prstGeom prst="ellipse">
            <a:avLst/>
          </a:prstGeom>
          <a:noFill/>
          <a:ln w="3175">
            <a:solidFill>
              <a:srgbClr val="CCCA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等腰三角形 1"/>
          <p:cNvSpPr/>
          <p:nvPr/>
        </p:nvSpPr>
        <p:spPr>
          <a:xfrm>
            <a:off x="0" y="5457371"/>
            <a:ext cx="3643086" cy="1413391"/>
          </a:xfrm>
          <a:prstGeom prst="triangle">
            <a:avLst>
              <a:gd name="adj" fmla="val 0"/>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等腰三角形 2"/>
          <p:cNvSpPr/>
          <p:nvPr/>
        </p:nvSpPr>
        <p:spPr>
          <a:xfrm>
            <a:off x="8548914" y="5457371"/>
            <a:ext cx="3643086" cy="1413391"/>
          </a:xfrm>
          <a:prstGeom prst="triangle">
            <a:avLst>
              <a:gd name="adj" fmla="val 100000"/>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5" name="组合 24"/>
          <p:cNvGrpSpPr/>
          <p:nvPr/>
        </p:nvGrpSpPr>
        <p:grpSpPr>
          <a:xfrm>
            <a:off x="2271485" y="1317182"/>
            <a:ext cx="2743202" cy="2743202"/>
            <a:chOff x="2271485" y="1317182"/>
            <a:chExt cx="2743202" cy="2743202"/>
          </a:xfrm>
        </p:grpSpPr>
        <p:sp>
          <p:nvSpPr>
            <p:cNvPr id="5" name="菱形 4"/>
            <p:cNvSpPr/>
            <p:nvPr/>
          </p:nvSpPr>
          <p:spPr>
            <a:xfrm>
              <a:off x="2271485" y="1317182"/>
              <a:ext cx="2743202" cy="2743202"/>
            </a:xfrm>
            <a:prstGeom prst="diamond">
              <a:avLst/>
            </a:prstGeom>
            <a:solidFill>
              <a:srgbClr val="E48D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a:off x="3468914" y="1665525"/>
              <a:ext cx="348344" cy="348344"/>
            </a:xfrm>
            <a:prstGeom prst="diamond">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2589068" y="2740941"/>
              <a:ext cx="2108035" cy="368300"/>
            </a:xfrm>
            <a:prstGeom prst="rect">
              <a:avLst/>
            </a:prstGeom>
            <a:noFill/>
          </p:spPr>
          <p:txBody>
            <a:bodyPr wrap="square" rtlCol="0">
              <a:spAutoFit/>
            </a:bodyPr>
            <a:lstStyle/>
            <a:p>
              <a:pPr algn="ct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马梦晨，曹昆仑，齐晓娇</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2832183" y="2071683"/>
              <a:ext cx="1621805" cy="645160"/>
            </a:xfrm>
            <a:prstGeom prst="rect">
              <a:avLst/>
            </a:prstGeom>
            <a:noFill/>
          </p:spPr>
          <p:txBody>
            <a:bodyPr wrap="square" rtlCol="0">
              <a:spAutoFit/>
            </a:bodyPr>
            <a:lstStyle/>
            <a:p>
              <a:pPr algn="ctr">
                <a:lnSpc>
                  <a:spcPct val="150000"/>
                </a:lnSpc>
              </a:pPr>
              <a:r>
                <a:rPr lang="zh-CN" altLang="en-US" sz="2400" dirty="0">
                  <a:solidFill>
                    <a:schemeClr val="bg1"/>
                  </a:solidFill>
                  <a:latin typeface="微软雅黑" panose="020B0503020204020204" pitchFamily="34" charset="-122"/>
                  <a:ea typeface="微软雅黑" panose="020B0503020204020204" pitchFamily="34" charset="-122"/>
                </a:rPr>
                <a:t>程序设计</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7453085" y="1317182"/>
            <a:ext cx="2743202" cy="2743202"/>
            <a:chOff x="7453085" y="1317182"/>
            <a:chExt cx="2743202" cy="2743202"/>
          </a:xfrm>
        </p:grpSpPr>
        <p:sp>
          <p:nvSpPr>
            <p:cNvPr id="6" name="菱形 5"/>
            <p:cNvSpPr/>
            <p:nvPr/>
          </p:nvSpPr>
          <p:spPr>
            <a:xfrm>
              <a:off x="7453085" y="1317182"/>
              <a:ext cx="2743202" cy="2743202"/>
            </a:xfrm>
            <a:prstGeom prst="diamond">
              <a:avLst/>
            </a:prstGeom>
            <a:solidFill>
              <a:srgbClr val="E48D7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a:off x="8650514" y="1665525"/>
              <a:ext cx="348344" cy="348344"/>
            </a:xfrm>
            <a:prstGeom prst="diamond">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7741639" y="2740941"/>
              <a:ext cx="2108035" cy="645160"/>
            </a:xfrm>
            <a:prstGeom prst="rect">
              <a:avLst/>
            </a:prstGeom>
            <a:noFill/>
          </p:spPr>
          <p:txBody>
            <a:bodyPr wrap="square" rtlCol="0">
              <a:spAutoFit/>
            </a:bodyPr>
            <a:lstStyle/>
            <a:p>
              <a:pPr algn="ct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姚娇娇，信莉鹃，徐瑞，</a:t>
              </a:r>
              <a:endParaRPr lang="zh-CN" altLang="en-US" sz="1200" dirty="0">
                <a:solidFill>
                  <a:schemeClr val="bg1"/>
                </a:solidFill>
                <a:latin typeface="微软雅黑" panose="020B0503020204020204" pitchFamily="34" charset="-122"/>
                <a:ea typeface="微软雅黑" panose="020B0503020204020204" pitchFamily="34" charset="-122"/>
              </a:endParaRPr>
            </a:p>
            <a:p>
              <a:pPr algn="ct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白天悦</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7984754" y="2071683"/>
              <a:ext cx="1621805" cy="645160"/>
            </a:xfrm>
            <a:prstGeom prst="rect">
              <a:avLst/>
            </a:prstGeom>
            <a:noFill/>
          </p:spPr>
          <p:txBody>
            <a:bodyPr wrap="square" rtlCol="0">
              <a:spAutoFit/>
            </a:bodyPr>
            <a:lstStyle/>
            <a:p>
              <a:pPr algn="ctr">
                <a:lnSpc>
                  <a:spcPct val="150000"/>
                </a:lnSpc>
              </a:pPr>
              <a:r>
                <a:rPr lang="en-US" altLang="zh-CN" sz="2400" dirty="0">
                  <a:solidFill>
                    <a:schemeClr val="bg1"/>
                  </a:solidFill>
                  <a:latin typeface="微软雅黑" panose="020B0503020204020204" pitchFamily="34" charset="-122"/>
                  <a:ea typeface="微软雅黑" panose="020B0503020204020204" pitchFamily="34" charset="-122"/>
                </a:rPr>
                <a:t>UI</a:t>
              </a:r>
              <a:r>
                <a:rPr lang="zh-CN" altLang="en-US" sz="2400" dirty="0">
                  <a:solidFill>
                    <a:schemeClr val="bg1"/>
                  </a:solidFill>
                  <a:latin typeface="微软雅黑" panose="020B0503020204020204" pitchFamily="34" charset="-122"/>
                  <a:ea typeface="微软雅黑" panose="020B0503020204020204" pitchFamily="34" charset="-122"/>
                </a:rPr>
                <a:t>设计</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26" name="组合 25"/>
          <p:cNvGrpSpPr/>
          <p:nvPr/>
        </p:nvGrpSpPr>
        <p:grpSpPr>
          <a:xfrm>
            <a:off x="4383315" y="1839697"/>
            <a:ext cx="3875314" cy="3875314"/>
            <a:chOff x="4383315" y="1839697"/>
            <a:chExt cx="3875314" cy="3875314"/>
          </a:xfrm>
        </p:grpSpPr>
        <p:sp>
          <p:nvSpPr>
            <p:cNvPr id="4" name="菱形 3"/>
            <p:cNvSpPr/>
            <p:nvPr/>
          </p:nvSpPr>
          <p:spPr>
            <a:xfrm>
              <a:off x="4383315" y="1839697"/>
              <a:ext cx="3875314" cy="3875314"/>
            </a:xfrm>
            <a:prstGeom prst="diamond">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a:off x="6146800" y="4996554"/>
              <a:ext cx="348344" cy="348344"/>
            </a:xfrm>
            <a:prstGeom prst="diamond">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5272480" y="3480127"/>
              <a:ext cx="2108035" cy="829945"/>
            </a:xfrm>
            <a:prstGeom prst="rect">
              <a:avLst/>
            </a:prstGeom>
            <a:noFill/>
          </p:spPr>
          <p:txBody>
            <a:bodyPr wrap="square" rtlCol="0">
              <a:spAutoFit/>
            </a:bodyPr>
            <a:lstStyle/>
            <a:p>
              <a:pPr algn="ct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rPr>
                <a:t>马梦晨</a:t>
              </a:r>
              <a:r>
                <a:rPr lang="zh-CN" altLang="en-US" sz="1600" dirty="0">
                  <a:solidFill>
                    <a:schemeClr val="bg1"/>
                  </a:solidFill>
                  <a:latin typeface="微软雅黑" panose="020B0503020204020204" pitchFamily="34" charset="-122"/>
                  <a:ea typeface="微软雅黑" panose="020B0503020204020204" pitchFamily="34" charset="-122"/>
                  <a:sym typeface="+mn-ea"/>
                </a:rPr>
                <a:t>，曹昆仑，</a:t>
              </a:r>
              <a:endParaRPr lang="zh-CN" altLang="en-US" sz="1600" dirty="0">
                <a:solidFill>
                  <a:schemeClr val="bg1"/>
                </a:solidFill>
                <a:latin typeface="微软雅黑" panose="020B0503020204020204" pitchFamily="34" charset="-122"/>
                <a:ea typeface="微软雅黑" panose="020B0503020204020204" pitchFamily="34" charset="-122"/>
                <a:sym typeface="+mn-ea"/>
              </a:endParaRPr>
            </a:p>
            <a:p>
              <a:pPr algn="ct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sym typeface="+mn-ea"/>
                </a:rPr>
                <a:t>齐晓娇，权博洵</a:t>
              </a:r>
              <a:endParaRPr lang="zh-CN" altLang="en-US" sz="1600" dirty="0">
                <a:solidFill>
                  <a:schemeClr val="bg1"/>
                </a:solidFill>
                <a:latin typeface="微软雅黑" panose="020B0503020204020204" pitchFamily="34" charset="-122"/>
                <a:ea typeface="微软雅黑" panose="020B0503020204020204" pitchFamily="34" charset="-122"/>
                <a:sym typeface="+mn-ea"/>
              </a:endParaRPr>
            </a:p>
          </p:txBody>
        </p:sp>
        <p:sp>
          <p:nvSpPr>
            <p:cNvPr id="15" name="文本框 14"/>
            <p:cNvSpPr txBox="1"/>
            <p:nvPr/>
          </p:nvSpPr>
          <p:spPr>
            <a:xfrm>
              <a:off x="5302160" y="2810612"/>
              <a:ext cx="2065655" cy="645160"/>
            </a:xfrm>
            <a:prstGeom prst="rect">
              <a:avLst/>
            </a:prstGeom>
            <a:noFill/>
          </p:spPr>
          <p:txBody>
            <a:bodyPr wrap="square" rtlCol="0">
              <a:spAutoFit/>
            </a:bodyPr>
            <a:lstStyle/>
            <a:p>
              <a:pPr algn="ctr">
                <a:lnSpc>
                  <a:spcPct val="150000"/>
                </a:lnSpc>
              </a:pPr>
              <a:r>
                <a:rPr lang="zh-CN" altLang="en-US" sz="2400" dirty="0">
                  <a:solidFill>
                    <a:schemeClr val="bg1"/>
                  </a:solidFill>
                  <a:latin typeface="微软雅黑" panose="020B0503020204020204" pitchFamily="34" charset="-122"/>
                  <a:ea typeface="微软雅黑" panose="020B0503020204020204" pitchFamily="34" charset="-122"/>
                </a:rPr>
                <a:t>数据库设计</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19" name="直角三角形 18"/>
          <p:cNvSpPr/>
          <p:nvPr/>
        </p:nvSpPr>
        <p:spPr>
          <a:xfrm>
            <a:off x="3352800" y="4996554"/>
            <a:ext cx="290286" cy="290286"/>
          </a:xfrm>
          <a:prstGeom prst="rtTriangl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直角三角形 19"/>
          <p:cNvSpPr/>
          <p:nvPr/>
        </p:nvSpPr>
        <p:spPr>
          <a:xfrm rot="4500000">
            <a:off x="5303107" y="5727917"/>
            <a:ext cx="212487" cy="165999"/>
          </a:xfrm>
          <a:prstGeom prst="rtTriangl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直角三角形 20"/>
          <p:cNvSpPr/>
          <p:nvPr/>
        </p:nvSpPr>
        <p:spPr>
          <a:xfrm rot="4500000">
            <a:off x="8828848" y="4402231"/>
            <a:ext cx="423378" cy="330751"/>
          </a:xfrm>
          <a:prstGeom prst="rtTriangl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直角三角形 21"/>
          <p:cNvSpPr/>
          <p:nvPr/>
        </p:nvSpPr>
        <p:spPr>
          <a:xfrm rot="4500000" flipH="1">
            <a:off x="6308044" y="6551823"/>
            <a:ext cx="185853" cy="145192"/>
          </a:xfrm>
          <a:prstGeom prst="rtTriangl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直角三角形 22"/>
          <p:cNvSpPr/>
          <p:nvPr/>
        </p:nvSpPr>
        <p:spPr>
          <a:xfrm>
            <a:off x="7156053" y="5553258"/>
            <a:ext cx="212487" cy="165999"/>
          </a:xfrm>
          <a:prstGeom prst="rtTriangl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166082" y="-2697566"/>
            <a:ext cx="12358082" cy="12358082"/>
          </a:xfrm>
          <a:prstGeom prst="ellipse">
            <a:avLst/>
          </a:prstGeom>
          <a:noFill/>
          <a:ln w="3175">
            <a:solidFill>
              <a:srgbClr val="DCDAD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Click="0" advTm="3000">
        <p:checker/>
      </p:transition>
    </mc:Choice>
    <mc:Fallback>
      <p:transition spd="slow" advClick="0" advTm="3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6"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strVal val="(6*min(max(#ppt_w*#ppt_h,.3),1)-7.4)/-.7*#ppt_w"/>
                                          </p:val>
                                        </p:tav>
                                        <p:tav tm="100000">
                                          <p:val>
                                            <p:strVal val="#ppt_w"/>
                                          </p:val>
                                        </p:tav>
                                      </p:tavLst>
                                    </p:anim>
                                    <p:anim calcmode="lin" valueType="num">
                                      <p:cBhvr>
                                        <p:cTn id="8" dur="500" fill="hold"/>
                                        <p:tgtEl>
                                          <p:spTgt spid="25"/>
                                        </p:tgtEl>
                                        <p:attrNameLst>
                                          <p:attrName>ppt_h</p:attrName>
                                        </p:attrNameLst>
                                      </p:cBhvr>
                                      <p:tavLst>
                                        <p:tav tm="0">
                                          <p:val>
                                            <p:strVal val="(6*min(max(#ppt_w*#ppt_h,.3),1)-7.4)/-.7*#ppt_h"/>
                                          </p:val>
                                        </p:tav>
                                        <p:tav tm="100000">
                                          <p:val>
                                            <p:strVal val="#ppt_h"/>
                                          </p:val>
                                        </p:tav>
                                      </p:tavLst>
                                    </p:anim>
                                    <p:anim calcmode="lin" valueType="num">
                                      <p:cBhvr>
                                        <p:cTn id="9" dur="500" fill="hold"/>
                                        <p:tgtEl>
                                          <p:spTgt spid="25"/>
                                        </p:tgtEl>
                                        <p:attrNameLst>
                                          <p:attrName>ppt_x</p:attrName>
                                        </p:attrNameLst>
                                      </p:cBhvr>
                                      <p:tavLst>
                                        <p:tav tm="0">
                                          <p:val>
                                            <p:fltVal val="0.5"/>
                                          </p:val>
                                        </p:tav>
                                        <p:tav tm="100000">
                                          <p:val>
                                            <p:strVal val="#ppt_x"/>
                                          </p:val>
                                        </p:tav>
                                      </p:tavLst>
                                    </p:anim>
                                    <p:anim calcmode="lin" valueType="num">
                                      <p:cBhvr>
                                        <p:cTn id="10" dur="500" fill="hold"/>
                                        <p:tgtEl>
                                          <p:spTgt spid="25"/>
                                        </p:tgtEl>
                                        <p:attrNameLst>
                                          <p:attrName>ppt_y</p:attrName>
                                        </p:attrNameLst>
                                      </p:cBhvr>
                                      <p:tavLst>
                                        <p:tav tm="0">
                                          <p:val>
                                            <p:strVal val="1+(6*min(max(#ppt_w*#ppt_h,.3),1)-7.4)/-.7*#ppt_h/2"/>
                                          </p:val>
                                        </p:tav>
                                        <p:tav tm="100000">
                                          <p:val>
                                            <p:strVal val="#ppt_y"/>
                                          </p:val>
                                        </p:tav>
                                      </p:tavLst>
                                    </p:anim>
                                  </p:childTnLst>
                                </p:cTn>
                              </p:par>
                              <p:par>
                                <p:cTn id="11" presetID="23" presetClass="entr" presetSubtype="36" fill="hold" nodeType="withEffect">
                                  <p:stCondLst>
                                    <p:cond delay="250"/>
                                  </p:stCondLst>
                                  <p:childTnLst>
                                    <p:set>
                                      <p:cBhvr>
                                        <p:cTn id="12" dur="1" fill="hold">
                                          <p:stCondLst>
                                            <p:cond delay="0"/>
                                          </p:stCondLst>
                                        </p:cTn>
                                        <p:tgtEl>
                                          <p:spTgt spid="26"/>
                                        </p:tgtEl>
                                        <p:attrNameLst>
                                          <p:attrName>style.visibility</p:attrName>
                                        </p:attrNameLst>
                                      </p:cBhvr>
                                      <p:to>
                                        <p:strVal val="visible"/>
                                      </p:to>
                                    </p:set>
                                    <p:anim calcmode="lin" valueType="num">
                                      <p:cBhvr>
                                        <p:cTn id="13" dur="500" fill="hold"/>
                                        <p:tgtEl>
                                          <p:spTgt spid="26"/>
                                        </p:tgtEl>
                                        <p:attrNameLst>
                                          <p:attrName>ppt_w</p:attrName>
                                        </p:attrNameLst>
                                      </p:cBhvr>
                                      <p:tavLst>
                                        <p:tav tm="0">
                                          <p:val>
                                            <p:strVal val="(6*min(max(#ppt_w*#ppt_h,.3),1)-7.4)/-.7*#ppt_w"/>
                                          </p:val>
                                        </p:tav>
                                        <p:tav tm="100000">
                                          <p:val>
                                            <p:strVal val="#ppt_w"/>
                                          </p:val>
                                        </p:tav>
                                      </p:tavLst>
                                    </p:anim>
                                    <p:anim calcmode="lin" valueType="num">
                                      <p:cBhvr>
                                        <p:cTn id="14" dur="500" fill="hold"/>
                                        <p:tgtEl>
                                          <p:spTgt spid="26"/>
                                        </p:tgtEl>
                                        <p:attrNameLst>
                                          <p:attrName>ppt_h</p:attrName>
                                        </p:attrNameLst>
                                      </p:cBhvr>
                                      <p:tavLst>
                                        <p:tav tm="0">
                                          <p:val>
                                            <p:strVal val="(6*min(max(#ppt_w*#ppt_h,.3),1)-7.4)/-.7*#ppt_h"/>
                                          </p:val>
                                        </p:tav>
                                        <p:tav tm="100000">
                                          <p:val>
                                            <p:strVal val="#ppt_h"/>
                                          </p:val>
                                        </p:tav>
                                      </p:tavLst>
                                    </p:anim>
                                    <p:anim calcmode="lin" valueType="num">
                                      <p:cBhvr>
                                        <p:cTn id="15" dur="500" fill="hold"/>
                                        <p:tgtEl>
                                          <p:spTgt spid="26"/>
                                        </p:tgtEl>
                                        <p:attrNameLst>
                                          <p:attrName>ppt_x</p:attrName>
                                        </p:attrNameLst>
                                      </p:cBhvr>
                                      <p:tavLst>
                                        <p:tav tm="0">
                                          <p:val>
                                            <p:fltVal val="0.5"/>
                                          </p:val>
                                        </p:tav>
                                        <p:tav tm="100000">
                                          <p:val>
                                            <p:strVal val="#ppt_x"/>
                                          </p:val>
                                        </p:tav>
                                      </p:tavLst>
                                    </p:anim>
                                    <p:anim calcmode="lin" valueType="num">
                                      <p:cBhvr>
                                        <p:cTn id="16" dur="500" fill="hold"/>
                                        <p:tgtEl>
                                          <p:spTgt spid="26"/>
                                        </p:tgtEl>
                                        <p:attrNameLst>
                                          <p:attrName>ppt_y</p:attrName>
                                        </p:attrNameLst>
                                      </p:cBhvr>
                                      <p:tavLst>
                                        <p:tav tm="0">
                                          <p:val>
                                            <p:strVal val="1+(6*min(max(#ppt_w*#ppt_h,.3),1)-7.4)/-.7*#ppt_h/2"/>
                                          </p:val>
                                        </p:tav>
                                        <p:tav tm="100000">
                                          <p:val>
                                            <p:strVal val="#ppt_y"/>
                                          </p:val>
                                        </p:tav>
                                      </p:tavLst>
                                    </p:anim>
                                  </p:childTnLst>
                                </p:cTn>
                              </p:par>
                              <p:par>
                                <p:cTn id="17" presetID="23" presetClass="entr" presetSubtype="36" fill="hold" nodeType="withEffect">
                                  <p:stCondLst>
                                    <p:cond delay="500"/>
                                  </p:stCondLst>
                                  <p:childTnLst>
                                    <p:set>
                                      <p:cBhvr>
                                        <p:cTn id="18" dur="1" fill="hold">
                                          <p:stCondLst>
                                            <p:cond delay="0"/>
                                          </p:stCondLst>
                                        </p:cTn>
                                        <p:tgtEl>
                                          <p:spTgt spid="27"/>
                                        </p:tgtEl>
                                        <p:attrNameLst>
                                          <p:attrName>style.visibility</p:attrName>
                                        </p:attrNameLst>
                                      </p:cBhvr>
                                      <p:to>
                                        <p:strVal val="visible"/>
                                      </p:to>
                                    </p:set>
                                    <p:anim calcmode="lin" valueType="num">
                                      <p:cBhvr>
                                        <p:cTn id="19" dur="500" fill="hold"/>
                                        <p:tgtEl>
                                          <p:spTgt spid="27"/>
                                        </p:tgtEl>
                                        <p:attrNameLst>
                                          <p:attrName>ppt_w</p:attrName>
                                        </p:attrNameLst>
                                      </p:cBhvr>
                                      <p:tavLst>
                                        <p:tav tm="0">
                                          <p:val>
                                            <p:strVal val="(6*min(max(#ppt_w*#ppt_h,.3),1)-7.4)/-.7*#ppt_w"/>
                                          </p:val>
                                        </p:tav>
                                        <p:tav tm="100000">
                                          <p:val>
                                            <p:strVal val="#ppt_w"/>
                                          </p:val>
                                        </p:tav>
                                      </p:tavLst>
                                    </p:anim>
                                    <p:anim calcmode="lin" valueType="num">
                                      <p:cBhvr>
                                        <p:cTn id="20" dur="500" fill="hold"/>
                                        <p:tgtEl>
                                          <p:spTgt spid="27"/>
                                        </p:tgtEl>
                                        <p:attrNameLst>
                                          <p:attrName>ppt_h</p:attrName>
                                        </p:attrNameLst>
                                      </p:cBhvr>
                                      <p:tavLst>
                                        <p:tav tm="0">
                                          <p:val>
                                            <p:strVal val="(6*min(max(#ppt_w*#ppt_h,.3),1)-7.4)/-.7*#ppt_h"/>
                                          </p:val>
                                        </p:tav>
                                        <p:tav tm="100000">
                                          <p:val>
                                            <p:strVal val="#ppt_h"/>
                                          </p:val>
                                        </p:tav>
                                      </p:tavLst>
                                    </p:anim>
                                    <p:anim calcmode="lin" valueType="num">
                                      <p:cBhvr>
                                        <p:cTn id="21" dur="500" fill="hold"/>
                                        <p:tgtEl>
                                          <p:spTgt spid="27"/>
                                        </p:tgtEl>
                                        <p:attrNameLst>
                                          <p:attrName>ppt_x</p:attrName>
                                        </p:attrNameLst>
                                      </p:cBhvr>
                                      <p:tavLst>
                                        <p:tav tm="0">
                                          <p:val>
                                            <p:fltVal val="0.5"/>
                                          </p:val>
                                        </p:tav>
                                        <p:tav tm="100000">
                                          <p:val>
                                            <p:strVal val="#ppt_x"/>
                                          </p:val>
                                        </p:tav>
                                      </p:tavLst>
                                    </p:anim>
                                    <p:anim calcmode="lin" valueType="num">
                                      <p:cBhvr>
                                        <p:cTn id="22" dur="500" fill="hold"/>
                                        <p:tgtEl>
                                          <p:spTgt spid="27"/>
                                        </p:tgtEl>
                                        <p:attrNameLst>
                                          <p:attrName>ppt_y</p:attrName>
                                        </p:attrNameLst>
                                      </p:cBhvr>
                                      <p:tavLst>
                                        <p:tav tm="0">
                                          <p:val>
                                            <p:strVal val="1+(6*min(max(#ppt_w*#ppt_h,.3),1)-7.4)/-.7*#ppt_h/2"/>
                                          </p:val>
                                        </p:tav>
                                        <p:tav tm="100000">
                                          <p:val>
                                            <p:strVal val="#ppt_y"/>
                                          </p:val>
                                        </p:tav>
                                      </p:tavLst>
                                    </p:anim>
                                  </p:childTnLst>
                                </p:cTn>
                              </p:par>
                            </p:childTnLst>
                          </p:cTn>
                        </p:par>
                        <p:par>
                          <p:cTn id="23" fill="hold">
                            <p:stCondLst>
                              <p:cond delay="500"/>
                            </p:stCondLst>
                            <p:childTnLst>
                              <p:par>
                                <p:cTn id="24" presetID="10" presetClass="entr" presetSubtype="0"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par>
                          <p:cTn id="27" fill="hold">
                            <p:stCondLst>
                              <p:cond delay="1000"/>
                            </p:stCondLst>
                            <p:childTnLst>
                              <p:par>
                                <p:cTn id="28" presetID="10" presetClass="entr" presetSubtype="0" fill="hold" grpId="0" nodeType="after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childTnLst>
                          </p:cTn>
                        </p:par>
                        <p:par>
                          <p:cTn id="31" fill="hold">
                            <p:stCondLst>
                              <p:cond delay="1500"/>
                            </p:stCondLst>
                            <p:childTnLst>
                              <p:par>
                                <p:cTn id="32" presetID="10" presetClass="entr" presetSubtype="0" fill="hold" grpId="0" nodeType="after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childTnLst>
                          </p:cTn>
                        </p:par>
                        <p:par>
                          <p:cTn id="35" fill="hold">
                            <p:stCondLst>
                              <p:cond delay="2000"/>
                            </p:stCondLst>
                            <p:childTnLst>
                              <p:par>
                                <p:cTn id="36" presetID="10" presetClass="entr" presetSubtype="0" fill="hold" grpId="0" nodeType="afterEffect">
                                  <p:stCondLst>
                                    <p:cond delay="0"/>
                                  </p:stCondLst>
                                  <p:childTnLst>
                                    <p:set>
                                      <p:cBhvr>
                                        <p:cTn id="37" dur="1" fill="hold">
                                          <p:stCondLst>
                                            <p:cond delay="0"/>
                                          </p:stCondLst>
                                        </p:cTn>
                                        <p:tgtEl>
                                          <p:spTgt spid="24"/>
                                        </p:tgtEl>
                                        <p:attrNameLst>
                                          <p:attrName>style.visibility</p:attrName>
                                        </p:attrNameLst>
                                      </p:cBhvr>
                                      <p:to>
                                        <p:strVal val="visible"/>
                                      </p:to>
                                    </p:set>
                                    <p:animEffect transition="in" filter="fade">
                                      <p:cBhvr>
                                        <p:cTn id="38" dur="500"/>
                                        <p:tgtEl>
                                          <p:spTgt spid="24"/>
                                        </p:tgtEl>
                                      </p:cBhvr>
                                    </p:animEffect>
                                  </p:childTnLst>
                                </p:cTn>
                              </p:par>
                            </p:childTnLst>
                          </p:cTn>
                        </p:par>
                        <p:par>
                          <p:cTn id="39" fill="hold">
                            <p:stCondLst>
                              <p:cond delay="2500"/>
                            </p:stCondLst>
                            <p:childTnLst>
                              <p:par>
                                <p:cTn id="40" presetID="2" presetClass="entr" presetSubtype="4" fill="hold" grpId="0" nodeType="afterEffect">
                                  <p:stCondLst>
                                    <p:cond delay="0"/>
                                  </p:stCondLst>
                                  <p:childTnLst>
                                    <p:set>
                                      <p:cBhvr>
                                        <p:cTn id="41" dur="1" fill="hold">
                                          <p:stCondLst>
                                            <p:cond delay="0"/>
                                          </p:stCondLst>
                                        </p:cTn>
                                        <p:tgtEl>
                                          <p:spTgt spid="3"/>
                                        </p:tgtEl>
                                        <p:attrNameLst>
                                          <p:attrName>style.visibility</p:attrName>
                                        </p:attrNameLst>
                                      </p:cBhvr>
                                      <p:to>
                                        <p:strVal val="visible"/>
                                      </p:to>
                                    </p:set>
                                    <p:anim calcmode="lin" valueType="num">
                                      <p:cBhvr additive="base">
                                        <p:cTn id="42" dur="500" fill="hold"/>
                                        <p:tgtEl>
                                          <p:spTgt spid="3"/>
                                        </p:tgtEl>
                                        <p:attrNameLst>
                                          <p:attrName>ppt_x</p:attrName>
                                        </p:attrNameLst>
                                      </p:cBhvr>
                                      <p:tavLst>
                                        <p:tav tm="0">
                                          <p:val>
                                            <p:strVal val="#ppt_x"/>
                                          </p:val>
                                        </p:tav>
                                        <p:tav tm="100000">
                                          <p:val>
                                            <p:strVal val="#ppt_x"/>
                                          </p:val>
                                        </p:tav>
                                      </p:tavLst>
                                    </p:anim>
                                    <p:anim calcmode="lin" valueType="num">
                                      <p:cBhvr additive="base">
                                        <p:cTn id="43" dur="500" fill="hold"/>
                                        <p:tgtEl>
                                          <p:spTgt spid="3"/>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2"/>
                                        </p:tgtEl>
                                        <p:attrNameLst>
                                          <p:attrName>style.visibility</p:attrName>
                                        </p:attrNameLst>
                                      </p:cBhvr>
                                      <p:to>
                                        <p:strVal val="visible"/>
                                      </p:to>
                                    </p:set>
                                    <p:anim calcmode="lin" valueType="num">
                                      <p:cBhvr additive="base">
                                        <p:cTn id="46" dur="500" fill="hold"/>
                                        <p:tgtEl>
                                          <p:spTgt spid="2"/>
                                        </p:tgtEl>
                                        <p:attrNameLst>
                                          <p:attrName>ppt_x</p:attrName>
                                        </p:attrNameLst>
                                      </p:cBhvr>
                                      <p:tavLst>
                                        <p:tav tm="0">
                                          <p:val>
                                            <p:strVal val="#ppt_x"/>
                                          </p:val>
                                        </p:tav>
                                        <p:tav tm="100000">
                                          <p:val>
                                            <p:strVal val="#ppt_x"/>
                                          </p:val>
                                        </p:tav>
                                      </p:tavLst>
                                    </p:anim>
                                    <p:anim calcmode="lin" valueType="num">
                                      <p:cBhvr additive="base">
                                        <p:cTn id="47" dur="500" fill="hold"/>
                                        <p:tgtEl>
                                          <p:spTgt spid="2"/>
                                        </p:tgtEl>
                                        <p:attrNameLst>
                                          <p:attrName>ppt_y</p:attrName>
                                        </p:attrNameLst>
                                      </p:cBhvr>
                                      <p:tavLst>
                                        <p:tav tm="0">
                                          <p:val>
                                            <p:strVal val="1+#ppt_h/2"/>
                                          </p:val>
                                        </p:tav>
                                        <p:tav tm="100000">
                                          <p:val>
                                            <p:strVal val="#ppt_y"/>
                                          </p:val>
                                        </p:tav>
                                      </p:tavLst>
                                    </p:anim>
                                  </p:childTnLst>
                                </p:cTn>
                              </p:par>
                            </p:childTnLst>
                          </p:cTn>
                        </p:par>
                        <p:par>
                          <p:cTn id="48" fill="hold">
                            <p:stCondLst>
                              <p:cond delay="3000"/>
                            </p:stCondLst>
                            <p:childTnLst>
                              <p:par>
                                <p:cTn id="49" presetID="10" presetClass="entr" presetSubtype="0" fill="hold" grpId="0" nodeType="afterEffect">
                                  <p:stCondLst>
                                    <p:cond delay="0"/>
                                  </p:stCondLst>
                                  <p:childTnLst>
                                    <p:set>
                                      <p:cBhvr>
                                        <p:cTn id="50" dur="1" fill="hold">
                                          <p:stCondLst>
                                            <p:cond delay="0"/>
                                          </p:stCondLst>
                                        </p:cTn>
                                        <p:tgtEl>
                                          <p:spTgt spid="19"/>
                                        </p:tgtEl>
                                        <p:attrNameLst>
                                          <p:attrName>style.visibility</p:attrName>
                                        </p:attrNameLst>
                                      </p:cBhvr>
                                      <p:to>
                                        <p:strVal val="visible"/>
                                      </p:to>
                                    </p:set>
                                    <p:animEffect transition="in" filter="fade">
                                      <p:cBhvr>
                                        <p:cTn id="51" dur="500"/>
                                        <p:tgtEl>
                                          <p:spTgt spid="19"/>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2"/>
                                        </p:tgtEl>
                                        <p:attrNameLst>
                                          <p:attrName>style.visibility</p:attrName>
                                        </p:attrNameLst>
                                      </p:cBhvr>
                                      <p:to>
                                        <p:strVal val="visible"/>
                                      </p:to>
                                    </p:set>
                                    <p:animEffect transition="in" filter="fade">
                                      <p:cBhvr>
                                        <p:cTn id="54" dur="500"/>
                                        <p:tgtEl>
                                          <p:spTgt spid="22"/>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3"/>
                                        </p:tgtEl>
                                        <p:attrNameLst>
                                          <p:attrName>style.visibility</p:attrName>
                                        </p:attrNameLst>
                                      </p:cBhvr>
                                      <p:to>
                                        <p:strVal val="visible"/>
                                      </p:to>
                                    </p:set>
                                    <p:animEffect transition="in" filter="fade">
                                      <p:cBhvr>
                                        <p:cTn id="57" dur="500"/>
                                        <p:tgtEl>
                                          <p:spTgt spid="23"/>
                                        </p:tgtEl>
                                      </p:cBhvr>
                                    </p:animEffect>
                                  </p:childTnLst>
                                </p:cTn>
                              </p:par>
                            </p:childTnLst>
                          </p:cTn>
                        </p:par>
                        <p:par>
                          <p:cTn id="58" fill="hold">
                            <p:stCondLst>
                              <p:cond delay="3500"/>
                            </p:stCondLst>
                            <p:childTnLst>
                              <p:par>
                                <p:cTn id="59" presetID="10" presetClass="entr" presetSubtype="0" fill="hold" grpId="0" nodeType="afterEffect">
                                  <p:stCondLst>
                                    <p:cond delay="0"/>
                                  </p:stCondLst>
                                  <p:childTnLst>
                                    <p:set>
                                      <p:cBhvr>
                                        <p:cTn id="60" dur="1" fill="hold">
                                          <p:stCondLst>
                                            <p:cond delay="0"/>
                                          </p:stCondLst>
                                        </p:cTn>
                                        <p:tgtEl>
                                          <p:spTgt spid="20"/>
                                        </p:tgtEl>
                                        <p:attrNameLst>
                                          <p:attrName>style.visibility</p:attrName>
                                        </p:attrNameLst>
                                      </p:cBhvr>
                                      <p:to>
                                        <p:strVal val="visible"/>
                                      </p:to>
                                    </p:set>
                                    <p:animEffect transition="in" filter="fade">
                                      <p:cBhvr>
                                        <p:cTn id="61" dur="500"/>
                                        <p:tgtEl>
                                          <p:spTgt spid="20"/>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1"/>
                                        </p:tgtEl>
                                        <p:attrNameLst>
                                          <p:attrName>style.visibility</p:attrName>
                                        </p:attrNameLst>
                                      </p:cBhvr>
                                      <p:to>
                                        <p:strVal val="visible"/>
                                      </p:to>
                                    </p:set>
                                    <p:animEffect transition="in" filter="fade">
                                      <p:cBhvr>
                                        <p:cTn id="6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2" grpId="0" animBg="1"/>
      <p:bldP spid="3" grpId="0" animBg="1"/>
      <p:bldP spid="19" grpId="0" animBg="1"/>
      <p:bldP spid="20" grpId="0" animBg="1"/>
      <p:bldP spid="21" grpId="0" animBg="1"/>
      <p:bldP spid="22" grpId="0" animBg="1"/>
      <p:bldP spid="23" grpId="0" animBg="1"/>
      <p:bldP spid="2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3"/>
          <p:cNvSpPr/>
          <p:nvPr/>
        </p:nvSpPr>
        <p:spPr>
          <a:xfrm rot="10800000">
            <a:off x="-16271" y="2929"/>
            <a:ext cx="12192000" cy="2174487"/>
          </a:xfrm>
          <a:prstGeom prst="triangle">
            <a:avLst>
              <a:gd name="adj" fmla="val 50000"/>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菱形 13"/>
          <p:cNvSpPr/>
          <p:nvPr/>
        </p:nvSpPr>
        <p:spPr>
          <a:xfrm>
            <a:off x="4892124" y="1717288"/>
            <a:ext cx="2397512" cy="2397512"/>
          </a:xfrm>
          <a:prstGeom prst="diamond">
            <a:avLst/>
          </a:prstGeom>
          <a:solidFill>
            <a:srgbClr val="DB5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04760" y="2529924"/>
            <a:ext cx="772240" cy="772240"/>
          </a:xfrm>
          <a:prstGeom prst="ellipse">
            <a:avLst/>
          </a:prstGeom>
          <a:solidFill>
            <a:srgbClr val="A439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０３</a:t>
            </a:r>
            <a:endParaRPr lang="zh-CN" altLang="en-US" sz="1400" dirty="0">
              <a:latin typeface="微软雅黑" panose="020B0503020204020204" pitchFamily="34" charset="-122"/>
              <a:ea typeface="微软雅黑" panose="020B0503020204020204" pitchFamily="34" charset="-122"/>
            </a:endParaRPr>
          </a:p>
        </p:txBody>
      </p:sp>
      <p:sp>
        <p:nvSpPr>
          <p:cNvPr id="19" name="KSO_Shape"/>
          <p:cNvSpPr/>
          <p:nvPr/>
        </p:nvSpPr>
        <p:spPr>
          <a:xfrm>
            <a:off x="6785042" y="2802638"/>
            <a:ext cx="133817" cy="226809"/>
          </a:xfrm>
          <a:prstGeom prst="chevron">
            <a:avLst>
              <a:gd name="adj" fmla="val 88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0" name="KSO_Shape"/>
          <p:cNvSpPr/>
          <p:nvPr/>
        </p:nvSpPr>
        <p:spPr>
          <a:xfrm rot="10800000">
            <a:off x="5262900" y="2783169"/>
            <a:ext cx="133817" cy="226809"/>
          </a:xfrm>
          <a:prstGeom prst="chevron">
            <a:avLst>
              <a:gd name="adj" fmla="val 88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1" name="文本框 20"/>
          <p:cNvSpPr txBox="1"/>
          <p:nvPr/>
        </p:nvSpPr>
        <p:spPr>
          <a:xfrm>
            <a:off x="4582119" y="4287363"/>
            <a:ext cx="3017520" cy="1322070"/>
          </a:xfrm>
          <a:prstGeom prst="rect">
            <a:avLst/>
          </a:prstGeom>
          <a:noFill/>
        </p:spPr>
        <p:txBody>
          <a:bodyPr wrap="square" rtlCol="0">
            <a:spAutoFit/>
          </a:bodyPr>
          <a:lstStyle/>
          <a:p>
            <a:pPr algn="ctr"/>
            <a:r>
              <a:rPr lang="en-US" altLang="zh-CN" sz="2400" dirty="0">
                <a:latin typeface="微软雅黑" panose="020B0503020204020204" pitchFamily="34" charset="-122"/>
                <a:ea typeface="微软雅黑" panose="020B0503020204020204" pitchFamily="34" charset="-122"/>
                <a:sym typeface="+mn-ea"/>
              </a:rPr>
              <a:t>Honeycomb—</a:t>
            </a:r>
            <a:r>
              <a:rPr lang="zh-CN" altLang="en-US" sz="2400" dirty="0">
                <a:latin typeface="微软雅黑" panose="020B0503020204020204" pitchFamily="34" charset="-122"/>
                <a:ea typeface="微软雅黑" panose="020B0503020204020204" pitchFamily="34" charset="-122"/>
                <a:sym typeface="+mn-ea"/>
              </a:rPr>
              <a:t>模块功能</a:t>
            </a:r>
            <a:endParaRPr lang="zh-CN" altLang="en-US" sz="3200" dirty="0">
              <a:latin typeface="微软雅黑" panose="020B0503020204020204" pitchFamily="34" charset="-122"/>
              <a:ea typeface="微软雅黑" panose="020B0503020204020204" pitchFamily="34" charset="-122"/>
              <a:sym typeface="+mn-ea"/>
            </a:endParaRPr>
          </a:p>
          <a:p>
            <a:pPr algn="ctr"/>
            <a:endParaRPr lang="zh-CN" altLang="en-US" sz="3200" dirty="0">
              <a:solidFill>
                <a:srgbClr val="3C3D42"/>
              </a:solidFill>
              <a:latin typeface="微软雅黑" panose="020B0503020204020204" pitchFamily="34" charset="-122"/>
              <a:ea typeface="微软雅黑" panose="020B0503020204020204" pitchFamily="34" charset="-122"/>
            </a:endParaRPr>
          </a:p>
        </p:txBody>
      </p:sp>
      <p:sp>
        <p:nvSpPr>
          <p:cNvPr id="22" name="椭圆 21"/>
          <p:cNvSpPr/>
          <p:nvPr/>
        </p:nvSpPr>
        <p:spPr>
          <a:xfrm>
            <a:off x="5951964" y="5666239"/>
            <a:ext cx="178419" cy="178419"/>
          </a:xfrm>
          <a:prstGeom prst="ellips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5971715" y="6037728"/>
            <a:ext cx="138916" cy="138916"/>
          </a:xfrm>
          <a:prstGeom prst="ellipse">
            <a:avLst/>
          </a:prstGeom>
          <a:solidFill>
            <a:srgbClr val="5A5B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991466" y="6369714"/>
            <a:ext cx="99414" cy="99414"/>
          </a:xfrm>
          <a:prstGeom prst="ellipse">
            <a:avLst/>
          </a:prstGeom>
          <a:solidFill>
            <a:srgbClr val="777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900" advClick="0" advTm="3000">
        <p14:warp dir="in"/>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 calcmode="lin" valueType="num">
                                      <p:cBhvr>
                                        <p:cTn id="14" dur="500" fill="hold"/>
                                        <p:tgtEl>
                                          <p:spTgt spid="14"/>
                                        </p:tgtEl>
                                        <p:attrNameLst>
                                          <p:attrName>style.rotation</p:attrName>
                                        </p:attrNameLst>
                                      </p:cBhvr>
                                      <p:tavLst>
                                        <p:tav tm="0">
                                          <p:val>
                                            <p:fltVal val="360"/>
                                          </p:val>
                                        </p:tav>
                                        <p:tav tm="100000">
                                          <p:val>
                                            <p:fltVal val="0"/>
                                          </p:val>
                                        </p:tav>
                                      </p:tavLst>
                                    </p:anim>
                                    <p:animEffect transition="in" filter="fade">
                                      <p:cBhvr>
                                        <p:cTn id="15" dur="500"/>
                                        <p:tgtEl>
                                          <p:spTgt spid="14"/>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2000"/>
                            </p:stCondLst>
                            <p:childTnLst>
                              <p:par>
                                <p:cTn id="28" presetID="2" presetClass="entr" presetSubtype="4" decel="100000" fill="hold" grpId="0" nodeType="afterEffect">
                                  <p:stCondLst>
                                    <p:cond delay="0"/>
                                  </p:stCondLst>
                                  <p:iterate type="lt">
                                    <p:tmPct val="10000"/>
                                  </p:iterate>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ppt_x"/>
                                          </p:val>
                                        </p:tav>
                                        <p:tav tm="100000">
                                          <p:val>
                                            <p:strVal val="#ppt_x"/>
                                          </p:val>
                                        </p:tav>
                                      </p:tavLst>
                                    </p:anim>
                                    <p:anim calcmode="lin" valueType="num">
                                      <p:cBhvr additive="base">
                                        <p:cTn id="31" dur="500" fill="hold"/>
                                        <p:tgtEl>
                                          <p:spTgt spid="21"/>
                                        </p:tgtEl>
                                        <p:attrNameLst>
                                          <p:attrName>ppt_y</p:attrName>
                                        </p:attrNameLst>
                                      </p:cBhvr>
                                      <p:tavLst>
                                        <p:tav tm="0">
                                          <p:val>
                                            <p:strVal val="1+#ppt_h/2"/>
                                          </p:val>
                                        </p:tav>
                                        <p:tav tm="100000">
                                          <p:val>
                                            <p:strVal val="#ppt_y"/>
                                          </p:val>
                                        </p:tav>
                                      </p:tavLst>
                                    </p:anim>
                                  </p:childTnLst>
                                </p:cTn>
                              </p:par>
                            </p:childTnLst>
                          </p:cTn>
                        </p:par>
                        <p:par>
                          <p:cTn id="32" fill="hold">
                            <p:stCondLst>
                              <p:cond delay="3150"/>
                            </p:stCondLst>
                            <p:childTnLst>
                              <p:par>
                                <p:cTn id="33" presetID="10" presetClass="entr" presetSubtype="0"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par>
                          <p:cTn id="36" fill="hold">
                            <p:stCondLst>
                              <p:cond delay="3650"/>
                            </p:stCondLst>
                            <p:childTnLst>
                              <p:par>
                                <p:cTn id="37" presetID="10" presetClass="entr" presetSubtype="0" fill="hold" grpId="0"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childTnLst>
                          </p:cTn>
                        </p:par>
                        <p:par>
                          <p:cTn id="40" fill="hold">
                            <p:stCondLst>
                              <p:cond delay="4150"/>
                            </p:stCondLst>
                            <p:childTnLst>
                              <p:par>
                                <p:cTn id="41" presetID="10" presetClass="entr" presetSubtype="0" fill="hold" grpId="0"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P spid="18" grpId="0" animBg="1"/>
      <p:bldP spid="19" grpId="0" animBg="1"/>
      <p:bldP spid="20" grpId="0" animBg="1"/>
      <p:bldP spid="21" grpId="0"/>
      <p:bldP spid="22" grpId="0" animBg="1"/>
      <p:bldP spid="23" grpId="0" animBg="1"/>
      <p:bldP spid="2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2" name="直接连接符 31"/>
          <p:cNvCxnSpPr/>
          <p:nvPr/>
        </p:nvCxnSpPr>
        <p:spPr>
          <a:xfrm>
            <a:off x="0" y="2259803"/>
            <a:ext cx="12192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391886" y="307316"/>
            <a:ext cx="3860800" cy="3860800"/>
            <a:chOff x="783772" y="261257"/>
            <a:chExt cx="3860800" cy="3860800"/>
          </a:xfrm>
        </p:grpSpPr>
        <p:sp>
          <p:nvSpPr>
            <p:cNvPr id="2" name="椭圆 1"/>
            <p:cNvSpPr/>
            <p:nvPr/>
          </p:nvSpPr>
          <p:spPr>
            <a:xfrm>
              <a:off x="783772" y="261257"/>
              <a:ext cx="3860800" cy="3860800"/>
            </a:xfrm>
            <a:prstGeom prst="ellipse">
              <a:avLst/>
            </a:prstGeom>
            <a:solidFill>
              <a:srgbClr val="D75931">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椭圆 2"/>
            <p:cNvSpPr/>
            <p:nvPr/>
          </p:nvSpPr>
          <p:spPr>
            <a:xfrm>
              <a:off x="1146629" y="624114"/>
              <a:ext cx="3135086" cy="3135086"/>
            </a:xfrm>
            <a:prstGeom prst="ellipse">
              <a:avLst/>
            </a:prstGeom>
            <a:solidFill>
              <a:srgbClr val="D7593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1618344" y="1095829"/>
              <a:ext cx="2191656" cy="2191656"/>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701965" y="2213744"/>
              <a:ext cx="2108035" cy="645160"/>
            </a:xfrm>
            <a:prstGeom prst="rect">
              <a:avLst/>
            </a:prstGeom>
            <a:noFill/>
          </p:spPr>
          <p:txBody>
            <a:bodyPr wrap="square" rtlCol="0">
              <a:spAutoFit/>
            </a:bodyPr>
            <a:lstStyle/>
            <a:p>
              <a:pPr algn="ct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提供最新最前沿的学术，科技知识新闻</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1945080" y="1544486"/>
              <a:ext cx="1621805" cy="645160"/>
            </a:xfrm>
            <a:prstGeom prst="rect">
              <a:avLst/>
            </a:prstGeom>
            <a:noFill/>
          </p:spPr>
          <p:txBody>
            <a:bodyPr wrap="square" rtlCol="0">
              <a:spAutoFit/>
            </a:bodyPr>
            <a:lstStyle/>
            <a:p>
              <a:pPr algn="ctr">
                <a:lnSpc>
                  <a:spcPct val="150000"/>
                </a:lnSpc>
              </a:pPr>
              <a:r>
                <a:rPr lang="zh-CN" altLang="en-US" sz="2400" dirty="0">
                  <a:solidFill>
                    <a:schemeClr val="bg1"/>
                  </a:solidFill>
                  <a:latin typeface="微软雅黑" panose="020B0503020204020204" pitchFamily="34" charset="-122"/>
                  <a:ea typeface="微软雅黑" panose="020B0503020204020204" pitchFamily="34" charset="-122"/>
                </a:rPr>
                <a:t>蜂巢资讯</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12" name="组合 11"/>
          <p:cNvGrpSpPr/>
          <p:nvPr/>
        </p:nvGrpSpPr>
        <p:grpSpPr>
          <a:xfrm>
            <a:off x="5279307" y="728230"/>
            <a:ext cx="3018972" cy="3018972"/>
            <a:chOff x="5486401" y="2612571"/>
            <a:chExt cx="3860800" cy="3860800"/>
          </a:xfrm>
        </p:grpSpPr>
        <p:sp>
          <p:nvSpPr>
            <p:cNvPr id="7" name="椭圆 6"/>
            <p:cNvSpPr/>
            <p:nvPr/>
          </p:nvSpPr>
          <p:spPr>
            <a:xfrm>
              <a:off x="5486401" y="2612571"/>
              <a:ext cx="3860800" cy="3860800"/>
            </a:xfrm>
            <a:prstGeom prst="ellipse">
              <a:avLst/>
            </a:prstGeom>
            <a:solidFill>
              <a:srgbClr val="3C3D42">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5849258" y="2975428"/>
              <a:ext cx="3135086" cy="3135086"/>
            </a:xfrm>
            <a:prstGeom prst="ellipse">
              <a:avLst/>
            </a:prstGeom>
            <a:solidFill>
              <a:srgbClr val="3C3D42">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6320973" y="3447143"/>
              <a:ext cx="2191656" cy="2191656"/>
            </a:xfrm>
            <a:prstGeom prst="ellips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6126926" y="4542971"/>
              <a:ext cx="2579749" cy="1179122"/>
            </a:xfrm>
            <a:prstGeom prst="rect">
              <a:avLst/>
            </a:prstGeom>
            <a:noFill/>
          </p:spPr>
          <p:txBody>
            <a:bodyPr wrap="square" rtlCol="0">
              <a:spAutoFit/>
            </a:bodyPr>
            <a:lstStyle/>
            <a:p>
              <a:pPr algn="ct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帮助不同地方的大学生加强联系，不在让大学只限于本校联系</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6320973" y="3952573"/>
              <a:ext cx="2198328" cy="588749"/>
            </a:xfrm>
            <a:prstGeom prst="rect">
              <a:avLst/>
            </a:prstGeom>
            <a:noFill/>
          </p:spPr>
          <p:txBody>
            <a:bodyPr wrap="square" rtlCol="0">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蜂巢友圈</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9324900" y="1105602"/>
            <a:ext cx="2264228" cy="2264228"/>
            <a:chOff x="5486401" y="2612571"/>
            <a:chExt cx="3860800" cy="3860800"/>
          </a:xfrm>
        </p:grpSpPr>
        <p:sp>
          <p:nvSpPr>
            <p:cNvPr id="14" name="椭圆 13"/>
            <p:cNvSpPr/>
            <p:nvPr/>
          </p:nvSpPr>
          <p:spPr>
            <a:xfrm>
              <a:off x="5486401" y="2612571"/>
              <a:ext cx="3860800" cy="3860800"/>
            </a:xfrm>
            <a:prstGeom prst="ellipse">
              <a:avLst/>
            </a:prstGeom>
            <a:solidFill>
              <a:srgbClr val="D75931">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5849258" y="2975428"/>
              <a:ext cx="3135086" cy="3135086"/>
            </a:xfrm>
            <a:prstGeom prst="ellipse">
              <a:avLst/>
            </a:prstGeom>
            <a:solidFill>
              <a:srgbClr val="D7593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6320973" y="3447143"/>
              <a:ext cx="2191656" cy="2191656"/>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5932879" y="4481242"/>
              <a:ext cx="2929905" cy="1572163"/>
            </a:xfrm>
            <a:prstGeom prst="rect">
              <a:avLst/>
            </a:prstGeom>
            <a:noFill/>
          </p:spPr>
          <p:txBody>
            <a:bodyPr wrap="square" rtlCol="0">
              <a:spAutoFit/>
            </a:bodyPr>
            <a:lstStyle/>
            <a:p>
              <a:pPr algn="ctr">
                <a:lnSpc>
                  <a:spcPct val="150000"/>
                </a:lnSpc>
              </a:pPr>
              <a:r>
                <a:rPr lang="zh-CN" altLang="en-US" sz="1200" dirty="0">
                  <a:solidFill>
                    <a:schemeClr val="bg1"/>
                  </a:solidFill>
                  <a:latin typeface="微软雅黑" panose="020B0503020204020204" pitchFamily="34" charset="-122"/>
                  <a:ea typeface="微软雅黑" panose="020B0503020204020204" pitchFamily="34" charset="-122"/>
                </a:rPr>
                <a:t>提供各大高校的的老师帮忙解决学生考研或者学习的困难</a:t>
              </a: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8" name="文本框 17"/>
            <p:cNvSpPr txBox="1"/>
            <p:nvPr/>
          </p:nvSpPr>
          <p:spPr>
            <a:xfrm>
              <a:off x="6054436" y="3773368"/>
              <a:ext cx="2808349" cy="784999"/>
            </a:xfrm>
            <a:prstGeom prst="rect">
              <a:avLst/>
            </a:prstGeom>
            <a:noFill/>
          </p:spPr>
          <p:txBody>
            <a:bodyPr wrap="square" rtlCol="0">
              <a:spAutoFit/>
            </a:bodyPr>
            <a:lstStyle/>
            <a:p>
              <a:pPr algn="ctr"/>
              <a:r>
                <a:rPr lang="zh-CN" altLang="en-US" sz="2400" dirty="0">
                  <a:solidFill>
                    <a:schemeClr val="bg1"/>
                  </a:solidFill>
                  <a:latin typeface="微软雅黑" panose="020B0503020204020204" pitchFamily="34" charset="-122"/>
                  <a:ea typeface="微软雅黑" panose="020B0503020204020204" pitchFamily="34" charset="-122"/>
                </a:rPr>
                <a:t>蜂巢规划</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0" name="文本框 19"/>
          <p:cNvSpPr txBox="1"/>
          <p:nvPr/>
        </p:nvSpPr>
        <p:spPr>
          <a:xfrm>
            <a:off x="537140" y="4861567"/>
            <a:ext cx="4557374" cy="521970"/>
          </a:xfrm>
          <a:prstGeom prst="rect">
            <a:avLst/>
          </a:prstGeom>
          <a:noFill/>
        </p:spPr>
        <p:txBody>
          <a:bodyPr vert="horz" wrap="square" rtlCol="0">
            <a:spAutoFit/>
          </a:bodyPr>
          <a:lstStyle/>
          <a:p>
            <a:pPr algn="ctr"/>
            <a:r>
              <a:rPr lang="en-US" altLang="zh-CN" sz="2800" dirty="0">
                <a:solidFill>
                  <a:srgbClr val="F89A02"/>
                </a:solidFill>
                <a:latin typeface="微软雅黑" panose="020B0503020204020204" pitchFamily="34" charset="-122"/>
                <a:ea typeface="微软雅黑" panose="020B0503020204020204" pitchFamily="34" charset="-122"/>
                <a:sym typeface="+mn-ea"/>
              </a:rPr>
              <a:t>Honeycomb—</a:t>
            </a:r>
            <a:r>
              <a:rPr lang="zh-CN" altLang="en-US" sz="2800" dirty="0">
                <a:solidFill>
                  <a:srgbClr val="F89A02"/>
                </a:solidFill>
                <a:latin typeface="微软雅黑" panose="020B0503020204020204" pitchFamily="34" charset="-122"/>
                <a:ea typeface="微软雅黑" panose="020B0503020204020204" pitchFamily="34" charset="-122"/>
                <a:sym typeface="+mn-ea"/>
              </a:rPr>
              <a:t>模块功能</a:t>
            </a:r>
            <a:endParaRPr lang="zh-CN" altLang="en-US" sz="2800" dirty="0">
              <a:solidFill>
                <a:srgbClr val="F89A02"/>
              </a:solidFill>
              <a:latin typeface="微软雅黑" panose="020B0503020204020204" pitchFamily="34" charset="-122"/>
              <a:ea typeface="微软雅黑" panose="020B0503020204020204" pitchFamily="34" charset="-122"/>
              <a:sym typeface="+mn-ea"/>
            </a:endParaRPr>
          </a:p>
        </p:txBody>
      </p:sp>
      <p:sp>
        <p:nvSpPr>
          <p:cNvPr id="21" name="矩形 20"/>
          <p:cNvSpPr/>
          <p:nvPr/>
        </p:nvSpPr>
        <p:spPr>
          <a:xfrm>
            <a:off x="537210" y="5383530"/>
            <a:ext cx="11193145" cy="1198880"/>
          </a:xfrm>
          <a:prstGeom prst="rect">
            <a:avLst/>
          </a:prstGeom>
        </p:spPr>
        <p:txBody>
          <a:bodyPr vert="horz" wrap="square">
            <a:spAutoFit/>
          </a:bodyPr>
          <a:lstStyle/>
          <a:p>
            <a:pPr>
              <a:lnSpc>
                <a:spcPct val="150000"/>
              </a:lnSpc>
            </a:pPr>
            <a:r>
              <a:rPr lang="zh-CN" altLang="en-US" sz="1600" dirty="0">
                <a:solidFill>
                  <a:srgbClr val="3C3D42"/>
                </a:solidFill>
                <a:latin typeface="微软雅黑" panose="020B0503020204020204" pitchFamily="34" charset="-122"/>
                <a:ea typeface="微软雅黑" panose="020B0503020204020204" pitchFamily="34" charset="-122"/>
              </a:rPr>
              <a:t>该APP主要分为三大模块（高校、学生等日常动态说说的发布，多种的社交圈，职业规划咨询板块）。各个高校发布每日的校园资讯，社团发布近期活动，学生发布日常的趣事。用户可在此平台加入感兴趣的圈子，寻找志同道合的学友。该平台职业规划咨询板块中，各个高校相应的老师、负责人可在此板块注册账号为学生答疑解惑。</a:t>
            </a:r>
            <a:endParaRPr lang="zh-CN" altLang="en-US" sz="1600" dirty="0">
              <a:solidFill>
                <a:srgbClr val="3C3D42"/>
              </a:solidFill>
              <a:latin typeface="微软雅黑" panose="020B0503020204020204" pitchFamily="34" charset="-122"/>
              <a:ea typeface="微软雅黑" panose="020B0503020204020204" pitchFamily="34" charset="-122"/>
            </a:endParaRPr>
          </a:p>
        </p:txBody>
      </p:sp>
      <p:cxnSp>
        <p:nvCxnSpPr>
          <p:cNvPr id="23" name="直接连接符 22"/>
          <p:cNvCxnSpPr/>
          <p:nvPr/>
        </p:nvCxnSpPr>
        <p:spPr>
          <a:xfrm>
            <a:off x="537140" y="6498779"/>
            <a:ext cx="182695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advClick="0" advTm="3000">
        <p15:prstTrans prst="pageCurlDoubl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9" presetClass="entr" presetSubtype="0" decel="100000" fill="hold" nodeType="afterEffect">
                                  <p:stCondLst>
                                    <p:cond delay="0"/>
                                  </p:stCondLst>
                                  <p:childTnLst>
                                    <p:set>
                                      <p:cBhvr>
                                        <p:cTn id="10" dur="1" fill="hold">
                                          <p:stCondLst>
                                            <p:cond delay="0"/>
                                          </p:stCondLst>
                                        </p:cTn>
                                        <p:tgtEl>
                                          <p:spTgt spid="19"/>
                                        </p:tgtEl>
                                        <p:attrNameLst>
                                          <p:attrName>style.visibility</p:attrName>
                                        </p:attrNameLst>
                                      </p:cBhvr>
                                      <p:to>
                                        <p:strVal val="visible"/>
                                      </p:to>
                                    </p:set>
                                    <p:anim calcmode="lin" valueType="num">
                                      <p:cBhvr>
                                        <p:cTn id="11" dur="500" fill="hold"/>
                                        <p:tgtEl>
                                          <p:spTgt spid="19"/>
                                        </p:tgtEl>
                                        <p:attrNameLst>
                                          <p:attrName>ppt_w</p:attrName>
                                        </p:attrNameLst>
                                      </p:cBhvr>
                                      <p:tavLst>
                                        <p:tav tm="0">
                                          <p:val>
                                            <p:fltVal val="0"/>
                                          </p:val>
                                        </p:tav>
                                        <p:tav tm="100000">
                                          <p:val>
                                            <p:strVal val="#ppt_w"/>
                                          </p:val>
                                        </p:tav>
                                      </p:tavLst>
                                    </p:anim>
                                    <p:anim calcmode="lin" valueType="num">
                                      <p:cBhvr>
                                        <p:cTn id="12" dur="500" fill="hold"/>
                                        <p:tgtEl>
                                          <p:spTgt spid="19"/>
                                        </p:tgtEl>
                                        <p:attrNameLst>
                                          <p:attrName>ppt_h</p:attrName>
                                        </p:attrNameLst>
                                      </p:cBhvr>
                                      <p:tavLst>
                                        <p:tav tm="0">
                                          <p:val>
                                            <p:fltVal val="0"/>
                                          </p:val>
                                        </p:tav>
                                        <p:tav tm="100000">
                                          <p:val>
                                            <p:strVal val="#ppt_h"/>
                                          </p:val>
                                        </p:tav>
                                      </p:tavLst>
                                    </p:anim>
                                    <p:anim calcmode="lin" valueType="num">
                                      <p:cBhvr>
                                        <p:cTn id="13" dur="500" fill="hold"/>
                                        <p:tgtEl>
                                          <p:spTgt spid="19"/>
                                        </p:tgtEl>
                                        <p:attrNameLst>
                                          <p:attrName>style.rotation</p:attrName>
                                        </p:attrNameLst>
                                      </p:cBhvr>
                                      <p:tavLst>
                                        <p:tav tm="0">
                                          <p:val>
                                            <p:fltVal val="360"/>
                                          </p:val>
                                        </p:tav>
                                        <p:tav tm="100000">
                                          <p:val>
                                            <p:fltVal val="0"/>
                                          </p:val>
                                        </p:tav>
                                      </p:tavLst>
                                    </p:anim>
                                    <p:animEffect transition="in" filter="fade">
                                      <p:cBhvr>
                                        <p:cTn id="14" dur="500"/>
                                        <p:tgtEl>
                                          <p:spTgt spid="19"/>
                                        </p:tgtEl>
                                      </p:cBhvr>
                                    </p:animEffect>
                                  </p:childTnLst>
                                </p:cTn>
                              </p:par>
                              <p:par>
                                <p:cTn id="15" presetID="49" presetClass="entr" presetSubtype="0" decel="100000" fill="hold" nodeType="withEffect">
                                  <p:stCondLst>
                                    <p:cond delay="25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 calcmode="lin" valueType="num">
                                      <p:cBhvr>
                                        <p:cTn id="19" dur="500" fill="hold"/>
                                        <p:tgtEl>
                                          <p:spTgt spid="12"/>
                                        </p:tgtEl>
                                        <p:attrNameLst>
                                          <p:attrName>style.rotation</p:attrName>
                                        </p:attrNameLst>
                                      </p:cBhvr>
                                      <p:tavLst>
                                        <p:tav tm="0">
                                          <p:val>
                                            <p:fltVal val="360"/>
                                          </p:val>
                                        </p:tav>
                                        <p:tav tm="100000">
                                          <p:val>
                                            <p:fltVal val="0"/>
                                          </p:val>
                                        </p:tav>
                                      </p:tavLst>
                                    </p:anim>
                                    <p:animEffect transition="in" filter="fade">
                                      <p:cBhvr>
                                        <p:cTn id="20" dur="500"/>
                                        <p:tgtEl>
                                          <p:spTgt spid="12"/>
                                        </p:tgtEl>
                                      </p:cBhvr>
                                    </p:animEffect>
                                  </p:childTnLst>
                                </p:cTn>
                              </p:par>
                              <p:par>
                                <p:cTn id="21" presetID="49" presetClass="entr" presetSubtype="0" decel="100000" fill="hold" nodeType="withEffect">
                                  <p:stCondLst>
                                    <p:cond delay="500"/>
                                  </p:stCondLst>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ppt_w</p:attrName>
                                        </p:attrNameLst>
                                      </p:cBhvr>
                                      <p:tavLst>
                                        <p:tav tm="0">
                                          <p:val>
                                            <p:fltVal val="0"/>
                                          </p:val>
                                        </p:tav>
                                        <p:tav tm="100000">
                                          <p:val>
                                            <p:strVal val="#ppt_w"/>
                                          </p:val>
                                        </p:tav>
                                      </p:tavLst>
                                    </p:anim>
                                    <p:anim calcmode="lin" valueType="num">
                                      <p:cBhvr>
                                        <p:cTn id="24" dur="500" fill="hold"/>
                                        <p:tgtEl>
                                          <p:spTgt spid="13"/>
                                        </p:tgtEl>
                                        <p:attrNameLst>
                                          <p:attrName>ppt_h</p:attrName>
                                        </p:attrNameLst>
                                      </p:cBhvr>
                                      <p:tavLst>
                                        <p:tav tm="0">
                                          <p:val>
                                            <p:fltVal val="0"/>
                                          </p:val>
                                        </p:tav>
                                        <p:tav tm="100000">
                                          <p:val>
                                            <p:strVal val="#ppt_h"/>
                                          </p:val>
                                        </p:tav>
                                      </p:tavLst>
                                    </p:anim>
                                    <p:anim calcmode="lin" valueType="num">
                                      <p:cBhvr>
                                        <p:cTn id="25" dur="500" fill="hold"/>
                                        <p:tgtEl>
                                          <p:spTgt spid="13"/>
                                        </p:tgtEl>
                                        <p:attrNameLst>
                                          <p:attrName>style.rotation</p:attrName>
                                        </p:attrNameLst>
                                      </p:cBhvr>
                                      <p:tavLst>
                                        <p:tav tm="0">
                                          <p:val>
                                            <p:fltVal val="360"/>
                                          </p:val>
                                        </p:tav>
                                        <p:tav tm="100000">
                                          <p:val>
                                            <p:fltVal val="0"/>
                                          </p:val>
                                        </p:tav>
                                      </p:tavLst>
                                    </p:anim>
                                    <p:animEffect transition="in" filter="fade">
                                      <p:cBhvr>
                                        <p:cTn id="26" dur="500"/>
                                        <p:tgtEl>
                                          <p:spTgt spid="13"/>
                                        </p:tgtEl>
                                      </p:cBhvr>
                                    </p:animEffect>
                                  </p:childTnLst>
                                </p:cTn>
                              </p:par>
                            </p:childTnLst>
                          </p:cTn>
                        </p:par>
                        <p:par>
                          <p:cTn id="27" fill="hold">
                            <p:stCondLst>
                              <p:cond delay="1000"/>
                            </p:stCondLst>
                            <p:childTnLst>
                              <p:par>
                                <p:cTn id="28" presetID="2" presetClass="entr" presetSubtype="4" fill="hold" grpId="0" nodeType="afterEffect">
                                  <p:stCondLst>
                                    <p:cond delay="0"/>
                                  </p:stCondLst>
                                  <p:childTnLst>
                                    <p:set>
                                      <p:cBhvr>
                                        <p:cTn id="29" dur="1" fill="hold">
                                          <p:stCondLst>
                                            <p:cond delay="0"/>
                                          </p:stCondLst>
                                        </p:cTn>
                                        <p:tgtEl>
                                          <p:spTgt spid="20"/>
                                        </p:tgtEl>
                                        <p:attrNameLst>
                                          <p:attrName>style.visibility</p:attrName>
                                        </p:attrNameLst>
                                      </p:cBhvr>
                                      <p:to>
                                        <p:strVal val="visible"/>
                                      </p:to>
                                    </p:set>
                                    <p:anim calcmode="lin" valueType="num">
                                      <p:cBhvr additive="base">
                                        <p:cTn id="30" dur="500" fill="hold"/>
                                        <p:tgtEl>
                                          <p:spTgt spid="20"/>
                                        </p:tgtEl>
                                        <p:attrNameLst>
                                          <p:attrName>ppt_x</p:attrName>
                                        </p:attrNameLst>
                                      </p:cBhvr>
                                      <p:tavLst>
                                        <p:tav tm="0">
                                          <p:val>
                                            <p:strVal val="#ppt_x"/>
                                          </p:val>
                                        </p:tav>
                                        <p:tav tm="100000">
                                          <p:val>
                                            <p:strVal val="#ppt_x"/>
                                          </p:val>
                                        </p:tav>
                                      </p:tavLst>
                                    </p:anim>
                                    <p:anim calcmode="lin" valueType="num">
                                      <p:cBhvr additive="base">
                                        <p:cTn id="31" dur="500" fill="hold"/>
                                        <p:tgtEl>
                                          <p:spTgt spid="20"/>
                                        </p:tgtEl>
                                        <p:attrNameLst>
                                          <p:attrName>ppt_y</p:attrName>
                                        </p:attrNameLst>
                                      </p:cBhvr>
                                      <p:tavLst>
                                        <p:tav tm="0">
                                          <p:val>
                                            <p:strVal val="1+#ppt_h/2"/>
                                          </p:val>
                                        </p:tav>
                                        <p:tav tm="100000">
                                          <p:val>
                                            <p:strVal val="#ppt_y"/>
                                          </p:val>
                                        </p:tav>
                                      </p:tavLst>
                                    </p:anim>
                                  </p:childTnLst>
                                </p:cTn>
                              </p:par>
                              <p:par>
                                <p:cTn id="32" presetID="2" presetClass="entr" presetSubtype="4"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 calcmode="lin" valueType="num">
                                      <p:cBhvr additive="base">
                                        <p:cTn id="34" dur="500" fill="hold"/>
                                        <p:tgtEl>
                                          <p:spTgt spid="21"/>
                                        </p:tgtEl>
                                        <p:attrNameLst>
                                          <p:attrName>ppt_x</p:attrName>
                                        </p:attrNameLst>
                                      </p:cBhvr>
                                      <p:tavLst>
                                        <p:tav tm="0">
                                          <p:val>
                                            <p:strVal val="#ppt_x"/>
                                          </p:val>
                                        </p:tav>
                                        <p:tav tm="100000">
                                          <p:val>
                                            <p:strVal val="#ppt_x"/>
                                          </p:val>
                                        </p:tav>
                                      </p:tavLst>
                                    </p:anim>
                                    <p:anim calcmode="lin" valueType="num">
                                      <p:cBhvr additive="base">
                                        <p:cTn id="35" dur="500" fill="hold"/>
                                        <p:tgtEl>
                                          <p:spTgt spid="21"/>
                                        </p:tgtEl>
                                        <p:attrNameLst>
                                          <p:attrName>ppt_y</p:attrName>
                                        </p:attrNameLst>
                                      </p:cBhvr>
                                      <p:tavLst>
                                        <p:tav tm="0">
                                          <p:val>
                                            <p:strVal val="1+#ppt_h/2"/>
                                          </p:val>
                                        </p:tav>
                                        <p:tav tm="100000">
                                          <p:val>
                                            <p:strVal val="#ppt_y"/>
                                          </p:val>
                                        </p:tav>
                                      </p:tavLst>
                                    </p:anim>
                                  </p:childTnLst>
                                </p:cTn>
                              </p:par>
                            </p:childTnLst>
                          </p:cTn>
                        </p:par>
                        <p:par>
                          <p:cTn id="36" fill="hold">
                            <p:stCondLst>
                              <p:cond delay="1500"/>
                            </p:stCondLst>
                            <p:childTnLst>
                              <p:par>
                                <p:cTn id="37" presetID="22" presetClass="entr" presetSubtype="8" fill="hold"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wipe(left)">
                                      <p:cBhvr>
                                        <p:cTn id="39"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t="24524" b="28492"/>
          <a:stretch>
            <a:fillRect/>
          </a:stretch>
        </p:blipFill>
        <p:spPr>
          <a:xfrm>
            <a:off x="-12700" y="0"/>
            <a:ext cx="12192000" cy="3222172"/>
          </a:xfrm>
          <a:prstGeom prst="rect">
            <a:avLst/>
          </a:prstGeom>
        </p:spPr>
      </p:pic>
      <p:sp>
        <p:nvSpPr>
          <p:cNvPr id="3" name="矩形 2"/>
          <p:cNvSpPr/>
          <p:nvPr/>
        </p:nvSpPr>
        <p:spPr>
          <a:xfrm>
            <a:off x="0" y="0"/>
            <a:ext cx="12192000" cy="3251200"/>
          </a:xfrm>
          <a:prstGeom prst="rect">
            <a:avLst/>
          </a:prstGeom>
          <a:solidFill>
            <a:srgbClr val="3C3D42">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rot="2081719">
            <a:off x="3034940" y="-514279"/>
            <a:ext cx="835058" cy="796327"/>
          </a:xfrm>
          <a:prstGeom prst="parallelogram">
            <a:avLst/>
          </a:pr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p:cNvSpPr txBox="1"/>
          <p:nvPr/>
        </p:nvSpPr>
        <p:spPr>
          <a:xfrm>
            <a:off x="537140" y="1557908"/>
            <a:ext cx="4557374" cy="521970"/>
          </a:xfrm>
          <a:prstGeom prst="rect">
            <a:avLst/>
          </a:prstGeom>
          <a:noFill/>
        </p:spPr>
        <p:txBody>
          <a:bodyPr vert="horz"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蜂巢资讯</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538360" y="2081128"/>
            <a:ext cx="6028133" cy="922020"/>
          </a:xfrm>
          <a:prstGeom prst="rect">
            <a:avLst/>
          </a:prstGeom>
        </p:spPr>
        <p:txBody>
          <a:bodyPr vert="horz" wrap="square">
            <a:spAutoFit/>
          </a:bodyPr>
          <a:lstStyle/>
          <a:p>
            <a:pPr>
              <a:lnSpc>
                <a:spcPct val="150000"/>
              </a:lnSpc>
            </a:pPr>
            <a:r>
              <a:rPr lang="zh-CN" altLang="en-US" dirty="0">
                <a:solidFill>
                  <a:schemeClr val="bg1"/>
                </a:solidFill>
                <a:latin typeface="微软雅黑" panose="020B0503020204020204" pitchFamily="34" charset="-122"/>
                <a:ea typeface="微软雅黑" panose="020B0503020204020204" pitchFamily="34" charset="-122"/>
              </a:rPr>
              <a:t>网罗天下最新资讯，帮助用户了解最前沿的科学知识，职业技术</a:t>
            </a:r>
            <a:endParaRPr lang="zh-CN" altLang="en-US" dirty="0">
              <a:solidFill>
                <a:schemeClr val="bg1"/>
              </a:solidFill>
              <a:latin typeface="微软雅黑" panose="020B0503020204020204" pitchFamily="34" charset="-122"/>
              <a:ea typeface="微软雅黑" panose="020B0503020204020204" pitchFamily="34" charset="-122"/>
            </a:endParaRPr>
          </a:p>
        </p:txBody>
      </p:sp>
      <p:cxnSp>
        <p:nvCxnSpPr>
          <p:cNvPr id="9" name="直接连接符 8"/>
          <p:cNvCxnSpPr/>
          <p:nvPr/>
        </p:nvCxnSpPr>
        <p:spPr>
          <a:xfrm flipH="1">
            <a:off x="5544457" y="-681145"/>
            <a:ext cx="4528457" cy="195840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8258629" y="-718075"/>
            <a:ext cx="4528457" cy="195840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H="1">
            <a:off x="7104853" y="2499554"/>
            <a:ext cx="1738569" cy="737132"/>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13" name="直角三角形 12"/>
          <p:cNvSpPr/>
          <p:nvPr/>
        </p:nvSpPr>
        <p:spPr>
          <a:xfrm>
            <a:off x="10944678" y="884645"/>
            <a:ext cx="362857" cy="354956"/>
          </a:xfrm>
          <a:prstGeom prst="rtTriangl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直角三角形 13"/>
          <p:cNvSpPr/>
          <p:nvPr/>
        </p:nvSpPr>
        <p:spPr>
          <a:xfrm>
            <a:off x="11529544" y="2445238"/>
            <a:ext cx="174170" cy="417608"/>
          </a:xfrm>
          <a:prstGeom prst="rtTriangl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直角三角形 14"/>
          <p:cNvSpPr/>
          <p:nvPr/>
        </p:nvSpPr>
        <p:spPr>
          <a:xfrm rot="6300000">
            <a:off x="10498715" y="2093216"/>
            <a:ext cx="234315" cy="191649"/>
          </a:xfrm>
          <a:prstGeom prst="rtTriangl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0" name="组合 39"/>
          <p:cNvGrpSpPr/>
          <p:nvPr/>
        </p:nvGrpSpPr>
        <p:grpSpPr>
          <a:xfrm>
            <a:off x="537140" y="3628461"/>
            <a:ext cx="5391743" cy="1047422"/>
            <a:chOff x="537140" y="3628461"/>
            <a:chExt cx="5391743" cy="1047422"/>
          </a:xfrm>
        </p:grpSpPr>
        <p:grpSp>
          <p:nvGrpSpPr>
            <p:cNvPr id="16" name="组合 15"/>
            <p:cNvGrpSpPr/>
            <p:nvPr/>
          </p:nvGrpSpPr>
          <p:grpSpPr>
            <a:xfrm>
              <a:off x="537140" y="3873058"/>
              <a:ext cx="311150" cy="249237"/>
              <a:chOff x="9372601" y="3308351"/>
              <a:chExt cx="311150" cy="249237"/>
            </a:xfrm>
          </p:grpSpPr>
          <p:sp>
            <p:nvSpPr>
              <p:cNvPr id="17" name="Freeform 325"/>
              <p:cNvSpPr/>
              <p:nvPr/>
            </p:nvSpPr>
            <p:spPr bwMode="auto">
              <a:xfrm>
                <a:off x="9407526" y="3376613"/>
                <a:ext cx="58738" cy="134938"/>
              </a:xfrm>
              <a:custGeom>
                <a:avLst/>
                <a:gdLst>
                  <a:gd name="T0" fmla="*/ 10 w 37"/>
                  <a:gd name="T1" fmla="*/ 86 h 86"/>
                  <a:gd name="T2" fmla="*/ 27 w 37"/>
                  <a:gd name="T3" fmla="*/ 86 h 86"/>
                  <a:gd name="T4" fmla="*/ 37 w 37"/>
                  <a:gd name="T5" fmla="*/ 76 h 86"/>
                  <a:gd name="T6" fmla="*/ 37 w 37"/>
                  <a:gd name="T7" fmla="*/ 9 h 86"/>
                  <a:gd name="T8" fmla="*/ 27 w 37"/>
                  <a:gd name="T9" fmla="*/ 0 h 86"/>
                  <a:gd name="T10" fmla="*/ 10 w 37"/>
                  <a:gd name="T11" fmla="*/ 0 h 86"/>
                  <a:gd name="T12" fmla="*/ 0 w 37"/>
                  <a:gd name="T13" fmla="*/ 9 h 86"/>
                  <a:gd name="T14" fmla="*/ 0 w 37"/>
                  <a:gd name="T15" fmla="*/ 76 h 86"/>
                  <a:gd name="T16" fmla="*/ 10 w 37"/>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86">
                    <a:moveTo>
                      <a:pt x="10" y="86"/>
                    </a:moveTo>
                    <a:cubicBezTo>
                      <a:pt x="27" y="86"/>
                      <a:pt x="27" y="86"/>
                      <a:pt x="27" y="86"/>
                    </a:cubicBezTo>
                    <a:cubicBezTo>
                      <a:pt x="32" y="86"/>
                      <a:pt x="37" y="81"/>
                      <a:pt x="37" y="76"/>
                    </a:cubicBezTo>
                    <a:cubicBezTo>
                      <a:pt x="37" y="9"/>
                      <a:pt x="37" y="9"/>
                      <a:pt x="37" y="9"/>
                    </a:cubicBezTo>
                    <a:cubicBezTo>
                      <a:pt x="37" y="4"/>
                      <a:pt x="32" y="0"/>
                      <a:pt x="27" y="0"/>
                    </a:cubicBezTo>
                    <a:cubicBezTo>
                      <a:pt x="10" y="0"/>
                      <a:pt x="10" y="0"/>
                      <a:pt x="10" y="0"/>
                    </a:cubicBezTo>
                    <a:cubicBezTo>
                      <a:pt x="5" y="0"/>
                      <a:pt x="0" y="4"/>
                      <a:pt x="0" y="9"/>
                    </a:cubicBezTo>
                    <a:cubicBezTo>
                      <a:pt x="0" y="76"/>
                      <a:pt x="0" y="76"/>
                      <a:pt x="0" y="76"/>
                    </a:cubicBezTo>
                    <a:cubicBezTo>
                      <a:pt x="0" y="81"/>
                      <a:pt x="5" y="86"/>
                      <a:pt x="10" y="86"/>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Freeform 326"/>
              <p:cNvSpPr/>
              <p:nvPr/>
            </p:nvSpPr>
            <p:spPr bwMode="auto">
              <a:xfrm>
                <a:off x="9496426" y="3433763"/>
                <a:ext cx="57150" cy="77788"/>
              </a:xfrm>
              <a:custGeom>
                <a:avLst/>
                <a:gdLst>
                  <a:gd name="T0" fmla="*/ 10 w 37"/>
                  <a:gd name="T1" fmla="*/ 50 h 50"/>
                  <a:gd name="T2" fmla="*/ 27 w 37"/>
                  <a:gd name="T3" fmla="*/ 50 h 50"/>
                  <a:gd name="T4" fmla="*/ 37 w 37"/>
                  <a:gd name="T5" fmla="*/ 40 h 50"/>
                  <a:gd name="T6" fmla="*/ 37 w 37"/>
                  <a:gd name="T7" fmla="*/ 9 h 50"/>
                  <a:gd name="T8" fmla="*/ 27 w 37"/>
                  <a:gd name="T9" fmla="*/ 0 h 50"/>
                  <a:gd name="T10" fmla="*/ 10 w 37"/>
                  <a:gd name="T11" fmla="*/ 0 h 50"/>
                  <a:gd name="T12" fmla="*/ 0 w 37"/>
                  <a:gd name="T13" fmla="*/ 9 h 50"/>
                  <a:gd name="T14" fmla="*/ 0 w 37"/>
                  <a:gd name="T15" fmla="*/ 40 h 50"/>
                  <a:gd name="T16" fmla="*/ 10 w 3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50">
                    <a:moveTo>
                      <a:pt x="10" y="50"/>
                    </a:moveTo>
                    <a:cubicBezTo>
                      <a:pt x="27" y="50"/>
                      <a:pt x="27" y="50"/>
                      <a:pt x="27" y="50"/>
                    </a:cubicBezTo>
                    <a:cubicBezTo>
                      <a:pt x="32" y="50"/>
                      <a:pt x="37" y="45"/>
                      <a:pt x="37" y="40"/>
                    </a:cubicBezTo>
                    <a:cubicBezTo>
                      <a:pt x="37" y="9"/>
                      <a:pt x="37" y="9"/>
                      <a:pt x="37" y="9"/>
                    </a:cubicBezTo>
                    <a:cubicBezTo>
                      <a:pt x="37" y="4"/>
                      <a:pt x="32" y="0"/>
                      <a:pt x="27" y="0"/>
                    </a:cubicBezTo>
                    <a:cubicBezTo>
                      <a:pt x="10" y="0"/>
                      <a:pt x="10" y="0"/>
                      <a:pt x="10" y="0"/>
                    </a:cubicBezTo>
                    <a:cubicBezTo>
                      <a:pt x="5" y="0"/>
                      <a:pt x="0" y="4"/>
                      <a:pt x="0" y="9"/>
                    </a:cubicBezTo>
                    <a:cubicBezTo>
                      <a:pt x="0" y="40"/>
                      <a:pt x="0" y="40"/>
                      <a:pt x="0" y="40"/>
                    </a:cubicBezTo>
                    <a:cubicBezTo>
                      <a:pt x="0" y="45"/>
                      <a:pt x="5" y="50"/>
                      <a:pt x="10" y="5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Freeform 327"/>
              <p:cNvSpPr/>
              <p:nvPr/>
            </p:nvSpPr>
            <p:spPr bwMode="auto">
              <a:xfrm>
                <a:off x="9583738" y="3308351"/>
                <a:ext cx="57150" cy="203200"/>
              </a:xfrm>
              <a:custGeom>
                <a:avLst/>
                <a:gdLst>
                  <a:gd name="T0" fmla="*/ 10 w 37"/>
                  <a:gd name="T1" fmla="*/ 130 h 130"/>
                  <a:gd name="T2" fmla="*/ 27 w 37"/>
                  <a:gd name="T3" fmla="*/ 130 h 130"/>
                  <a:gd name="T4" fmla="*/ 37 w 37"/>
                  <a:gd name="T5" fmla="*/ 120 h 130"/>
                  <a:gd name="T6" fmla="*/ 37 w 37"/>
                  <a:gd name="T7" fmla="*/ 9 h 130"/>
                  <a:gd name="T8" fmla="*/ 27 w 37"/>
                  <a:gd name="T9" fmla="*/ 0 h 130"/>
                  <a:gd name="T10" fmla="*/ 10 w 37"/>
                  <a:gd name="T11" fmla="*/ 0 h 130"/>
                  <a:gd name="T12" fmla="*/ 0 w 37"/>
                  <a:gd name="T13" fmla="*/ 9 h 130"/>
                  <a:gd name="T14" fmla="*/ 0 w 37"/>
                  <a:gd name="T15" fmla="*/ 120 h 130"/>
                  <a:gd name="T16" fmla="*/ 10 w 37"/>
                  <a:gd name="T1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30">
                    <a:moveTo>
                      <a:pt x="10" y="130"/>
                    </a:moveTo>
                    <a:cubicBezTo>
                      <a:pt x="27" y="130"/>
                      <a:pt x="27" y="130"/>
                      <a:pt x="27" y="130"/>
                    </a:cubicBezTo>
                    <a:cubicBezTo>
                      <a:pt x="32" y="130"/>
                      <a:pt x="37" y="125"/>
                      <a:pt x="37" y="120"/>
                    </a:cubicBezTo>
                    <a:cubicBezTo>
                      <a:pt x="37" y="9"/>
                      <a:pt x="37" y="9"/>
                      <a:pt x="37" y="9"/>
                    </a:cubicBezTo>
                    <a:cubicBezTo>
                      <a:pt x="37" y="4"/>
                      <a:pt x="32" y="0"/>
                      <a:pt x="27" y="0"/>
                    </a:cubicBezTo>
                    <a:cubicBezTo>
                      <a:pt x="10" y="0"/>
                      <a:pt x="10" y="0"/>
                      <a:pt x="10" y="0"/>
                    </a:cubicBezTo>
                    <a:cubicBezTo>
                      <a:pt x="5" y="0"/>
                      <a:pt x="0" y="4"/>
                      <a:pt x="0" y="9"/>
                    </a:cubicBezTo>
                    <a:cubicBezTo>
                      <a:pt x="0" y="120"/>
                      <a:pt x="0" y="120"/>
                      <a:pt x="0" y="120"/>
                    </a:cubicBezTo>
                    <a:cubicBezTo>
                      <a:pt x="0" y="125"/>
                      <a:pt x="5" y="130"/>
                      <a:pt x="10" y="13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0" name="Freeform 328"/>
              <p:cNvSpPr/>
              <p:nvPr/>
            </p:nvSpPr>
            <p:spPr bwMode="auto">
              <a:xfrm>
                <a:off x="9372601" y="3532188"/>
                <a:ext cx="311150" cy="25400"/>
              </a:xfrm>
              <a:custGeom>
                <a:avLst/>
                <a:gdLst>
                  <a:gd name="T0" fmla="*/ 191 w 199"/>
                  <a:gd name="T1" fmla="*/ 0 h 16"/>
                  <a:gd name="T2" fmla="*/ 8 w 199"/>
                  <a:gd name="T3" fmla="*/ 0 h 16"/>
                  <a:gd name="T4" fmla="*/ 0 w 199"/>
                  <a:gd name="T5" fmla="*/ 8 h 16"/>
                  <a:gd name="T6" fmla="*/ 0 w 199"/>
                  <a:gd name="T7" fmla="*/ 8 h 16"/>
                  <a:gd name="T8" fmla="*/ 8 w 199"/>
                  <a:gd name="T9" fmla="*/ 16 h 16"/>
                  <a:gd name="T10" fmla="*/ 191 w 199"/>
                  <a:gd name="T11" fmla="*/ 16 h 16"/>
                  <a:gd name="T12" fmla="*/ 199 w 199"/>
                  <a:gd name="T13" fmla="*/ 8 h 16"/>
                  <a:gd name="T14" fmla="*/ 199 w 199"/>
                  <a:gd name="T15" fmla="*/ 8 h 16"/>
                  <a:gd name="T16" fmla="*/ 191 w 199"/>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16">
                    <a:moveTo>
                      <a:pt x="191" y="0"/>
                    </a:moveTo>
                    <a:cubicBezTo>
                      <a:pt x="8" y="0"/>
                      <a:pt x="8" y="0"/>
                      <a:pt x="8" y="0"/>
                    </a:cubicBezTo>
                    <a:cubicBezTo>
                      <a:pt x="3" y="0"/>
                      <a:pt x="0" y="3"/>
                      <a:pt x="0" y="8"/>
                    </a:cubicBezTo>
                    <a:cubicBezTo>
                      <a:pt x="0" y="8"/>
                      <a:pt x="0" y="8"/>
                      <a:pt x="0" y="8"/>
                    </a:cubicBezTo>
                    <a:cubicBezTo>
                      <a:pt x="0" y="13"/>
                      <a:pt x="3" y="16"/>
                      <a:pt x="8" y="16"/>
                    </a:cubicBezTo>
                    <a:cubicBezTo>
                      <a:pt x="191" y="16"/>
                      <a:pt x="191" y="16"/>
                      <a:pt x="191" y="16"/>
                    </a:cubicBezTo>
                    <a:cubicBezTo>
                      <a:pt x="196" y="16"/>
                      <a:pt x="199" y="13"/>
                      <a:pt x="199" y="8"/>
                    </a:cubicBezTo>
                    <a:cubicBezTo>
                      <a:pt x="199" y="8"/>
                      <a:pt x="199" y="8"/>
                      <a:pt x="199" y="8"/>
                    </a:cubicBezTo>
                    <a:cubicBezTo>
                      <a:pt x="199" y="3"/>
                      <a:pt x="196" y="0"/>
                      <a:pt x="191" y="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30" name="文本框 29"/>
            <p:cNvSpPr txBox="1"/>
            <p:nvPr/>
          </p:nvSpPr>
          <p:spPr>
            <a:xfrm>
              <a:off x="965764" y="4169153"/>
              <a:ext cx="4963119" cy="50673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理解大国走向，关注国家动向</a:t>
              </a:r>
              <a:endParaRPr lang="zh-CN" altLang="en-US" dirty="0">
                <a:latin typeface="微软雅黑" panose="020B0503020204020204" pitchFamily="34" charset="-122"/>
                <a:ea typeface="微软雅黑" panose="020B0503020204020204" pitchFamily="34" charset="-122"/>
              </a:endParaRPr>
            </a:p>
          </p:txBody>
        </p:sp>
        <p:sp>
          <p:nvSpPr>
            <p:cNvPr id="31" name="文本框 30"/>
            <p:cNvSpPr txBox="1"/>
            <p:nvPr/>
          </p:nvSpPr>
          <p:spPr>
            <a:xfrm>
              <a:off x="965764" y="3628461"/>
              <a:ext cx="2953325" cy="64516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全球新闻热点</a:t>
              </a:r>
              <a:endParaRPr lang="zh-CN" altLang="en-US" sz="2400" dirty="0">
                <a:latin typeface="微软雅黑" panose="020B0503020204020204" pitchFamily="34" charset="-122"/>
                <a:ea typeface="微软雅黑" panose="020B0503020204020204" pitchFamily="34" charset="-122"/>
              </a:endParaRPr>
            </a:p>
          </p:txBody>
        </p:sp>
      </p:grpSp>
      <p:grpSp>
        <p:nvGrpSpPr>
          <p:cNvPr id="42" name="组合 41"/>
          <p:cNvGrpSpPr/>
          <p:nvPr/>
        </p:nvGrpSpPr>
        <p:grpSpPr>
          <a:xfrm>
            <a:off x="583178" y="5201912"/>
            <a:ext cx="5345705" cy="1047422"/>
            <a:chOff x="583178" y="5201912"/>
            <a:chExt cx="5345705" cy="1047422"/>
          </a:xfrm>
        </p:grpSpPr>
        <p:grpSp>
          <p:nvGrpSpPr>
            <p:cNvPr id="21" name="组合 20"/>
            <p:cNvGrpSpPr/>
            <p:nvPr/>
          </p:nvGrpSpPr>
          <p:grpSpPr>
            <a:xfrm>
              <a:off x="583178" y="5426832"/>
              <a:ext cx="219075" cy="274638"/>
              <a:chOff x="8164513" y="3303588"/>
              <a:chExt cx="219075" cy="274638"/>
            </a:xfrm>
          </p:grpSpPr>
          <p:sp>
            <p:nvSpPr>
              <p:cNvPr id="22" name="Freeform 321"/>
              <p:cNvSpPr>
                <a:spLocks noEditPoints="1"/>
              </p:cNvSpPr>
              <p:nvPr/>
            </p:nvSpPr>
            <p:spPr bwMode="auto">
              <a:xfrm>
                <a:off x="8164513" y="3303588"/>
                <a:ext cx="219075" cy="274638"/>
              </a:xfrm>
              <a:custGeom>
                <a:avLst/>
                <a:gdLst>
                  <a:gd name="T0" fmla="*/ 124 w 140"/>
                  <a:gd name="T1" fmla="*/ 68 h 175"/>
                  <a:gd name="T2" fmla="*/ 115 w 140"/>
                  <a:gd name="T3" fmla="*/ 68 h 175"/>
                  <a:gd name="T4" fmla="*/ 115 w 140"/>
                  <a:gd name="T5" fmla="*/ 67 h 175"/>
                  <a:gd name="T6" fmla="*/ 115 w 140"/>
                  <a:gd name="T7" fmla="*/ 47 h 175"/>
                  <a:gd name="T8" fmla="*/ 68 w 140"/>
                  <a:gd name="T9" fmla="*/ 0 h 175"/>
                  <a:gd name="T10" fmla="*/ 21 w 140"/>
                  <a:gd name="T11" fmla="*/ 47 h 175"/>
                  <a:gd name="T12" fmla="*/ 21 w 140"/>
                  <a:gd name="T13" fmla="*/ 67 h 175"/>
                  <a:gd name="T14" fmla="*/ 21 w 140"/>
                  <a:gd name="T15" fmla="*/ 68 h 175"/>
                  <a:gd name="T16" fmla="*/ 15 w 140"/>
                  <a:gd name="T17" fmla="*/ 68 h 175"/>
                  <a:gd name="T18" fmla="*/ 0 w 140"/>
                  <a:gd name="T19" fmla="*/ 84 h 175"/>
                  <a:gd name="T20" fmla="*/ 0 w 140"/>
                  <a:gd name="T21" fmla="*/ 159 h 175"/>
                  <a:gd name="T22" fmla="*/ 15 w 140"/>
                  <a:gd name="T23" fmla="*/ 175 h 175"/>
                  <a:gd name="T24" fmla="*/ 124 w 140"/>
                  <a:gd name="T25" fmla="*/ 175 h 175"/>
                  <a:gd name="T26" fmla="*/ 140 w 140"/>
                  <a:gd name="T27" fmla="*/ 159 h 175"/>
                  <a:gd name="T28" fmla="*/ 140 w 140"/>
                  <a:gd name="T29" fmla="*/ 84 h 175"/>
                  <a:gd name="T30" fmla="*/ 124 w 140"/>
                  <a:gd name="T31" fmla="*/ 68 h 175"/>
                  <a:gd name="T32" fmla="*/ 45 w 140"/>
                  <a:gd name="T33" fmla="*/ 67 h 175"/>
                  <a:gd name="T34" fmla="*/ 45 w 140"/>
                  <a:gd name="T35" fmla="*/ 47 h 175"/>
                  <a:gd name="T36" fmla="*/ 68 w 140"/>
                  <a:gd name="T37" fmla="*/ 24 h 175"/>
                  <a:gd name="T38" fmla="*/ 91 w 140"/>
                  <a:gd name="T39" fmla="*/ 47 h 175"/>
                  <a:gd name="T40" fmla="*/ 91 w 140"/>
                  <a:gd name="T41" fmla="*/ 67 h 175"/>
                  <a:gd name="T42" fmla="*/ 91 w 140"/>
                  <a:gd name="T43" fmla="*/ 68 h 175"/>
                  <a:gd name="T44" fmla="*/ 45 w 140"/>
                  <a:gd name="T45" fmla="*/ 68 h 175"/>
                  <a:gd name="T46" fmla="*/ 45 w 140"/>
                  <a:gd name="T47" fmla="*/ 67 h 175"/>
                  <a:gd name="T48" fmla="*/ 128 w 140"/>
                  <a:gd name="T49" fmla="*/ 159 h 175"/>
                  <a:gd name="T50" fmla="*/ 124 w 140"/>
                  <a:gd name="T51" fmla="*/ 163 h 175"/>
                  <a:gd name="T52" fmla="*/ 15 w 140"/>
                  <a:gd name="T53" fmla="*/ 163 h 175"/>
                  <a:gd name="T54" fmla="*/ 12 w 140"/>
                  <a:gd name="T55" fmla="*/ 159 h 175"/>
                  <a:gd name="T56" fmla="*/ 12 w 140"/>
                  <a:gd name="T57" fmla="*/ 84 h 175"/>
                  <a:gd name="T58" fmla="*/ 15 w 140"/>
                  <a:gd name="T59" fmla="*/ 80 h 175"/>
                  <a:gd name="T60" fmla="*/ 124 w 140"/>
                  <a:gd name="T61" fmla="*/ 80 h 175"/>
                  <a:gd name="T62" fmla="*/ 128 w 140"/>
                  <a:gd name="T63" fmla="*/ 84 h 175"/>
                  <a:gd name="T64" fmla="*/ 128 w 140"/>
                  <a:gd name="T65" fmla="*/ 159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0" h="175">
                    <a:moveTo>
                      <a:pt x="124" y="68"/>
                    </a:moveTo>
                    <a:cubicBezTo>
                      <a:pt x="115" y="68"/>
                      <a:pt x="115" y="68"/>
                      <a:pt x="115" y="68"/>
                    </a:cubicBezTo>
                    <a:cubicBezTo>
                      <a:pt x="115" y="68"/>
                      <a:pt x="115" y="68"/>
                      <a:pt x="115" y="67"/>
                    </a:cubicBezTo>
                    <a:cubicBezTo>
                      <a:pt x="115" y="47"/>
                      <a:pt x="115" y="47"/>
                      <a:pt x="115" y="47"/>
                    </a:cubicBezTo>
                    <a:cubicBezTo>
                      <a:pt x="115" y="21"/>
                      <a:pt x="94" y="0"/>
                      <a:pt x="68" y="0"/>
                    </a:cubicBezTo>
                    <a:cubicBezTo>
                      <a:pt x="42" y="0"/>
                      <a:pt x="21" y="21"/>
                      <a:pt x="21" y="47"/>
                    </a:cubicBezTo>
                    <a:cubicBezTo>
                      <a:pt x="21" y="67"/>
                      <a:pt x="21" y="67"/>
                      <a:pt x="21" y="67"/>
                    </a:cubicBezTo>
                    <a:cubicBezTo>
                      <a:pt x="21" y="68"/>
                      <a:pt x="21" y="68"/>
                      <a:pt x="21" y="68"/>
                    </a:cubicBezTo>
                    <a:cubicBezTo>
                      <a:pt x="15" y="68"/>
                      <a:pt x="15" y="68"/>
                      <a:pt x="15" y="68"/>
                    </a:cubicBezTo>
                    <a:cubicBezTo>
                      <a:pt x="7" y="68"/>
                      <a:pt x="0" y="75"/>
                      <a:pt x="0" y="84"/>
                    </a:cubicBezTo>
                    <a:cubicBezTo>
                      <a:pt x="0" y="159"/>
                      <a:pt x="0" y="159"/>
                      <a:pt x="0" y="159"/>
                    </a:cubicBezTo>
                    <a:cubicBezTo>
                      <a:pt x="0" y="168"/>
                      <a:pt x="7" y="175"/>
                      <a:pt x="15" y="175"/>
                    </a:cubicBezTo>
                    <a:cubicBezTo>
                      <a:pt x="124" y="175"/>
                      <a:pt x="124" y="175"/>
                      <a:pt x="124" y="175"/>
                    </a:cubicBezTo>
                    <a:cubicBezTo>
                      <a:pt x="133" y="175"/>
                      <a:pt x="140" y="168"/>
                      <a:pt x="140" y="159"/>
                    </a:cubicBezTo>
                    <a:cubicBezTo>
                      <a:pt x="140" y="84"/>
                      <a:pt x="140" y="84"/>
                      <a:pt x="140" y="84"/>
                    </a:cubicBezTo>
                    <a:cubicBezTo>
                      <a:pt x="140" y="75"/>
                      <a:pt x="133" y="68"/>
                      <a:pt x="124" y="68"/>
                    </a:cubicBezTo>
                    <a:close/>
                    <a:moveTo>
                      <a:pt x="45" y="67"/>
                    </a:moveTo>
                    <a:cubicBezTo>
                      <a:pt x="45" y="47"/>
                      <a:pt x="45" y="47"/>
                      <a:pt x="45" y="47"/>
                    </a:cubicBezTo>
                    <a:cubicBezTo>
                      <a:pt x="45" y="34"/>
                      <a:pt x="55" y="24"/>
                      <a:pt x="68" y="24"/>
                    </a:cubicBezTo>
                    <a:cubicBezTo>
                      <a:pt x="81" y="24"/>
                      <a:pt x="91" y="34"/>
                      <a:pt x="91" y="47"/>
                    </a:cubicBezTo>
                    <a:cubicBezTo>
                      <a:pt x="91" y="67"/>
                      <a:pt x="91" y="67"/>
                      <a:pt x="91" y="67"/>
                    </a:cubicBezTo>
                    <a:cubicBezTo>
                      <a:pt x="91" y="68"/>
                      <a:pt x="91" y="68"/>
                      <a:pt x="91" y="68"/>
                    </a:cubicBezTo>
                    <a:cubicBezTo>
                      <a:pt x="45" y="68"/>
                      <a:pt x="45" y="68"/>
                      <a:pt x="45" y="68"/>
                    </a:cubicBezTo>
                    <a:cubicBezTo>
                      <a:pt x="45" y="68"/>
                      <a:pt x="45" y="68"/>
                      <a:pt x="45" y="67"/>
                    </a:cubicBezTo>
                    <a:close/>
                    <a:moveTo>
                      <a:pt x="128" y="159"/>
                    </a:moveTo>
                    <a:cubicBezTo>
                      <a:pt x="128" y="161"/>
                      <a:pt x="126" y="163"/>
                      <a:pt x="124" y="163"/>
                    </a:cubicBezTo>
                    <a:cubicBezTo>
                      <a:pt x="15" y="163"/>
                      <a:pt x="15" y="163"/>
                      <a:pt x="15" y="163"/>
                    </a:cubicBezTo>
                    <a:cubicBezTo>
                      <a:pt x="13" y="163"/>
                      <a:pt x="12" y="161"/>
                      <a:pt x="12" y="159"/>
                    </a:cubicBezTo>
                    <a:cubicBezTo>
                      <a:pt x="12" y="84"/>
                      <a:pt x="12" y="84"/>
                      <a:pt x="12" y="84"/>
                    </a:cubicBezTo>
                    <a:cubicBezTo>
                      <a:pt x="12" y="82"/>
                      <a:pt x="13" y="80"/>
                      <a:pt x="15" y="80"/>
                    </a:cubicBezTo>
                    <a:cubicBezTo>
                      <a:pt x="124" y="80"/>
                      <a:pt x="124" y="80"/>
                      <a:pt x="124" y="80"/>
                    </a:cubicBezTo>
                    <a:cubicBezTo>
                      <a:pt x="126" y="80"/>
                      <a:pt x="128" y="82"/>
                      <a:pt x="128" y="84"/>
                    </a:cubicBezTo>
                    <a:lnTo>
                      <a:pt x="128" y="159"/>
                    </a:ln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3" name="Freeform 322"/>
              <p:cNvSpPr/>
              <p:nvPr/>
            </p:nvSpPr>
            <p:spPr bwMode="auto">
              <a:xfrm>
                <a:off x="8259763" y="3487738"/>
                <a:ext cx="28575" cy="41275"/>
              </a:xfrm>
              <a:custGeom>
                <a:avLst/>
                <a:gdLst>
                  <a:gd name="T0" fmla="*/ 9 w 18"/>
                  <a:gd name="T1" fmla="*/ 0 h 26"/>
                  <a:gd name="T2" fmla="*/ 0 w 18"/>
                  <a:gd name="T3" fmla="*/ 9 h 26"/>
                  <a:gd name="T4" fmla="*/ 0 w 18"/>
                  <a:gd name="T5" fmla="*/ 26 h 26"/>
                  <a:gd name="T6" fmla="*/ 18 w 18"/>
                  <a:gd name="T7" fmla="*/ 26 h 26"/>
                  <a:gd name="T8" fmla="*/ 18 w 18"/>
                  <a:gd name="T9" fmla="*/ 9 h 26"/>
                  <a:gd name="T10" fmla="*/ 9 w 18"/>
                  <a:gd name="T11" fmla="*/ 0 h 26"/>
                </a:gdLst>
                <a:ahLst/>
                <a:cxnLst>
                  <a:cxn ang="0">
                    <a:pos x="T0" y="T1"/>
                  </a:cxn>
                  <a:cxn ang="0">
                    <a:pos x="T2" y="T3"/>
                  </a:cxn>
                  <a:cxn ang="0">
                    <a:pos x="T4" y="T5"/>
                  </a:cxn>
                  <a:cxn ang="0">
                    <a:pos x="T6" y="T7"/>
                  </a:cxn>
                  <a:cxn ang="0">
                    <a:pos x="T8" y="T9"/>
                  </a:cxn>
                  <a:cxn ang="0">
                    <a:pos x="T10" y="T11"/>
                  </a:cxn>
                </a:cxnLst>
                <a:rect l="0" t="0" r="r" b="b"/>
                <a:pathLst>
                  <a:path w="18" h="26">
                    <a:moveTo>
                      <a:pt x="9" y="0"/>
                    </a:moveTo>
                    <a:cubicBezTo>
                      <a:pt x="4" y="0"/>
                      <a:pt x="0" y="4"/>
                      <a:pt x="0" y="9"/>
                    </a:cubicBezTo>
                    <a:cubicBezTo>
                      <a:pt x="0" y="26"/>
                      <a:pt x="0" y="26"/>
                      <a:pt x="0" y="26"/>
                    </a:cubicBezTo>
                    <a:cubicBezTo>
                      <a:pt x="18" y="26"/>
                      <a:pt x="18" y="26"/>
                      <a:pt x="18" y="26"/>
                    </a:cubicBezTo>
                    <a:cubicBezTo>
                      <a:pt x="18" y="9"/>
                      <a:pt x="18" y="9"/>
                      <a:pt x="18" y="9"/>
                    </a:cubicBezTo>
                    <a:cubicBezTo>
                      <a:pt x="18" y="4"/>
                      <a:pt x="14" y="0"/>
                      <a:pt x="9" y="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32" name="文本框 31"/>
            <p:cNvSpPr txBox="1"/>
            <p:nvPr/>
          </p:nvSpPr>
          <p:spPr>
            <a:xfrm>
              <a:off x="965764" y="5742604"/>
              <a:ext cx="4963119" cy="50673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在一周学习完之后，也要适当的去放松一下</a:t>
              </a:r>
              <a:endParaRPr lang="zh-CN" altLang="en-US" dirty="0">
                <a:latin typeface="微软雅黑" panose="020B0503020204020204" pitchFamily="34" charset="-122"/>
                <a:ea typeface="微软雅黑" panose="020B0503020204020204" pitchFamily="34" charset="-122"/>
              </a:endParaRPr>
            </a:p>
          </p:txBody>
        </p:sp>
        <p:sp>
          <p:nvSpPr>
            <p:cNvPr id="33" name="文本框 32"/>
            <p:cNvSpPr txBox="1"/>
            <p:nvPr/>
          </p:nvSpPr>
          <p:spPr>
            <a:xfrm>
              <a:off x="965764" y="5201912"/>
              <a:ext cx="2953325" cy="64516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校园社团活动</a:t>
              </a:r>
              <a:endParaRPr lang="zh-CN" altLang="en-US" sz="2400" dirty="0">
                <a:latin typeface="微软雅黑" panose="020B0503020204020204" pitchFamily="34" charset="-122"/>
                <a:ea typeface="微软雅黑" panose="020B0503020204020204" pitchFamily="34" charset="-122"/>
              </a:endParaRPr>
            </a:p>
          </p:txBody>
        </p:sp>
      </p:grpSp>
      <p:grpSp>
        <p:nvGrpSpPr>
          <p:cNvPr id="41" name="组合 40"/>
          <p:cNvGrpSpPr/>
          <p:nvPr/>
        </p:nvGrpSpPr>
        <p:grpSpPr>
          <a:xfrm>
            <a:off x="6371230" y="3628461"/>
            <a:ext cx="5373855" cy="1047422"/>
            <a:chOff x="6371230" y="3628461"/>
            <a:chExt cx="5373855" cy="1047422"/>
          </a:xfrm>
        </p:grpSpPr>
        <p:grpSp>
          <p:nvGrpSpPr>
            <p:cNvPr id="24" name="组合 23"/>
            <p:cNvGrpSpPr/>
            <p:nvPr/>
          </p:nvGrpSpPr>
          <p:grpSpPr>
            <a:xfrm>
              <a:off x="6371230" y="3850833"/>
              <a:ext cx="233363" cy="293687"/>
              <a:chOff x="11293476" y="3908426"/>
              <a:chExt cx="233363" cy="293687"/>
            </a:xfrm>
          </p:grpSpPr>
          <p:sp>
            <p:nvSpPr>
              <p:cNvPr id="25" name="Freeform 315"/>
              <p:cNvSpPr/>
              <p:nvPr/>
            </p:nvSpPr>
            <p:spPr bwMode="auto">
              <a:xfrm>
                <a:off x="11382376" y="4173538"/>
                <a:ext cx="52388" cy="28575"/>
              </a:xfrm>
              <a:custGeom>
                <a:avLst/>
                <a:gdLst>
                  <a:gd name="T0" fmla="*/ 32 w 34"/>
                  <a:gd name="T1" fmla="*/ 0 h 18"/>
                  <a:gd name="T2" fmla="*/ 2 w 34"/>
                  <a:gd name="T3" fmla="*/ 0 h 18"/>
                  <a:gd name="T4" fmla="*/ 0 w 34"/>
                  <a:gd name="T5" fmla="*/ 2 h 18"/>
                  <a:gd name="T6" fmla="*/ 17 w 34"/>
                  <a:gd name="T7" fmla="*/ 18 h 18"/>
                  <a:gd name="T8" fmla="*/ 34 w 34"/>
                  <a:gd name="T9" fmla="*/ 2 h 18"/>
                  <a:gd name="T10" fmla="*/ 32 w 34"/>
                  <a:gd name="T11" fmla="*/ 0 h 18"/>
                </a:gdLst>
                <a:ahLst/>
                <a:cxnLst>
                  <a:cxn ang="0">
                    <a:pos x="T0" y="T1"/>
                  </a:cxn>
                  <a:cxn ang="0">
                    <a:pos x="T2" y="T3"/>
                  </a:cxn>
                  <a:cxn ang="0">
                    <a:pos x="T4" y="T5"/>
                  </a:cxn>
                  <a:cxn ang="0">
                    <a:pos x="T6" y="T7"/>
                  </a:cxn>
                  <a:cxn ang="0">
                    <a:pos x="T8" y="T9"/>
                  </a:cxn>
                  <a:cxn ang="0">
                    <a:pos x="T10" y="T11"/>
                  </a:cxn>
                </a:cxnLst>
                <a:rect l="0" t="0" r="r" b="b"/>
                <a:pathLst>
                  <a:path w="34" h="18">
                    <a:moveTo>
                      <a:pt x="32" y="0"/>
                    </a:moveTo>
                    <a:cubicBezTo>
                      <a:pt x="2" y="0"/>
                      <a:pt x="2" y="0"/>
                      <a:pt x="2" y="0"/>
                    </a:cubicBezTo>
                    <a:cubicBezTo>
                      <a:pt x="1" y="0"/>
                      <a:pt x="0" y="1"/>
                      <a:pt x="0" y="2"/>
                    </a:cubicBezTo>
                    <a:cubicBezTo>
                      <a:pt x="0" y="11"/>
                      <a:pt x="8" y="18"/>
                      <a:pt x="17" y="18"/>
                    </a:cubicBezTo>
                    <a:cubicBezTo>
                      <a:pt x="27" y="18"/>
                      <a:pt x="34" y="11"/>
                      <a:pt x="34" y="2"/>
                    </a:cubicBezTo>
                    <a:cubicBezTo>
                      <a:pt x="34" y="1"/>
                      <a:pt x="33" y="0"/>
                      <a:pt x="32" y="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6" name="Freeform 316"/>
              <p:cNvSpPr/>
              <p:nvPr/>
            </p:nvSpPr>
            <p:spPr bwMode="auto">
              <a:xfrm>
                <a:off x="11293476" y="3908426"/>
                <a:ext cx="233363" cy="246063"/>
              </a:xfrm>
              <a:custGeom>
                <a:avLst/>
                <a:gdLst>
                  <a:gd name="T0" fmla="*/ 124 w 149"/>
                  <a:gd name="T1" fmla="*/ 123 h 157"/>
                  <a:gd name="T2" fmla="*/ 127 w 149"/>
                  <a:gd name="T3" fmla="*/ 108 h 157"/>
                  <a:gd name="T4" fmla="*/ 127 w 149"/>
                  <a:gd name="T5" fmla="*/ 66 h 157"/>
                  <a:gd name="T6" fmla="*/ 91 w 149"/>
                  <a:gd name="T7" fmla="*/ 20 h 157"/>
                  <a:gd name="T8" fmla="*/ 91 w 149"/>
                  <a:gd name="T9" fmla="*/ 16 h 157"/>
                  <a:gd name="T10" fmla="*/ 74 w 149"/>
                  <a:gd name="T11" fmla="*/ 0 h 157"/>
                  <a:gd name="T12" fmla="*/ 57 w 149"/>
                  <a:gd name="T13" fmla="*/ 16 h 157"/>
                  <a:gd name="T14" fmla="*/ 57 w 149"/>
                  <a:gd name="T15" fmla="*/ 20 h 157"/>
                  <a:gd name="T16" fmla="*/ 22 w 149"/>
                  <a:gd name="T17" fmla="*/ 66 h 157"/>
                  <a:gd name="T18" fmla="*/ 22 w 149"/>
                  <a:gd name="T19" fmla="*/ 108 h 157"/>
                  <a:gd name="T20" fmla="*/ 25 w 149"/>
                  <a:gd name="T21" fmla="*/ 123 h 157"/>
                  <a:gd name="T22" fmla="*/ 0 w 149"/>
                  <a:gd name="T23" fmla="*/ 140 h 157"/>
                  <a:gd name="T24" fmla="*/ 0 w 149"/>
                  <a:gd name="T25" fmla="*/ 155 h 157"/>
                  <a:gd name="T26" fmla="*/ 2 w 149"/>
                  <a:gd name="T27" fmla="*/ 157 h 157"/>
                  <a:gd name="T28" fmla="*/ 147 w 149"/>
                  <a:gd name="T29" fmla="*/ 157 h 157"/>
                  <a:gd name="T30" fmla="*/ 149 w 149"/>
                  <a:gd name="T31" fmla="*/ 155 h 157"/>
                  <a:gd name="T32" fmla="*/ 149 w 149"/>
                  <a:gd name="T33" fmla="*/ 140 h 157"/>
                  <a:gd name="T34" fmla="*/ 124 w 149"/>
                  <a:gd name="T35" fmla="*/ 12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9" h="157">
                    <a:moveTo>
                      <a:pt x="124" y="123"/>
                    </a:moveTo>
                    <a:cubicBezTo>
                      <a:pt x="126" y="118"/>
                      <a:pt x="127" y="113"/>
                      <a:pt x="127" y="108"/>
                    </a:cubicBezTo>
                    <a:cubicBezTo>
                      <a:pt x="127" y="66"/>
                      <a:pt x="127" y="66"/>
                      <a:pt x="127" y="66"/>
                    </a:cubicBezTo>
                    <a:cubicBezTo>
                      <a:pt x="127" y="45"/>
                      <a:pt x="113" y="27"/>
                      <a:pt x="91" y="20"/>
                    </a:cubicBezTo>
                    <a:cubicBezTo>
                      <a:pt x="91" y="16"/>
                      <a:pt x="91" y="16"/>
                      <a:pt x="91" y="16"/>
                    </a:cubicBezTo>
                    <a:cubicBezTo>
                      <a:pt x="91" y="7"/>
                      <a:pt x="84" y="0"/>
                      <a:pt x="74" y="0"/>
                    </a:cubicBezTo>
                    <a:cubicBezTo>
                      <a:pt x="65" y="0"/>
                      <a:pt x="57" y="7"/>
                      <a:pt x="57" y="16"/>
                    </a:cubicBezTo>
                    <a:cubicBezTo>
                      <a:pt x="57" y="20"/>
                      <a:pt x="57" y="20"/>
                      <a:pt x="57" y="20"/>
                    </a:cubicBezTo>
                    <a:cubicBezTo>
                      <a:pt x="36" y="27"/>
                      <a:pt x="22" y="45"/>
                      <a:pt x="22" y="66"/>
                    </a:cubicBezTo>
                    <a:cubicBezTo>
                      <a:pt x="22" y="108"/>
                      <a:pt x="22" y="108"/>
                      <a:pt x="22" y="108"/>
                    </a:cubicBezTo>
                    <a:cubicBezTo>
                      <a:pt x="22" y="113"/>
                      <a:pt x="23" y="118"/>
                      <a:pt x="25" y="123"/>
                    </a:cubicBezTo>
                    <a:cubicBezTo>
                      <a:pt x="11" y="124"/>
                      <a:pt x="0" y="131"/>
                      <a:pt x="0" y="140"/>
                    </a:cubicBezTo>
                    <a:cubicBezTo>
                      <a:pt x="0" y="155"/>
                      <a:pt x="0" y="155"/>
                      <a:pt x="0" y="155"/>
                    </a:cubicBezTo>
                    <a:cubicBezTo>
                      <a:pt x="0" y="156"/>
                      <a:pt x="1" y="157"/>
                      <a:pt x="2" y="157"/>
                    </a:cubicBezTo>
                    <a:cubicBezTo>
                      <a:pt x="147" y="157"/>
                      <a:pt x="147" y="157"/>
                      <a:pt x="147" y="157"/>
                    </a:cubicBezTo>
                    <a:cubicBezTo>
                      <a:pt x="148" y="157"/>
                      <a:pt x="149" y="156"/>
                      <a:pt x="149" y="155"/>
                    </a:cubicBezTo>
                    <a:cubicBezTo>
                      <a:pt x="149" y="140"/>
                      <a:pt x="149" y="140"/>
                      <a:pt x="149" y="140"/>
                    </a:cubicBezTo>
                    <a:cubicBezTo>
                      <a:pt x="149" y="131"/>
                      <a:pt x="138" y="124"/>
                      <a:pt x="124" y="123"/>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34" name="文本框 33"/>
            <p:cNvSpPr txBox="1"/>
            <p:nvPr/>
          </p:nvSpPr>
          <p:spPr>
            <a:xfrm>
              <a:off x="6781966" y="4169153"/>
              <a:ext cx="4963119" cy="50673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关注校园事实，增加校园间的联系</a:t>
              </a:r>
              <a:endParaRPr lang="zh-CN" altLang="en-US" dirty="0">
                <a:latin typeface="微软雅黑" panose="020B0503020204020204" pitchFamily="34" charset="-122"/>
                <a:ea typeface="微软雅黑" panose="020B0503020204020204" pitchFamily="34" charset="-122"/>
              </a:endParaRPr>
            </a:p>
          </p:txBody>
        </p:sp>
        <p:sp>
          <p:nvSpPr>
            <p:cNvPr id="35" name="文本框 34"/>
            <p:cNvSpPr txBox="1"/>
            <p:nvPr/>
          </p:nvSpPr>
          <p:spPr>
            <a:xfrm>
              <a:off x="6781966" y="3628461"/>
              <a:ext cx="2953325" cy="64516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校园趣事热点</a:t>
              </a:r>
              <a:endParaRPr lang="zh-CN" altLang="en-US" sz="2400" dirty="0">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6333130" y="5201912"/>
            <a:ext cx="5411955" cy="1047422"/>
            <a:chOff x="6333130" y="5201912"/>
            <a:chExt cx="5411955" cy="1047422"/>
          </a:xfrm>
        </p:grpSpPr>
        <p:grpSp>
          <p:nvGrpSpPr>
            <p:cNvPr id="27" name="组合 26"/>
            <p:cNvGrpSpPr/>
            <p:nvPr/>
          </p:nvGrpSpPr>
          <p:grpSpPr>
            <a:xfrm>
              <a:off x="6333130" y="5421276"/>
              <a:ext cx="309563" cy="285750"/>
              <a:chOff x="8745538" y="2649538"/>
              <a:chExt cx="309563" cy="285750"/>
            </a:xfrm>
          </p:grpSpPr>
          <p:sp>
            <p:nvSpPr>
              <p:cNvPr id="28" name="Freeform 313"/>
              <p:cNvSpPr/>
              <p:nvPr/>
            </p:nvSpPr>
            <p:spPr bwMode="auto">
              <a:xfrm>
                <a:off x="8745538" y="2649538"/>
                <a:ext cx="309563" cy="238125"/>
              </a:xfrm>
              <a:custGeom>
                <a:avLst/>
                <a:gdLst>
                  <a:gd name="T0" fmla="*/ 197 w 198"/>
                  <a:gd name="T1" fmla="*/ 0 h 152"/>
                  <a:gd name="T2" fmla="*/ 195 w 198"/>
                  <a:gd name="T3" fmla="*/ 0 h 152"/>
                  <a:gd name="T4" fmla="*/ 1 w 198"/>
                  <a:gd name="T5" fmla="*/ 99 h 152"/>
                  <a:gd name="T6" fmla="*/ 0 w 198"/>
                  <a:gd name="T7" fmla="*/ 101 h 152"/>
                  <a:gd name="T8" fmla="*/ 2 w 198"/>
                  <a:gd name="T9" fmla="*/ 103 h 152"/>
                  <a:gd name="T10" fmla="*/ 67 w 198"/>
                  <a:gd name="T11" fmla="*/ 124 h 152"/>
                  <a:gd name="T12" fmla="*/ 68 w 198"/>
                  <a:gd name="T13" fmla="*/ 123 h 152"/>
                  <a:gd name="T14" fmla="*/ 158 w 198"/>
                  <a:gd name="T15" fmla="*/ 42 h 152"/>
                  <a:gd name="T16" fmla="*/ 87 w 198"/>
                  <a:gd name="T17" fmla="*/ 127 h 152"/>
                  <a:gd name="T18" fmla="*/ 86 w 198"/>
                  <a:gd name="T19" fmla="*/ 129 h 152"/>
                  <a:gd name="T20" fmla="*/ 88 w 198"/>
                  <a:gd name="T21" fmla="*/ 130 h 152"/>
                  <a:gd name="T22" fmla="*/ 160 w 198"/>
                  <a:gd name="T23" fmla="*/ 152 h 152"/>
                  <a:gd name="T24" fmla="*/ 160 w 198"/>
                  <a:gd name="T25" fmla="*/ 152 h 152"/>
                  <a:gd name="T26" fmla="*/ 161 w 198"/>
                  <a:gd name="T27" fmla="*/ 152 h 152"/>
                  <a:gd name="T28" fmla="*/ 162 w 198"/>
                  <a:gd name="T29" fmla="*/ 151 h 152"/>
                  <a:gd name="T30" fmla="*/ 198 w 198"/>
                  <a:gd name="T31" fmla="*/ 2 h 152"/>
                  <a:gd name="T32" fmla="*/ 197 w 198"/>
                  <a:gd name="T3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8" h="152">
                    <a:moveTo>
                      <a:pt x="197" y="0"/>
                    </a:moveTo>
                    <a:cubicBezTo>
                      <a:pt x="197" y="0"/>
                      <a:pt x="196" y="0"/>
                      <a:pt x="195" y="0"/>
                    </a:cubicBezTo>
                    <a:cubicBezTo>
                      <a:pt x="1" y="99"/>
                      <a:pt x="1" y="99"/>
                      <a:pt x="1" y="99"/>
                    </a:cubicBezTo>
                    <a:cubicBezTo>
                      <a:pt x="1" y="100"/>
                      <a:pt x="0" y="100"/>
                      <a:pt x="0" y="101"/>
                    </a:cubicBezTo>
                    <a:cubicBezTo>
                      <a:pt x="0" y="102"/>
                      <a:pt x="1" y="103"/>
                      <a:pt x="2" y="103"/>
                    </a:cubicBezTo>
                    <a:cubicBezTo>
                      <a:pt x="67" y="124"/>
                      <a:pt x="67" y="124"/>
                      <a:pt x="67" y="124"/>
                    </a:cubicBezTo>
                    <a:cubicBezTo>
                      <a:pt x="67" y="124"/>
                      <a:pt x="68" y="124"/>
                      <a:pt x="68" y="123"/>
                    </a:cubicBezTo>
                    <a:cubicBezTo>
                      <a:pt x="158" y="42"/>
                      <a:pt x="158" y="42"/>
                      <a:pt x="158" y="42"/>
                    </a:cubicBezTo>
                    <a:cubicBezTo>
                      <a:pt x="87" y="127"/>
                      <a:pt x="87" y="127"/>
                      <a:pt x="87" y="127"/>
                    </a:cubicBezTo>
                    <a:cubicBezTo>
                      <a:pt x="86" y="128"/>
                      <a:pt x="86" y="128"/>
                      <a:pt x="86" y="129"/>
                    </a:cubicBezTo>
                    <a:cubicBezTo>
                      <a:pt x="86" y="130"/>
                      <a:pt x="87" y="130"/>
                      <a:pt x="88" y="130"/>
                    </a:cubicBezTo>
                    <a:cubicBezTo>
                      <a:pt x="160" y="152"/>
                      <a:pt x="160" y="152"/>
                      <a:pt x="160" y="152"/>
                    </a:cubicBezTo>
                    <a:cubicBezTo>
                      <a:pt x="160" y="152"/>
                      <a:pt x="160" y="152"/>
                      <a:pt x="160" y="152"/>
                    </a:cubicBezTo>
                    <a:cubicBezTo>
                      <a:pt x="161" y="152"/>
                      <a:pt x="161" y="152"/>
                      <a:pt x="161" y="152"/>
                    </a:cubicBezTo>
                    <a:cubicBezTo>
                      <a:pt x="162" y="152"/>
                      <a:pt x="162" y="151"/>
                      <a:pt x="162" y="151"/>
                    </a:cubicBezTo>
                    <a:cubicBezTo>
                      <a:pt x="198" y="2"/>
                      <a:pt x="198" y="2"/>
                      <a:pt x="198" y="2"/>
                    </a:cubicBezTo>
                    <a:cubicBezTo>
                      <a:pt x="198" y="2"/>
                      <a:pt x="198" y="1"/>
                      <a:pt x="197" y="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9" name="Freeform 314"/>
              <p:cNvSpPr/>
              <p:nvPr/>
            </p:nvSpPr>
            <p:spPr bwMode="auto">
              <a:xfrm>
                <a:off x="8880476" y="2868613"/>
                <a:ext cx="36513" cy="66675"/>
              </a:xfrm>
              <a:custGeom>
                <a:avLst/>
                <a:gdLst>
                  <a:gd name="T0" fmla="*/ 23 w 24"/>
                  <a:gd name="T1" fmla="*/ 6 h 42"/>
                  <a:gd name="T2" fmla="*/ 3 w 24"/>
                  <a:gd name="T3" fmla="*/ 0 h 42"/>
                  <a:gd name="T4" fmla="*/ 1 w 24"/>
                  <a:gd name="T5" fmla="*/ 0 h 42"/>
                  <a:gd name="T6" fmla="*/ 0 w 24"/>
                  <a:gd name="T7" fmla="*/ 2 h 42"/>
                  <a:gd name="T8" fmla="*/ 0 w 24"/>
                  <a:gd name="T9" fmla="*/ 40 h 42"/>
                  <a:gd name="T10" fmla="*/ 2 w 24"/>
                  <a:gd name="T11" fmla="*/ 41 h 42"/>
                  <a:gd name="T12" fmla="*/ 2 w 24"/>
                  <a:gd name="T13" fmla="*/ 42 h 42"/>
                  <a:gd name="T14" fmla="*/ 4 w 24"/>
                  <a:gd name="T15" fmla="*/ 41 h 42"/>
                  <a:gd name="T16" fmla="*/ 24 w 24"/>
                  <a:gd name="T17" fmla="*/ 9 h 42"/>
                  <a:gd name="T18" fmla="*/ 24 w 24"/>
                  <a:gd name="T19" fmla="*/ 7 h 42"/>
                  <a:gd name="T20" fmla="*/ 23 w 24"/>
                  <a:gd name="T21" fmla="*/ 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42">
                    <a:moveTo>
                      <a:pt x="23" y="6"/>
                    </a:moveTo>
                    <a:cubicBezTo>
                      <a:pt x="3" y="0"/>
                      <a:pt x="3" y="0"/>
                      <a:pt x="3" y="0"/>
                    </a:cubicBezTo>
                    <a:cubicBezTo>
                      <a:pt x="2" y="0"/>
                      <a:pt x="1" y="0"/>
                      <a:pt x="1" y="0"/>
                    </a:cubicBezTo>
                    <a:cubicBezTo>
                      <a:pt x="0" y="1"/>
                      <a:pt x="0" y="1"/>
                      <a:pt x="0" y="2"/>
                    </a:cubicBezTo>
                    <a:cubicBezTo>
                      <a:pt x="0" y="40"/>
                      <a:pt x="0" y="40"/>
                      <a:pt x="0" y="40"/>
                    </a:cubicBezTo>
                    <a:cubicBezTo>
                      <a:pt x="0" y="40"/>
                      <a:pt x="1" y="41"/>
                      <a:pt x="2" y="41"/>
                    </a:cubicBezTo>
                    <a:cubicBezTo>
                      <a:pt x="2" y="42"/>
                      <a:pt x="2" y="42"/>
                      <a:pt x="2" y="42"/>
                    </a:cubicBezTo>
                    <a:cubicBezTo>
                      <a:pt x="3" y="42"/>
                      <a:pt x="3" y="41"/>
                      <a:pt x="4" y="41"/>
                    </a:cubicBezTo>
                    <a:cubicBezTo>
                      <a:pt x="24" y="9"/>
                      <a:pt x="24" y="9"/>
                      <a:pt x="24" y="9"/>
                    </a:cubicBezTo>
                    <a:cubicBezTo>
                      <a:pt x="24" y="9"/>
                      <a:pt x="24" y="8"/>
                      <a:pt x="24" y="7"/>
                    </a:cubicBezTo>
                    <a:cubicBezTo>
                      <a:pt x="24" y="7"/>
                      <a:pt x="23" y="6"/>
                      <a:pt x="23" y="6"/>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36" name="文本框 35"/>
            <p:cNvSpPr txBox="1"/>
            <p:nvPr/>
          </p:nvSpPr>
          <p:spPr>
            <a:xfrm>
              <a:off x="6781966" y="5742604"/>
              <a:ext cx="4963119" cy="50673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分享大佬们的技术干货</a:t>
              </a:r>
              <a:endParaRPr lang="zh-CN" altLang="en-US" dirty="0">
                <a:latin typeface="微软雅黑" panose="020B0503020204020204" pitchFamily="34" charset="-122"/>
                <a:ea typeface="微软雅黑" panose="020B0503020204020204" pitchFamily="34" charset="-122"/>
              </a:endParaRPr>
            </a:p>
          </p:txBody>
        </p:sp>
        <p:sp>
          <p:nvSpPr>
            <p:cNvPr id="37" name="文本框 36"/>
            <p:cNvSpPr txBox="1"/>
            <p:nvPr/>
          </p:nvSpPr>
          <p:spPr>
            <a:xfrm>
              <a:off x="6781966" y="5201912"/>
              <a:ext cx="2953325" cy="64516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前沿技术</a:t>
              </a:r>
              <a:endParaRPr lang="zh-CN" altLang="en-US" sz="2400" dirty="0">
                <a:latin typeface="微软雅黑" panose="020B0503020204020204" pitchFamily="34" charset="-122"/>
                <a:ea typeface="微软雅黑" panose="020B0503020204020204" pitchFamily="34" charset="-122"/>
              </a:endParaRPr>
            </a:p>
          </p:txBody>
        </p:sp>
      </p:grpSp>
      <p:cxnSp>
        <p:nvCxnSpPr>
          <p:cNvPr id="39" name="直接连接符 38"/>
          <p:cNvCxnSpPr/>
          <p:nvPr/>
        </p:nvCxnSpPr>
        <p:spPr>
          <a:xfrm>
            <a:off x="330488" y="4996243"/>
            <a:ext cx="11414597"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3000">
    <p:cove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2" presetClass="entr" presetSubtype="4" accel="50000" fill="hold" nodeType="afterEffect" p14:presetBounceEnd="50000">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14:bounceEnd="50000">
                                          <p:cBhvr additive="base">
                                            <p:cTn id="19" dur="1000" fill="hold"/>
                                            <p:tgtEl>
                                              <p:spTgt spid="40"/>
                                            </p:tgtEl>
                                            <p:attrNameLst>
                                              <p:attrName>ppt_x</p:attrName>
                                            </p:attrNameLst>
                                          </p:cBhvr>
                                          <p:tavLst>
                                            <p:tav tm="0">
                                              <p:val>
                                                <p:strVal val="#ppt_x"/>
                                              </p:val>
                                            </p:tav>
                                            <p:tav tm="100000">
                                              <p:val>
                                                <p:strVal val="#ppt_x"/>
                                              </p:val>
                                            </p:tav>
                                          </p:tavLst>
                                        </p:anim>
                                        <p:anim calcmode="lin" valueType="num" p14:bounceEnd="50000">
                                          <p:cBhvr additive="base">
                                            <p:cTn id="20" dur="1000" fill="hold"/>
                                            <p:tgtEl>
                                              <p:spTgt spid="40"/>
                                            </p:tgtEl>
                                            <p:attrNameLst>
                                              <p:attrName>ppt_y</p:attrName>
                                            </p:attrNameLst>
                                          </p:cBhvr>
                                          <p:tavLst>
                                            <p:tav tm="0">
                                              <p:val>
                                                <p:strVal val="1+#ppt_h/2"/>
                                              </p:val>
                                            </p:tav>
                                            <p:tav tm="100000">
                                              <p:val>
                                                <p:strVal val="#ppt_y"/>
                                              </p:val>
                                            </p:tav>
                                          </p:tavLst>
                                        </p:anim>
                                      </p:childTnLst>
                                    </p:cTn>
                                  </p:par>
                                  <p:par>
                                    <p:cTn id="21" presetID="2" presetClass="entr" presetSubtype="4" accel="50000" fill="hold" nodeType="withEffect" p14:presetBounceEnd="50000">
                                      <p:stCondLst>
                                        <p:cond delay="250"/>
                                      </p:stCondLst>
                                      <p:childTnLst>
                                        <p:set>
                                          <p:cBhvr>
                                            <p:cTn id="22" dur="1" fill="hold">
                                              <p:stCondLst>
                                                <p:cond delay="0"/>
                                              </p:stCondLst>
                                            </p:cTn>
                                            <p:tgtEl>
                                              <p:spTgt spid="41"/>
                                            </p:tgtEl>
                                            <p:attrNameLst>
                                              <p:attrName>style.visibility</p:attrName>
                                            </p:attrNameLst>
                                          </p:cBhvr>
                                          <p:to>
                                            <p:strVal val="visible"/>
                                          </p:to>
                                        </p:set>
                                        <p:anim calcmode="lin" valueType="num" p14:bounceEnd="50000">
                                          <p:cBhvr additive="base">
                                            <p:cTn id="23" dur="1000" fill="hold"/>
                                            <p:tgtEl>
                                              <p:spTgt spid="41"/>
                                            </p:tgtEl>
                                            <p:attrNameLst>
                                              <p:attrName>ppt_x</p:attrName>
                                            </p:attrNameLst>
                                          </p:cBhvr>
                                          <p:tavLst>
                                            <p:tav tm="0">
                                              <p:val>
                                                <p:strVal val="#ppt_x"/>
                                              </p:val>
                                            </p:tav>
                                            <p:tav tm="100000">
                                              <p:val>
                                                <p:strVal val="#ppt_x"/>
                                              </p:val>
                                            </p:tav>
                                          </p:tavLst>
                                        </p:anim>
                                        <p:anim calcmode="lin" valueType="num" p14:bounceEnd="50000">
                                          <p:cBhvr additive="base">
                                            <p:cTn id="24" dur="1000" fill="hold"/>
                                            <p:tgtEl>
                                              <p:spTgt spid="41"/>
                                            </p:tgtEl>
                                            <p:attrNameLst>
                                              <p:attrName>ppt_y</p:attrName>
                                            </p:attrNameLst>
                                          </p:cBhvr>
                                          <p:tavLst>
                                            <p:tav tm="0">
                                              <p:val>
                                                <p:strVal val="1+#ppt_h/2"/>
                                              </p:val>
                                            </p:tav>
                                            <p:tav tm="100000">
                                              <p:val>
                                                <p:strVal val="#ppt_y"/>
                                              </p:val>
                                            </p:tav>
                                          </p:tavLst>
                                        </p:anim>
                                      </p:childTnLst>
                                    </p:cTn>
                                  </p:par>
                                  <p:par>
                                    <p:cTn id="25" presetID="2" presetClass="entr" presetSubtype="4" accel="50000" fill="hold" nodeType="withEffect" p14:presetBounceEnd="50000">
                                      <p:stCondLst>
                                        <p:cond delay="500"/>
                                      </p:stCondLst>
                                      <p:childTnLst>
                                        <p:set>
                                          <p:cBhvr>
                                            <p:cTn id="26" dur="1" fill="hold">
                                              <p:stCondLst>
                                                <p:cond delay="0"/>
                                              </p:stCondLst>
                                            </p:cTn>
                                            <p:tgtEl>
                                              <p:spTgt spid="42"/>
                                            </p:tgtEl>
                                            <p:attrNameLst>
                                              <p:attrName>style.visibility</p:attrName>
                                            </p:attrNameLst>
                                          </p:cBhvr>
                                          <p:to>
                                            <p:strVal val="visible"/>
                                          </p:to>
                                        </p:set>
                                        <p:anim calcmode="lin" valueType="num" p14:bounceEnd="50000">
                                          <p:cBhvr additive="base">
                                            <p:cTn id="27" dur="1000" fill="hold"/>
                                            <p:tgtEl>
                                              <p:spTgt spid="42"/>
                                            </p:tgtEl>
                                            <p:attrNameLst>
                                              <p:attrName>ppt_x</p:attrName>
                                            </p:attrNameLst>
                                          </p:cBhvr>
                                          <p:tavLst>
                                            <p:tav tm="0">
                                              <p:val>
                                                <p:strVal val="#ppt_x"/>
                                              </p:val>
                                            </p:tav>
                                            <p:tav tm="100000">
                                              <p:val>
                                                <p:strVal val="#ppt_x"/>
                                              </p:val>
                                            </p:tav>
                                          </p:tavLst>
                                        </p:anim>
                                        <p:anim calcmode="lin" valueType="num" p14:bounceEnd="50000">
                                          <p:cBhvr additive="base">
                                            <p:cTn id="28" dur="1000" fill="hold"/>
                                            <p:tgtEl>
                                              <p:spTgt spid="42"/>
                                            </p:tgtEl>
                                            <p:attrNameLst>
                                              <p:attrName>ppt_y</p:attrName>
                                            </p:attrNameLst>
                                          </p:cBhvr>
                                          <p:tavLst>
                                            <p:tav tm="0">
                                              <p:val>
                                                <p:strVal val="1+#ppt_h/2"/>
                                              </p:val>
                                            </p:tav>
                                            <p:tav tm="100000">
                                              <p:val>
                                                <p:strVal val="#ppt_y"/>
                                              </p:val>
                                            </p:tav>
                                          </p:tavLst>
                                        </p:anim>
                                      </p:childTnLst>
                                    </p:cTn>
                                  </p:par>
                                  <p:par>
                                    <p:cTn id="29" presetID="2" presetClass="entr" presetSubtype="4" accel="50000" fill="hold" nodeType="withEffect" p14:presetBounceEnd="50000">
                                      <p:stCondLst>
                                        <p:cond delay="750"/>
                                      </p:stCondLst>
                                      <p:childTnLst>
                                        <p:set>
                                          <p:cBhvr>
                                            <p:cTn id="30" dur="1" fill="hold">
                                              <p:stCondLst>
                                                <p:cond delay="0"/>
                                              </p:stCondLst>
                                            </p:cTn>
                                            <p:tgtEl>
                                              <p:spTgt spid="43"/>
                                            </p:tgtEl>
                                            <p:attrNameLst>
                                              <p:attrName>style.visibility</p:attrName>
                                            </p:attrNameLst>
                                          </p:cBhvr>
                                          <p:to>
                                            <p:strVal val="visible"/>
                                          </p:to>
                                        </p:set>
                                        <p:anim calcmode="lin" valueType="num" p14:bounceEnd="50000">
                                          <p:cBhvr additive="base">
                                            <p:cTn id="31" dur="1000" fill="hold"/>
                                            <p:tgtEl>
                                              <p:spTgt spid="43"/>
                                            </p:tgtEl>
                                            <p:attrNameLst>
                                              <p:attrName>ppt_x</p:attrName>
                                            </p:attrNameLst>
                                          </p:cBhvr>
                                          <p:tavLst>
                                            <p:tav tm="0">
                                              <p:val>
                                                <p:strVal val="#ppt_x"/>
                                              </p:val>
                                            </p:tav>
                                            <p:tav tm="100000">
                                              <p:val>
                                                <p:strVal val="#ppt_x"/>
                                              </p:val>
                                            </p:tav>
                                          </p:tavLst>
                                        </p:anim>
                                        <p:anim calcmode="lin" valueType="num" p14:bounceEnd="50000">
                                          <p:cBhvr additive="base">
                                            <p:cTn id="32" dur="1000" fill="hold"/>
                                            <p:tgtEl>
                                              <p:spTgt spid="43"/>
                                            </p:tgtEl>
                                            <p:attrNameLst>
                                              <p:attrName>ppt_y</p:attrName>
                                            </p:attrNameLst>
                                          </p:cBhvr>
                                          <p:tavLst>
                                            <p:tav tm="0">
                                              <p:val>
                                                <p:strVal val="1+#ppt_h/2"/>
                                              </p:val>
                                            </p:tav>
                                            <p:tav tm="100000">
                                              <p:val>
                                                <p:strVal val="#ppt_y"/>
                                              </p:val>
                                            </p:tav>
                                          </p:tavLst>
                                        </p:anim>
                                      </p:childTnLst>
                                    </p:cTn>
                                  </p:par>
                                </p:childTnLst>
                              </p:cTn>
                            </p:par>
                            <p:par>
                              <p:cTn id="33" fill="hold">
                                <p:stCondLst>
                                  <p:cond delay="2500"/>
                                </p:stCondLst>
                                <p:childTnLst>
                                  <p:par>
                                    <p:cTn id="34" presetID="16" presetClass="entr" presetSubtype="37" fill="hold" nodeType="after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barn(outVertical)">
                                          <p:cBhvr>
                                            <p:cTn id="36" dur="500"/>
                                            <p:tgtEl>
                                              <p:spTgt spid="39"/>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right)">
                                          <p:cBhvr>
                                            <p:cTn id="40" dur="500"/>
                                            <p:tgtEl>
                                              <p:spTgt spid="9"/>
                                            </p:tgtEl>
                                          </p:cBhvr>
                                        </p:animEffect>
                                      </p:childTnLst>
                                    </p:cTn>
                                  </p:par>
                                  <p:par>
                                    <p:cTn id="41" presetID="22" presetClass="entr" presetSubtype="2" fill="hold"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right)">
                                          <p:cBhvr>
                                            <p:cTn id="43" dur="500"/>
                                            <p:tgtEl>
                                              <p:spTgt spid="10"/>
                                            </p:tgtEl>
                                          </p:cBhvr>
                                        </p:animEffect>
                                      </p:childTnLst>
                                    </p:cTn>
                                  </p:par>
                                  <p:par>
                                    <p:cTn id="44" presetID="22" presetClass="entr" presetSubtype="4" fill="hold"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wipe(down)">
                                          <p:cBhvr>
                                            <p:cTn id="46" dur="500"/>
                                            <p:tgtEl>
                                              <p:spTgt spid="11"/>
                                            </p:tgtEl>
                                          </p:cBhvr>
                                        </p:animEffect>
                                      </p:childTnLst>
                                    </p:cTn>
                                  </p:par>
                                </p:childTnLst>
                              </p:cTn>
                            </p:par>
                            <p:par>
                              <p:cTn id="47" fill="hold">
                                <p:stCondLst>
                                  <p:cond delay="3500"/>
                                </p:stCondLst>
                                <p:childTnLst>
                                  <p:par>
                                    <p:cTn id="48" presetID="10" presetClass="entr" presetSubtype="0"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childTnLst>
                              </p:cTn>
                            </p:par>
                            <p:par>
                              <p:cTn id="51" fill="hold">
                                <p:stCondLst>
                                  <p:cond delay="4000"/>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childTnLst>
                              </p:cTn>
                            </p:par>
                            <p:par>
                              <p:cTn id="55" fill="hold">
                                <p:stCondLst>
                                  <p:cond delay="4500"/>
                                </p:stCondLst>
                                <p:childTnLst>
                                  <p:par>
                                    <p:cTn id="56" presetID="10" presetClass="entr" presetSubtype="0" fill="hold" grpId="0" nodeType="after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500"/>
                                            <p:tgtEl>
                                              <p:spTgt spid="14"/>
                                            </p:tgtEl>
                                          </p:cBhvr>
                                        </p:animEffect>
                                      </p:childTnLst>
                                    </p:cTn>
                                  </p:par>
                                </p:childTnLst>
                              </p:cTn>
                            </p:par>
                            <p:par>
                              <p:cTn id="59" fill="hold">
                                <p:stCondLst>
                                  <p:cond delay="5000"/>
                                </p:stCondLst>
                                <p:childTnLst>
                                  <p:par>
                                    <p:cTn id="60" presetID="2" presetClass="entr" presetSubtype="1" decel="100000" fill="hold" grpId="0" nodeType="afterEffect">
                                      <p:stCondLst>
                                        <p:cond delay="0"/>
                                      </p:stCondLst>
                                      <p:childTnLst>
                                        <p:set>
                                          <p:cBhvr>
                                            <p:cTn id="61" dur="1" fill="hold">
                                              <p:stCondLst>
                                                <p:cond delay="0"/>
                                              </p:stCondLst>
                                            </p:cTn>
                                            <p:tgtEl>
                                              <p:spTgt spid="4"/>
                                            </p:tgtEl>
                                            <p:attrNameLst>
                                              <p:attrName>style.visibility</p:attrName>
                                            </p:attrNameLst>
                                          </p:cBhvr>
                                          <p:to>
                                            <p:strVal val="visible"/>
                                          </p:to>
                                        </p:set>
                                        <p:anim calcmode="lin" valueType="num">
                                          <p:cBhvr additive="base">
                                            <p:cTn id="62" dur="500" fill="hold"/>
                                            <p:tgtEl>
                                              <p:spTgt spid="4"/>
                                            </p:tgtEl>
                                            <p:attrNameLst>
                                              <p:attrName>ppt_x</p:attrName>
                                            </p:attrNameLst>
                                          </p:cBhvr>
                                          <p:tavLst>
                                            <p:tav tm="0">
                                              <p:val>
                                                <p:strVal val="#ppt_x"/>
                                              </p:val>
                                            </p:tav>
                                            <p:tav tm="100000">
                                              <p:val>
                                                <p:strVal val="#ppt_x"/>
                                              </p:val>
                                            </p:tav>
                                          </p:tavLst>
                                        </p:anim>
                                        <p:anim calcmode="lin" valueType="num">
                                          <p:cBhvr additive="base">
                                            <p:cTn id="63" dur="50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p:bldP spid="7" grpId="0"/>
          <p:bldP spid="13" grpId="0" animBg="1"/>
          <p:bldP spid="14" grpId="0" animBg="1"/>
          <p:bldP spid="15"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childTnLst>
                              </p:cTn>
                            </p:par>
                            <p:par>
                              <p:cTn id="16" fill="hold">
                                <p:stCondLst>
                                  <p:cond delay="1500"/>
                                </p:stCondLst>
                                <p:childTnLst>
                                  <p:par>
                                    <p:cTn id="17" presetID="2" presetClass="entr" presetSubtype="4" accel="50000" fill="hold" nodeType="afterEffect">
                                      <p:stCondLst>
                                        <p:cond delay="0"/>
                                      </p:stCondLst>
                                      <p:childTnLst>
                                        <p:set>
                                          <p:cBhvr>
                                            <p:cTn id="18" dur="1" fill="hold">
                                              <p:stCondLst>
                                                <p:cond delay="0"/>
                                              </p:stCondLst>
                                            </p:cTn>
                                            <p:tgtEl>
                                              <p:spTgt spid="40"/>
                                            </p:tgtEl>
                                            <p:attrNameLst>
                                              <p:attrName>style.visibility</p:attrName>
                                            </p:attrNameLst>
                                          </p:cBhvr>
                                          <p:to>
                                            <p:strVal val="visible"/>
                                          </p:to>
                                        </p:set>
                                        <p:anim calcmode="lin" valueType="num">
                                          <p:cBhvr additive="base">
                                            <p:cTn id="19" dur="1000" fill="hold"/>
                                            <p:tgtEl>
                                              <p:spTgt spid="40"/>
                                            </p:tgtEl>
                                            <p:attrNameLst>
                                              <p:attrName>ppt_x</p:attrName>
                                            </p:attrNameLst>
                                          </p:cBhvr>
                                          <p:tavLst>
                                            <p:tav tm="0">
                                              <p:val>
                                                <p:strVal val="#ppt_x"/>
                                              </p:val>
                                            </p:tav>
                                            <p:tav tm="100000">
                                              <p:val>
                                                <p:strVal val="#ppt_x"/>
                                              </p:val>
                                            </p:tav>
                                          </p:tavLst>
                                        </p:anim>
                                        <p:anim calcmode="lin" valueType="num">
                                          <p:cBhvr additive="base">
                                            <p:cTn id="20" dur="1000" fill="hold"/>
                                            <p:tgtEl>
                                              <p:spTgt spid="40"/>
                                            </p:tgtEl>
                                            <p:attrNameLst>
                                              <p:attrName>ppt_y</p:attrName>
                                            </p:attrNameLst>
                                          </p:cBhvr>
                                          <p:tavLst>
                                            <p:tav tm="0">
                                              <p:val>
                                                <p:strVal val="1+#ppt_h/2"/>
                                              </p:val>
                                            </p:tav>
                                            <p:tav tm="100000">
                                              <p:val>
                                                <p:strVal val="#ppt_y"/>
                                              </p:val>
                                            </p:tav>
                                          </p:tavLst>
                                        </p:anim>
                                      </p:childTnLst>
                                    </p:cTn>
                                  </p:par>
                                  <p:par>
                                    <p:cTn id="21" presetID="2" presetClass="entr" presetSubtype="4" accel="50000" fill="hold" nodeType="withEffect">
                                      <p:stCondLst>
                                        <p:cond delay="250"/>
                                      </p:stCondLst>
                                      <p:childTnLst>
                                        <p:set>
                                          <p:cBhvr>
                                            <p:cTn id="22" dur="1" fill="hold">
                                              <p:stCondLst>
                                                <p:cond delay="0"/>
                                              </p:stCondLst>
                                            </p:cTn>
                                            <p:tgtEl>
                                              <p:spTgt spid="41"/>
                                            </p:tgtEl>
                                            <p:attrNameLst>
                                              <p:attrName>style.visibility</p:attrName>
                                            </p:attrNameLst>
                                          </p:cBhvr>
                                          <p:to>
                                            <p:strVal val="visible"/>
                                          </p:to>
                                        </p:set>
                                        <p:anim calcmode="lin" valueType="num">
                                          <p:cBhvr additive="base">
                                            <p:cTn id="23" dur="1000" fill="hold"/>
                                            <p:tgtEl>
                                              <p:spTgt spid="41"/>
                                            </p:tgtEl>
                                            <p:attrNameLst>
                                              <p:attrName>ppt_x</p:attrName>
                                            </p:attrNameLst>
                                          </p:cBhvr>
                                          <p:tavLst>
                                            <p:tav tm="0">
                                              <p:val>
                                                <p:strVal val="#ppt_x"/>
                                              </p:val>
                                            </p:tav>
                                            <p:tav tm="100000">
                                              <p:val>
                                                <p:strVal val="#ppt_x"/>
                                              </p:val>
                                            </p:tav>
                                          </p:tavLst>
                                        </p:anim>
                                        <p:anim calcmode="lin" valueType="num">
                                          <p:cBhvr additive="base">
                                            <p:cTn id="24" dur="1000" fill="hold"/>
                                            <p:tgtEl>
                                              <p:spTgt spid="41"/>
                                            </p:tgtEl>
                                            <p:attrNameLst>
                                              <p:attrName>ppt_y</p:attrName>
                                            </p:attrNameLst>
                                          </p:cBhvr>
                                          <p:tavLst>
                                            <p:tav tm="0">
                                              <p:val>
                                                <p:strVal val="1+#ppt_h/2"/>
                                              </p:val>
                                            </p:tav>
                                            <p:tav tm="100000">
                                              <p:val>
                                                <p:strVal val="#ppt_y"/>
                                              </p:val>
                                            </p:tav>
                                          </p:tavLst>
                                        </p:anim>
                                      </p:childTnLst>
                                    </p:cTn>
                                  </p:par>
                                  <p:par>
                                    <p:cTn id="25" presetID="2" presetClass="entr" presetSubtype="4" accel="50000" fill="hold" nodeType="withEffect">
                                      <p:stCondLst>
                                        <p:cond delay="50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1000" fill="hold"/>
                                            <p:tgtEl>
                                              <p:spTgt spid="42"/>
                                            </p:tgtEl>
                                            <p:attrNameLst>
                                              <p:attrName>ppt_x</p:attrName>
                                            </p:attrNameLst>
                                          </p:cBhvr>
                                          <p:tavLst>
                                            <p:tav tm="0">
                                              <p:val>
                                                <p:strVal val="#ppt_x"/>
                                              </p:val>
                                            </p:tav>
                                            <p:tav tm="100000">
                                              <p:val>
                                                <p:strVal val="#ppt_x"/>
                                              </p:val>
                                            </p:tav>
                                          </p:tavLst>
                                        </p:anim>
                                        <p:anim calcmode="lin" valueType="num">
                                          <p:cBhvr additive="base">
                                            <p:cTn id="28" dur="1000" fill="hold"/>
                                            <p:tgtEl>
                                              <p:spTgt spid="42"/>
                                            </p:tgtEl>
                                            <p:attrNameLst>
                                              <p:attrName>ppt_y</p:attrName>
                                            </p:attrNameLst>
                                          </p:cBhvr>
                                          <p:tavLst>
                                            <p:tav tm="0">
                                              <p:val>
                                                <p:strVal val="1+#ppt_h/2"/>
                                              </p:val>
                                            </p:tav>
                                            <p:tav tm="100000">
                                              <p:val>
                                                <p:strVal val="#ppt_y"/>
                                              </p:val>
                                            </p:tav>
                                          </p:tavLst>
                                        </p:anim>
                                      </p:childTnLst>
                                    </p:cTn>
                                  </p:par>
                                  <p:par>
                                    <p:cTn id="29" presetID="2" presetClass="entr" presetSubtype="4" accel="50000" fill="hold" nodeType="withEffect">
                                      <p:stCondLst>
                                        <p:cond delay="750"/>
                                      </p:stCondLst>
                                      <p:childTnLst>
                                        <p:set>
                                          <p:cBhvr>
                                            <p:cTn id="30" dur="1" fill="hold">
                                              <p:stCondLst>
                                                <p:cond delay="0"/>
                                              </p:stCondLst>
                                            </p:cTn>
                                            <p:tgtEl>
                                              <p:spTgt spid="43"/>
                                            </p:tgtEl>
                                            <p:attrNameLst>
                                              <p:attrName>style.visibility</p:attrName>
                                            </p:attrNameLst>
                                          </p:cBhvr>
                                          <p:to>
                                            <p:strVal val="visible"/>
                                          </p:to>
                                        </p:set>
                                        <p:anim calcmode="lin" valueType="num">
                                          <p:cBhvr additive="base">
                                            <p:cTn id="31" dur="1000" fill="hold"/>
                                            <p:tgtEl>
                                              <p:spTgt spid="43"/>
                                            </p:tgtEl>
                                            <p:attrNameLst>
                                              <p:attrName>ppt_x</p:attrName>
                                            </p:attrNameLst>
                                          </p:cBhvr>
                                          <p:tavLst>
                                            <p:tav tm="0">
                                              <p:val>
                                                <p:strVal val="#ppt_x"/>
                                              </p:val>
                                            </p:tav>
                                            <p:tav tm="100000">
                                              <p:val>
                                                <p:strVal val="#ppt_x"/>
                                              </p:val>
                                            </p:tav>
                                          </p:tavLst>
                                        </p:anim>
                                        <p:anim calcmode="lin" valueType="num">
                                          <p:cBhvr additive="base">
                                            <p:cTn id="32" dur="1000" fill="hold"/>
                                            <p:tgtEl>
                                              <p:spTgt spid="43"/>
                                            </p:tgtEl>
                                            <p:attrNameLst>
                                              <p:attrName>ppt_y</p:attrName>
                                            </p:attrNameLst>
                                          </p:cBhvr>
                                          <p:tavLst>
                                            <p:tav tm="0">
                                              <p:val>
                                                <p:strVal val="1+#ppt_h/2"/>
                                              </p:val>
                                            </p:tav>
                                            <p:tav tm="100000">
                                              <p:val>
                                                <p:strVal val="#ppt_y"/>
                                              </p:val>
                                            </p:tav>
                                          </p:tavLst>
                                        </p:anim>
                                      </p:childTnLst>
                                    </p:cTn>
                                  </p:par>
                                </p:childTnLst>
                              </p:cTn>
                            </p:par>
                            <p:par>
                              <p:cTn id="33" fill="hold">
                                <p:stCondLst>
                                  <p:cond delay="2500"/>
                                </p:stCondLst>
                                <p:childTnLst>
                                  <p:par>
                                    <p:cTn id="34" presetID="16" presetClass="entr" presetSubtype="37" fill="hold" nodeType="afterEffect">
                                      <p:stCondLst>
                                        <p:cond delay="0"/>
                                      </p:stCondLst>
                                      <p:childTnLst>
                                        <p:set>
                                          <p:cBhvr>
                                            <p:cTn id="35" dur="1" fill="hold">
                                              <p:stCondLst>
                                                <p:cond delay="0"/>
                                              </p:stCondLst>
                                            </p:cTn>
                                            <p:tgtEl>
                                              <p:spTgt spid="39"/>
                                            </p:tgtEl>
                                            <p:attrNameLst>
                                              <p:attrName>style.visibility</p:attrName>
                                            </p:attrNameLst>
                                          </p:cBhvr>
                                          <p:to>
                                            <p:strVal val="visible"/>
                                          </p:to>
                                        </p:set>
                                        <p:animEffect transition="in" filter="barn(outVertical)">
                                          <p:cBhvr>
                                            <p:cTn id="36" dur="500"/>
                                            <p:tgtEl>
                                              <p:spTgt spid="39"/>
                                            </p:tgtEl>
                                          </p:cBhvr>
                                        </p:animEffect>
                                      </p:childTnLst>
                                    </p:cTn>
                                  </p:par>
                                </p:childTnLst>
                              </p:cTn>
                            </p:par>
                            <p:par>
                              <p:cTn id="37" fill="hold">
                                <p:stCondLst>
                                  <p:cond delay="3000"/>
                                </p:stCondLst>
                                <p:childTnLst>
                                  <p:par>
                                    <p:cTn id="38" presetID="22" presetClass="entr" presetSubtype="2" fill="hold" nodeType="after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wipe(right)">
                                          <p:cBhvr>
                                            <p:cTn id="40" dur="500"/>
                                            <p:tgtEl>
                                              <p:spTgt spid="9"/>
                                            </p:tgtEl>
                                          </p:cBhvr>
                                        </p:animEffect>
                                      </p:childTnLst>
                                    </p:cTn>
                                  </p:par>
                                  <p:par>
                                    <p:cTn id="41" presetID="22" presetClass="entr" presetSubtype="2" fill="hold"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wipe(right)">
                                          <p:cBhvr>
                                            <p:cTn id="43" dur="500"/>
                                            <p:tgtEl>
                                              <p:spTgt spid="10"/>
                                            </p:tgtEl>
                                          </p:cBhvr>
                                        </p:animEffect>
                                      </p:childTnLst>
                                    </p:cTn>
                                  </p:par>
                                  <p:par>
                                    <p:cTn id="44" presetID="22" presetClass="entr" presetSubtype="4" fill="hold" nodeType="with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wipe(down)">
                                          <p:cBhvr>
                                            <p:cTn id="46" dur="500"/>
                                            <p:tgtEl>
                                              <p:spTgt spid="11"/>
                                            </p:tgtEl>
                                          </p:cBhvr>
                                        </p:animEffect>
                                      </p:childTnLst>
                                    </p:cTn>
                                  </p:par>
                                </p:childTnLst>
                              </p:cTn>
                            </p:par>
                            <p:par>
                              <p:cTn id="47" fill="hold">
                                <p:stCondLst>
                                  <p:cond delay="3500"/>
                                </p:stCondLst>
                                <p:childTnLst>
                                  <p:par>
                                    <p:cTn id="48" presetID="10" presetClass="entr" presetSubtype="0"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childTnLst>
                              </p:cTn>
                            </p:par>
                            <p:par>
                              <p:cTn id="51" fill="hold">
                                <p:stCondLst>
                                  <p:cond delay="4000"/>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500"/>
                                            <p:tgtEl>
                                              <p:spTgt spid="15"/>
                                            </p:tgtEl>
                                          </p:cBhvr>
                                        </p:animEffect>
                                      </p:childTnLst>
                                    </p:cTn>
                                  </p:par>
                                </p:childTnLst>
                              </p:cTn>
                            </p:par>
                            <p:par>
                              <p:cTn id="55" fill="hold">
                                <p:stCondLst>
                                  <p:cond delay="4500"/>
                                </p:stCondLst>
                                <p:childTnLst>
                                  <p:par>
                                    <p:cTn id="56" presetID="10" presetClass="entr" presetSubtype="0" fill="hold" grpId="0" nodeType="after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500"/>
                                            <p:tgtEl>
                                              <p:spTgt spid="14"/>
                                            </p:tgtEl>
                                          </p:cBhvr>
                                        </p:animEffect>
                                      </p:childTnLst>
                                    </p:cTn>
                                  </p:par>
                                </p:childTnLst>
                              </p:cTn>
                            </p:par>
                            <p:par>
                              <p:cTn id="59" fill="hold">
                                <p:stCondLst>
                                  <p:cond delay="5000"/>
                                </p:stCondLst>
                                <p:childTnLst>
                                  <p:par>
                                    <p:cTn id="60" presetID="2" presetClass="entr" presetSubtype="1" decel="100000" fill="hold" grpId="0" nodeType="afterEffect">
                                      <p:stCondLst>
                                        <p:cond delay="0"/>
                                      </p:stCondLst>
                                      <p:childTnLst>
                                        <p:set>
                                          <p:cBhvr>
                                            <p:cTn id="61" dur="1" fill="hold">
                                              <p:stCondLst>
                                                <p:cond delay="0"/>
                                              </p:stCondLst>
                                            </p:cTn>
                                            <p:tgtEl>
                                              <p:spTgt spid="4"/>
                                            </p:tgtEl>
                                            <p:attrNameLst>
                                              <p:attrName>style.visibility</p:attrName>
                                            </p:attrNameLst>
                                          </p:cBhvr>
                                          <p:to>
                                            <p:strVal val="visible"/>
                                          </p:to>
                                        </p:set>
                                        <p:anim calcmode="lin" valueType="num">
                                          <p:cBhvr additive="base">
                                            <p:cTn id="62" dur="500" fill="hold"/>
                                            <p:tgtEl>
                                              <p:spTgt spid="4"/>
                                            </p:tgtEl>
                                            <p:attrNameLst>
                                              <p:attrName>ppt_x</p:attrName>
                                            </p:attrNameLst>
                                          </p:cBhvr>
                                          <p:tavLst>
                                            <p:tav tm="0">
                                              <p:val>
                                                <p:strVal val="#ppt_x"/>
                                              </p:val>
                                            </p:tav>
                                            <p:tav tm="100000">
                                              <p:val>
                                                <p:strVal val="#ppt_x"/>
                                              </p:val>
                                            </p:tav>
                                          </p:tavLst>
                                        </p:anim>
                                        <p:anim calcmode="lin" valueType="num">
                                          <p:cBhvr additive="base">
                                            <p:cTn id="63" dur="500" fill="hold"/>
                                            <p:tgtEl>
                                              <p:spTgt spid="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6" grpId="0"/>
          <p:bldP spid="7" grpId="0"/>
          <p:bldP spid="13" grpId="0" animBg="1"/>
          <p:bldP spid="14" grpId="0" animBg="1"/>
          <p:bldP spid="15" grpId="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135"/>
          <p:cNvSpPr>
            <a:spLocks noEditPoints="1"/>
          </p:cNvSpPr>
          <p:nvPr/>
        </p:nvSpPr>
        <p:spPr bwMode="auto">
          <a:xfrm>
            <a:off x="6232637" y="3455120"/>
            <a:ext cx="271033" cy="285244"/>
          </a:xfrm>
          <a:custGeom>
            <a:avLst/>
            <a:gdLst>
              <a:gd name="T0" fmla="*/ 95 w 190"/>
              <a:gd name="T1" fmla="*/ 200 h 200"/>
              <a:gd name="T2" fmla="*/ 0 w 190"/>
              <a:gd name="T3" fmla="*/ 118 h 200"/>
              <a:gd name="T4" fmla="*/ 7 w 190"/>
              <a:gd name="T5" fmla="*/ 56 h 200"/>
              <a:gd name="T6" fmla="*/ 54 w 190"/>
              <a:gd name="T7" fmla="*/ 56 h 200"/>
              <a:gd name="T8" fmla="*/ 49 w 190"/>
              <a:gd name="T9" fmla="*/ 116 h 200"/>
              <a:gd name="T10" fmla="*/ 95 w 190"/>
              <a:gd name="T11" fmla="*/ 150 h 200"/>
              <a:gd name="T12" fmla="*/ 141 w 190"/>
              <a:gd name="T13" fmla="*/ 116 h 200"/>
              <a:gd name="T14" fmla="*/ 136 w 190"/>
              <a:gd name="T15" fmla="*/ 56 h 200"/>
              <a:gd name="T16" fmla="*/ 183 w 190"/>
              <a:gd name="T17" fmla="*/ 56 h 200"/>
              <a:gd name="T18" fmla="*/ 190 w 190"/>
              <a:gd name="T19" fmla="*/ 118 h 200"/>
              <a:gd name="T20" fmla="*/ 95 w 190"/>
              <a:gd name="T21" fmla="*/ 200 h 200"/>
              <a:gd name="T22" fmla="*/ 127 w 190"/>
              <a:gd name="T23" fmla="*/ 0 h 200"/>
              <a:gd name="T24" fmla="*/ 172 w 190"/>
              <a:gd name="T25" fmla="*/ 0 h 200"/>
              <a:gd name="T26" fmla="*/ 181 w 190"/>
              <a:gd name="T27" fmla="*/ 48 h 200"/>
              <a:gd name="T28" fmla="*/ 135 w 190"/>
              <a:gd name="T29" fmla="*/ 48 h 200"/>
              <a:gd name="T30" fmla="*/ 127 w 190"/>
              <a:gd name="T31" fmla="*/ 0 h 200"/>
              <a:gd name="T32" fmla="*/ 63 w 190"/>
              <a:gd name="T33" fmla="*/ 0 h 200"/>
              <a:gd name="T34" fmla="*/ 55 w 190"/>
              <a:gd name="T35" fmla="*/ 48 h 200"/>
              <a:gd name="T36" fmla="*/ 9 w 190"/>
              <a:gd name="T37" fmla="*/ 48 h 200"/>
              <a:gd name="T38" fmla="*/ 18 w 190"/>
              <a:gd name="T39" fmla="*/ 0 h 200"/>
              <a:gd name="T40" fmla="*/ 63 w 190"/>
              <a:gd name="T41"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90" h="200">
                <a:moveTo>
                  <a:pt x="95" y="200"/>
                </a:moveTo>
                <a:cubicBezTo>
                  <a:pt x="20" y="200"/>
                  <a:pt x="0" y="159"/>
                  <a:pt x="0" y="118"/>
                </a:cubicBezTo>
                <a:cubicBezTo>
                  <a:pt x="0" y="100"/>
                  <a:pt x="3" y="78"/>
                  <a:pt x="7" y="56"/>
                </a:cubicBezTo>
                <a:cubicBezTo>
                  <a:pt x="54" y="56"/>
                  <a:pt x="54" y="56"/>
                  <a:pt x="54" y="56"/>
                </a:cubicBezTo>
                <a:cubicBezTo>
                  <a:pt x="51" y="75"/>
                  <a:pt x="49" y="95"/>
                  <a:pt x="49" y="116"/>
                </a:cubicBezTo>
                <a:cubicBezTo>
                  <a:pt x="53" y="136"/>
                  <a:pt x="80" y="150"/>
                  <a:pt x="95" y="150"/>
                </a:cubicBezTo>
                <a:cubicBezTo>
                  <a:pt x="111" y="150"/>
                  <a:pt x="137" y="136"/>
                  <a:pt x="141" y="116"/>
                </a:cubicBezTo>
                <a:cubicBezTo>
                  <a:pt x="141" y="95"/>
                  <a:pt x="139" y="75"/>
                  <a:pt x="136" y="56"/>
                </a:cubicBezTo>
                <a:cubicBezTo>
                  <a:pt x="183" y="56"/>
                  <a:pt x="183" y="56"/>
                  <a:pt x="183" y="56"/>
                </a:cubicBezTo>
                <a:cubicBezTo>
                  <a:pt x="187" y="78"/>
                  <a:pt x="190" y="101"/>
                  <a:pt x="190" y="118"/>
                </a:cubicBezTo>
                <a:cubicBezTo>
                  <a:pt x="190" y="159"/>
                  <a:pt x="166" y="200"/>
                  <a:pt x="95" y="200"/>
                </a:cubicBezTo>
                <a:close/>
                <a:moveTo>
                  <a:pt x="127" y="0"/>
                </a:moveTo>
                <a:cubicBezTo>
                  <a:pt x="172" y="0"/>
                  <a:pt x="172" y="0"/>
                  <a:pt x="172" y="0"/>
                </a:cubicBezTo>
                <a:cubicBezTo>
                  <a:pt x="172" y="0"/>
                  <a:pt x="176" y="23"/>
                  <a:pt x="181" y="48"/>
                </a:cubicBezTo>
                <a:cubicBezTo>
                  <a:pt x="135" y="48"/>
                  <a:pt x="135" y="48"/>
                  <a:pt x="135" y="48"/>
                </a:cubicBezTo>
                <a:cubicBezTo>
                  <a:pt x="131" y="22"/>
                  <a:pt x="127" y="0"/>
                  <a:pt x="127" y="0"/>
                </a:cubicBezTo>
                <a:close/>
                <a:moveTo>
                  <a:pt x="63" y="0"/>
                </a:moveTo>
                <a:cubicBezTo>
                  <a:pt x="63" y="0"/>
                  <a:pt x="59" y="22"/>
                  <a:pt x="55" y="48"/>
                </a:cubicBezTo>
                <a:cubicBezTo>
                  <a:pt x="9" y="48"/>
                  <a:pt x="9" y="48"/>
                  <a:pt x="9" y="48"/>
                </a:cubicBezTo>
                <a:cubicBezTo>
                  <a:pt x="13" y="23"/>
                  <a:pt x="18" y="0"/>
                  <a:pt x="18" y="0"/>
                </a:cubicBezTo>
                <a:lnTo>
                  <a:pt x="63" y="0"/>
                </a:lnTo>
                <a:close/>
              </a:path>
            </a:pathLst>
          </a:custGeom>
          <a:solidFill>
            <a:srgbClr val="D7593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4" name="Freeform 129"/>
          <p:cNvSpPr>
            <a:spLocks noEditPoints="1"/>
          </p:cNvSpPr>
          <p:nvPr/>
        </p:nvSpPr>
        <p:spPr bwMode="auto">
          <a:xfrm>
            <a:off x="10521641" y="3435028"/>
            <a:ext cx="325429" cy="325429"/>
          </a:xfrm>
          <a:custGeom>
            <a:avLst/>
            <a:gdLst>
              <a:gd name="T0" fmla="*/ 78 w 201"/>
              <a:gd name="T1" fmla="*/ 194 h 201"/>
              <a:gd name="T2" fmla="*/ 91 w 201"/>
              <a:gd name="T3" fmla="*/ 164 h 201"/>
              <a:gd name="T4" fmla="*/ 154 w 201"/>
              <a:gd name="T5" fmla="*/ 123 h 201"/>
              <a:gd name="T6" fmla="*/ 150 w 201"/>
              <a:gd name="T7" fmla="*/ 168 h 201"/>
              <a:gd name="T8" fmla="*/ 78 w 201"/>
              <a:gd name="T9" fmla="*/ 194 h 201"/>
              <a:gd name="T10" fmla="*/ 35 w 201"/>
              <a:gd name="T11" fmla="*/ 128 h 201"/>
              <a:gd name="T12" fmla="*/ 82 w 201"/>
              <a:gd name="T13" fmla="*/ 54 h 201"/>
              <a:gd name="T14" fmla="*/ 106 w 201"/>
              <a:gd name="T15" fmla="*/ 35 h 201"/>
              <a:gd name="T16" fmla="*/ 167 w 201"/>
              <a:gd name="T17" fmla="*/ 95 h 201"/>
              <a:gd name="T18" fmla="*/ 148 w 201"/>
              <a:gd name="T19" fmla="*/ 119 h 201"/>
              <a:gd name="T20" fmla="*/ 74 w 201"/>
              <a:gd name="T21" fmla="*/ 166 h 201"/>
              <a:gd name="T22" fmla="*/ 35 w 201"/>
              <a:gd name="T23" fmla="*/ 128 h 201"/>
              <a:gd name="T24" fmla="*/ 127 w 201"/>
              <a:gd name="T25" fmla="*/ 75 h 201"/>
              <a:gd name="T26" fmla="*/ 102 w 201"/>
              <a:gd name="T27" fmla="*/ 75 h 201"/>
              <a:gd name="T28" fmla="*/ 102 w 201"/>
              <a:gd name="T29" fmla="*/ 99 h 201"/>
              <a:gd name="T30" fmla="*/ 127 w 201"/>
              <a:gd name="T31" fmla="*/ 99 h 201"/>
              <a:gd name="T32" fmla="*/ 127 w 201"/>
              <a:gd name="T33" fmla="*/ 75 h 201"/>
              <a:gd name="T34" fmla="*/ 179 w 201"/>
              <a:gd name="T35" fmla="*/ 17 h 201"/>
              <a:gd name="T36" fmla="*/ 196 w 201"/>
              <a:gd name="T37" fmla="*/ 0 h 201"/>
              <a:gd name="T38" fmla="*/ 201 w 201"/>
              <a:gd name="T39" fmla="*/ 5 h 201"/>
              <a:gd name="T40" fmla="*/ 184 w 201"/>
              <a:gd name="T41" fmla="*/ 21 h 201"/>
              <a:gd name="T42" fmla="*/ 170 w 201"/>
              <a:gd name="T43" fmla="*/ 90 h 201"/>
              <a:gd name="T44" fmla="*/ 112 w 201"/>
              <a:gd name="T45" fmla="*/ 31 h 201"/>
              <a:gd name="T46" fmla="*/ 179 w 201"/>
              <a:gd name="T47" fmla="*/ 17 h 201"/>
              <a:gd name="T48" fmla="*/ 7 w 201"/>
              <a:gd name="T49" fmla="*/ 123 h 201"/>
              <a:gd name="T50" fmla="*/ 34 w 201"/>
              <a:gd name="T51" fmla="*/ 51 h 201"/>
              <a:gd name="T52" fmla="*/ 78 w 201"/>
              <a:gd name="T53" fmla="*/ 47 h 201"/>
              <a:gd name="T54" fmla="*/ 37 w 201"/>
              <a:gd name="T55" fmla="*/ 110 h 201"/>
              <a:gd name="T56" fmla="*/ 7 w 201"/>
              <a:gd name="T57" fmla="*/ 123 h 201"/>
              <a:gd name="T58" fmla="*/ 48 w 201"/>
              <a:gd name="T59" fmla="*/ 169 h 201"/>
              <a:gd name="T60" fmla="*/ 48 w 201"/>
              <a:gd name="T61" fmla="*/ 161 h 201"/>
              <a:gd name="T62" fmla="*/ 31 w 201"/>
              <a:gd name="T63" fmla="*/ 170 h 201"/>
              <a:gd name="T64" fmla="*/ 39 w 201"/>
              <a:gd name="T65" fmla="*/ 152 h 201"/>
              <a:gd name="T66" fmla="*/ 29 w 201"/>
              <a:gd name="T67" fmla="*/ 155 h 201"/>
              <a:gd name="T68" fmla="*/ 36 w 201"/>
              <a:gd name="T69" fmla="*/ 138 h 201"/>
              <a:gd name="T70" fmla="*/ 64 w 201"/>
              <a:gd name="T71" fmla="*/ 165 h 201"/>
              <a:gd name="T72" fmla="*/ 48 w 201"/>
              <a:gd name="T73" fmla="*/ 169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1" h="201">
                <a:moveTo>
                  <a:pt x="78" y="194"/>
                </a:moveTo>
                <a:cubicBezTo>
                  <a:pt x="78" y="194"/>
                  <a:pt x="89" y="186"/>
                  <a:pt x="91" y="164"/>
                </a:cubicBezTo>
                <a:cubicBezTo>
                  <a:pt x="128" y="147"/>
                  <a:pt x="154" y="123"/>
                  <a:pt x="154" y="123"/>
                </a:cubicBezTo>
                <a:cubicBezTo>
                  <a:pt x="154" y="123"/>
                  <a:pt x="170" y="148"/>
                  <a:pt x="150" y="168"/>
                </a:cubicBezTo>
                <a:cubicBezTo>
                  <a:pt x="116" y="201"/>
                  <a:pt x="78" y="194"/>
                  <a:pt x="78" y="194"/>
                </a:cubicBezTo>
                <a:close/>
                <a:moveTo>
                  <a:pt x="35" y="128"/>
                </a:moveTo>
                <a:cubicBezTo>
                  <a:pt x="35" y="128"/>
                  <a:pt x="65" y="71"/>
                  <a:pt x="82" y="54"/>
                </a:cubicBezTo>
                <a:cubicBezTo>
                  <a:pt x="90" y="46"/>
                  <a:pt x="98" y="40"/>
                  <a:pt x="106" y="35"/>
                </a:cubicBezTo>
                <a:cubicBezTo>
                  <a:pt x="167" y="95"/>
                  <a:pt x="167" y="95"/>
                  <a:pt x="167" y="95"/>
                </a:cubicBezTo>
                <a:cubicBezTo>
                  <a:pt x="162" y="103"/>
                  <a:pt x="156" y="111"/>
                  <a:pt x="148" y="119"/>
                </a:cubicBezTo>
                <a:cubicBezTo>
                  <a:pt x="130" y="137"/>
                  <a:pt x="74" y="166"/>
                  <a:pt x="74" y="166"/>
                </a:cubicBezTo>
                <a:lnTo>
                  <a:pt x="35" y="128"/>
                </a:lnTo>
                <a:close/>
                <a:moveTo>
                  <a:pt x="127" y="75"/>
                </a:moveTo>
                <a:cubicBezTo>
                  <a:pt x="120" y="68"/>
                  <a:pt x="109" y="68"/>
                  <a:pt x="102" y="75"/>
                </a:cubicBezTo>
                <a:cubicBezTo>
                  <a:pt x="95" y="81"/>
                  <a:pt x="95" y="93"/>
                  <a:pt x="102" y="99"/>
                </a:cubicBezTo>
                <a:cubicBezTo>
                  <a:pt x="109" y="106"/>
                  <a:pt x="120" y="106"/>
                  <a:pt x="127" y="99"/>
                </a:cubicBezTo>
                <a:cubicBezTo>
                  <a:pt x="134" y="93"/>
                  <a:pt x="134" y="81"/>
                  <a:pt x="127" y="75"/>
                </a:cubicBezTo>
                <a:close/>
                <a:moveTo>
                  <a:pt x="179" y="17"/>
                </a:moveTo>
                <a:cubicBezTo>
                  <a:pt x="196" y="0"/>
                  <a:pt x="196" y="0"/>
                  <a:pt x="196" y="0"/>
                </a:cubicBezTo>
                <a:cubicBezTo>
                  <a:pt x="201" y="5"/>
                  <a:pt x="201" y="5"/>
                  <a:pt x="201" y="5"/>
                </a:cubicBezTo>
                <a:cubicBezTo>
                  <a:pt x="184" y="21"/>
                  <a:pt x="184" y="21"/>
                  <a:pt x="184" y="21"/>
                </a:cubicBezTo>
                <a:cubicBezTo>
                  <a:pt x="186" y="31"/>
                  <a:pt x="188" y="58"/>
                  <a:pt x="170" y="90"/>
                </a:cubicBezTo>
                <a:cubicBezTo>
                  <a:pt x="112" y="31"/>
                  <a:pt x="112" y="31"/>
                  <a:pt x="112" y="31"/>
                </a:cubicBezTo>
                <a:cubicBezTo>
                  <a:pt x="142" y="14"/>
                  <a:pt x="169" y="15"/>
                  <a:pt x="179" y="17"/>
                </a:cubicBezTo>
                <a:close/>
                <a:moveTo>
                  <a:pt x="7" y="123"/>
                </a:moveTo>
                <a:cubicBezTo>
                  <a:pt x="7" y="123"/>
                  <a:pt x="0" y="85"/>
                  <a:pt x="34" y="51"/>
                </a:cubicBezTo>
                <a:cubicBezTo>
                  <a:pt x="53" y="32"/>
                  <a:pt x="78" y="47"/>
                  <a:pt x="78" y="47"/>
                </a:cubicBezTo>
                <a:cubicBezTo>
                  <a:pt x="78" y="47"/>
                  <a:pt x="55" y="73"/>
                  <a:pt x="37" y="110"/>
                </a:cubicBezTo>
                <a:cubicBezTo>
                  <a:pt x="15" y="112"/>
                  <a:pt x="7" y="123"/>
                  <a:pt x="7" y="123"/>
                </a:cubicBezTo>
                <a:close/>
                <a:moveTo>
                  <a:pt x="48" y="169"/>
                </a:moveTo>
                <a:cubicBezTo>
                  <a:pt x="48" y="161"/>
                  <a:pt x="48" y="161"/>
                  <a:pt x="48" y="161"/>
                </a:cubicBezTo>
                <a:cubicBezTo>
                  <a:pt x="31" y="170"/>
                  <a:pt x="31" y="170"/>
                  <a:pt x="31" y="170"/>
                </a:cubicBezTo>
                <a:cubicBezTo>
                  <a:pt x="39" y="152"/>
                  <a:pt x="39" y="152"/>
                  <a:pt x="39" y="152"/>
                </a:cubicBezTo>
                <a:cubicBezTo>
                  <a:pt x="29" y="155"/>
                  <a:pt x="29" y="155"/>
                  <a:pt x="29" y="155"/>
                </a:cubicBezTo>
                <a:cubicBezTo>
                  <a:pt x="36" y="138"/>
                  <a:pt x="36" y="138"/>
                  <a:pt x="36" y="138"/>
                </a:cubicBezTo>
                <a:cubicBezTo>
                  <a:pt x="64" y="165"/>
                  <a:pt x="64" y="165"/>
                  <a:pt x="64" y="165"/>
                </a:cubicBezTo>
                <a:lnTo>
                  <a:pt x="48" y="169"/>
                </a:lnTo>
                <a:close/>
              </a:path>
            </a:pathLst>
          </a:custGeom>
          <a:solidFill>
            <a:srgbClr val="D7593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5" name="Freeform 130"/>
          <p:cNvSpPr>
            <a:spLocks noEditPoints="1"/>
          </p:cNvSpPr>
          <p:nvPr/>
        </p:nvSpPr>
        <p:spPr bwMode="auto">
          <a:xfrm>
            <a:off x="8347800" y="3478811"/>
            <a:ext cx="329711" cy="237863"/>
          </a:xfrm>
          <a:custGeom>
            <a:avLst/>
            <a:gdLst>
              <a:gd name="T0" fmla="*/ 188 w 200"/>
              <a:gd name="T1" fmla="*/ 144 h 144"/>
              <a:gd name="T2" fmla="*/ 176 w 200"/>
              <a:gd name="T3" fmla="*/ 134 h 144"/>
              <a:gd name="T4" fmla="*/ 176 w 200"/>
              <a:gd name="T5" fmla="*/ 10 h 144"/>
              <a:gd name="T6" fmla="*/ 188 w 200"/>
              <a:gd name="T7" fmla="*/ 0 h 144"/>
              <a:gd name="T8" fmla="*/ 200 w 200"/>
              <a:gd name="T9" fmla="*/ 10 h 144"/>
              <a:gd name="T10" fmla="*/ 200 w 200"/>
              <a:gd name="T11" fmla="*/ 134 h 144"/>
              <a:gd name="T12" fmla="*/ 188 w 200"/>
              <a:gd name="T13" fmla="*/ 144 h 144"/>
              <a:gd name="T14" fmla="*/ 137 w 200"/>
              <a:gd name="T15" fmla="*/ 130 h 144"/>
              <a:gd name="T16" fmla="*/ 123 w 200"/>
              <a:gd name="T17" fmla="*/ 144 h 144"/>
              <a:gd name="T18" fmla="*/ 61 w 200"/>
              <a:gd name="T19" fmla="*/ 144 h 144"/>
              <a:gd name="T20" fmla="*/ 48 w 200"/>
              <a:gd name="T21" fmla="*/ 130 h 144"/>
              <a:gd name="T22" fmla="*/ 48 w 200"/>
              <a:gd name="T23" fmla="*/ 103 h 144"/>
              <a:gd name="T24" fmla="*/ 20 w 200"/>
              <a:gd name="T25" fmla="*/ 97 h 144"/>
              <a:gd name="T26" fmla="*/ 20 w 200"/>
              <a:gd name="T27" fmla="*/ 47 h 144"/>
              <a:gd name="T28" fmla="*/ 172 w 200"/>
              <a:gd name="T29" fmla="*/ 14 h 144"/>
              <a:gd name="T30" fmla="*/ 172 w 200"/>
              <a:gd name="T31" fmla="*/ 131 h 144"/>
              <a:gd name="T32" fmla="*/ 137 w 200"/>
              <a:gd name="T33" fmla="*/ 123 h 144"/>
              <a:gd name="T34" fmla="*/ 137 w 200"/>
              <a:gd name="T35" fmla="*/ 130 h 144"/>
              <a:gd name="T36" fmla="*/ 128 w 200"/>
              <a:gd name="T37" fmla="*/ 121 h 144"/>
              <a:gd name="T38" fmla="*/ 56 w 200"/>
              <a:gd name="T39" fmla="*/ 105 h 144"/>
              <a:gd name="T40" fmla="*/ 56 w 200"/>
              <a:gd name="T41" fmla="*/ 129 h 144"/>
              <a:gd name="T42" fmla="*/ 64 w 200"/>
              <a:gd name="T43" fmla="*/ 136 h 144"/>
              <a:gd name="T44" fmla="*/ 121 w 200"/>
              <a:gd name="T45" fmla="*/ 136 h 144"/>
              <a:gd name="T46" fmla="*/ 128 w 200"/>
              <a:gd name="T47" fmla="*/ 129 h 144"/>
              <a:gd name="T48" fmla="*/ 128 w 200"/>
              <a:gd name="T49" fmla="*/ 121 h 144"/>
              <a:gd name="T50" fmla="*/ 7 w 200"/>
              <a:gd name="T51" fmla="*/ 103 h 144"/>
              <a:gd name="T52" fmla="*/ 0 w 200"/>
              <a:gd name="T53" fmla="*/ 96 h 144"/>
              <a:gd name="T54" fmla="*/ 0 w 200"/>
              <a:gd name="T55" fmla="*/ 48 h 144"/>
              <a:gd name="T56" fmla="*/ 7 w 200"/>
              <a:gd name="T57" fmla="*/ 41 h 144"/>
              <a:gd name="T58" fmla="*/ 15 w 200"/>
              <a:gd name="T59" fmla="*/ 48 h 144"/>
              <a:gd name="T60" fmla="*/ 15 w 200"/>
              <a:gd name="T61" fmla="*/ 96 h 144"/>
              <a:gd name="T62" fmla="*/ 7 w 200"/>
              <a:gd name="T63" fmla="*/ 103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0" h="144">
                <a:moveTo>
                  <a:pt x="188" y="144"/>
                </a:moveTo>
                <a:cubicBezTo>
                  <a:pt x="182" y="144"/>
                  <a:pt x="176" y="139"/>
                  <a:pt x="176" y="134"/>
                </a:cubicBezTo>
                <a:cubicBezTo>
                  <a:pt x="176" y="10"/>
                  <a:pt x="176" y="10"/>
                  <a:pt x="176" y="10"/>
                </a:cubicBezTo>
                <a:cubicBezTo>
                  <a:pt x="176" y="5"/>
                  <a:pt x="182" y="0"/>
                  <a:pt x="188" y="0"/>
                </a:cubicBezTo>
                <a:cubicBezTo>
                  <a:pt x="194" y="0"/>
                  <a:pt x="200" y="5"/>
                  <a:pt x="200" y="10"/>
                </a:cubicBezTo>
                <a:cubicBezTo>
                  <a:pt x="200" y="134"/>
                  <a:pt x="200" y="134"/>
                  <a:pt x="200" y="134"/>
                </a:cubicBezTo>
                <a:cubicBezTo>
                  <a:pt x="200" y="139"/>
                  <a:pt x="194" y="144"/>
                  <a:pt x="188" y="144"/>
                </a:cubicBezTo>
                <a:close/>
                <a:moveTo>
                  <a:pt x="137" y="130"/>
                </a:moveTo>
                <a:cubicBezTo>
                  <a:pt x="137" y="138"/>
                  <a:pt x="131" y="144"/>
                  <a:pt x="123" y="144"/>
                </a:cubicBezTo>
                <a:cubicBezTo>
                  <a:pt x="61" y="144"/>
                  <a:pt x="61" y="144"/>
                  <a:pt x="61" y="144"/>
                </a:cubicBezTo>
                <a:cubicBezTo>
                  <a:pt x="54" y="144"/>
                  <a:pt x="48" y="138"/>
                  <a:pt x="48" y="130"/>
                </a:cubicBezTo>
                <a:cubicBezTo>
                  <a:pt x="48" y="103"/>
                  <a:pt x="48" y="103"/>
                  <a:pt x="48" y="103"/>
                </a:cubicBezTo>
                <a:cubicBezTo>
                  <a:pt x="20" y="97"/>
                  <a:pt x="20" y="97"/>
                  <a:pt x="20" y="97"/>
                </a:cubicBezTo>
                <a:cubicBezTo>
                  <a:pt x="20" y="47"/>
                  <a:pt x="20" y="47"/>
                  <a:pt x="20" y="47"/>
                </a:cubicBezTo>
                <a:cubicBezTo>
                  <a:pt x="172" y="14"/>
                  <a:pt x="172" y="14"/>
                  <a:pt x="172" y="14"/>
                </a:cubicBezTo>
                <a:cubicBezTo>
                  <a:pt x="172" y="131"/>
                  <a:pt x="172" y="131"/>
                  <a:pt x="172" y="131"/>
                </a:cubicBezTo>
                <a:cubicBezTo>
                  <a:pt x="137" y="123"/>
                  <a:pt x="137" y="123"/>
                  <a:pt x="137" y="123"/>
                </a:cubicBezTo>
                <a:lnTo>
                  <a:pt x="137" y="130"/>
                </a:lnTo>
                <a:close/>
                <a:moveTo>
                  <a:pt x="128" y="121"/>
                </a:moveTo>
                <a:cubicBezTo>
                  <a:pt x="56" y="105"/>
                  <a:pt x="56" y="105"/>
                  <a:pt x="56" y="105"/>
                </a:cubicBezTo>
                <a:cubicBezTo>
                  <a:pt x="56" y="129"/>
                  <a:pt x="56" y="129"/>
                  <a:pt x="56" y="129"/>
                </a:cubicBezTo>
                <a:cubicBezTo>
                  <a:pt x="56" y="133"/>
                  <a:pt x="61" y="136"/>
                  <a:pt x="64" y="136"/>
                </a:cubicBezTo>
                <a:cubicBezTo>
                  <a:pt x="121" y="136"/>
                  <a:pt x="121" y="136"/>
                  <a:pt x="121" y="136"/>
                </a:cubicBezTo>
                <a:cubicBezTo>
                  <a:pt x="125" y="136"/>
                  <a:pt x="128" y="133"/>
                  <a:pt x="128" y="129"/>
                </a:cubicBezTo>
                <a:lnTo>
                  <a:pt x="128" y="121"/>
                </a:lnTo>
                <a:close/>
                <a:moveTo>
                  <a:pt x="7" y="103"/>
                </a:moveTo>
                <a:cubicBezTo>
                  <a:pt x="3" y="103"/>
                  <a:pt x="0" y="100"/>
                  <a:pt x="0" y="96"/>
                </a:cubicBezTo>
                <a:cubicBezTo>
                  <a:pt x="0" y="48"/>
                  <a:pt x="0" y="48"/>
                  <a:pt x="0" y="48"/>
                </a:cubicBezTo>
                <a:cubicBezTo>
                  <a:pt x="0" y="44"/>
                  <a:pt x="3" y="41"/>
                  <a:pt x="7" y="41"/>
                </a:cubicBezTo>
                <a:cubicBezTo>
                  <a:pt x="10" y="41"/>
                  <a:pt x="15" y="44"/>
                  <a:pt x="15" y="48"/>
                </a:cubicBezTo>
                <a:cubicBezTo>
                  <a:pt x="15" y="96"/>
                  <a:pt x="15" y="96"/>
                  <a:pt x="15" y="96"/>
                </a:cubicBezTo>
                <a:cubicBezTo>
                  <a:pt x="15" y="100"/>
                  <a:pt x="10" y="103"/>
                  <a:pt x="7" y="103"/>
                </a:cubicBezTo>
                <a:close/>
              </a:path>
            </a:pathLst>
          </a:custGeom>
          <a:solidFill>
            <a:srgbClr val="D7593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6" name="矩形 5"/>
          <p:cNvSpPr/>
          <p:nvPr/>
        </p:nvSpPr>
        <p:spPr>
          <a:xfrm>
            <a:off x="5721172" y="3985013"/>
            <a:ext cx="1415772" cy="368300"/>
          </a:xfrm>
          <a:prstGeom prst="rect">
            <a:avLst/>
          </a:prstGeom>
        </p:spPr>
        <p:txBody>
          <a:bodyPr wrap="square">
            <a:spAutoFit/>
          </a:bodyPr>
          <a:lstStyle/>
          <a:p>
            <a:pPr algn="ctr"/>
            <a:r>
              <a:rPr lang="zh-CN" altLang="en-US" b="1" dirty="0">
                <a:solidFill>
                  <a:srgbClr val="424953"/>
                </a:solidFill>
                <a:latin typeface="微软雅黑" panose="020B0503020204020204" pitchFamily="34" charset="-122"/>
                <a:ea typeface="微软雅黑" panose="020B0503020204020204" pitchFamily="34" charset="-122"/>
              </a:rPr>
              <a:t>友圈动态</a:t>
            </a:r>
            <a:endParaRPr lang="en-US" altLang="zh-CN" b="1" dirty="0">
              <a:solidFill>
                <a:srgbClr val="424953"/>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5586994" y="4478029"/>
            <a:ext cx="1684127" cy="737235"/>
          </a:xfrm>
          <a:prstGeom prst="rect">
            <a:avLst/>
          </a:prstGeom>
          <a:noFill/>
        </p:spPr>
        <p:txBody>
          <a:bodyPr wrap="square" rtlCol="0">
            <a:spAutoFit/>
          </a:bodyPr>
          <a:lstStyle/>
          <a:p>
            <a:pPr algn="ctr">
              <a:lnSpc>
                <a:spcPct val="150000"/>
              </a:lnSpc>
            </a:pPr>
            <a:r>
              <a:rPr lang="zh-CN" altLang="en-US" sz="1400" dirty="0">
                <a:solidFill>
                  <a:srgbClr val="424953"/>
                </a:solidFill>
                <a:latin typeface="微软雅黑" panose="020B0503020204020204" pitchFamily="34" charset="-122"/>
                <a:ea typeface="微软雅黑" panose="020B0503020204020204" pitchFamily="34" charset="-122"/>
              </a:rPr>
              <a:t>分享自己每日学习，生活动态</a:t>
            </a:r>
            <a:endParaRPr lang="zh-CN" altLang="en-US" sz="1400" dirty="0">
              <a:solidFill>
                <a:srgbClr val="424953"/>
              </a:solidFill>
              <a:latin typeface="微软雅黑" panose="020B0503020204020204" pitchFamily="34" charset="-122"/>
              <a:ea typeface="微软雅黑" panose="020B0503020204020204" pitchFamily="34" charset="-122"/>
            </a:endParaRPr>
          </a:p>
        </p:txBody>
      </p:sp>
      <p:sp>
        <p:nvSpPr>
          <p:cNvPr id="8" name="矩形 7"/>
          <p:cNvSpPr/>
          <p:nvPr/>
        </p:nvSpPr>
        <p:spPr>
          <a:xfrm>
            <a:off x="7848820" y="3985013"/>
            <a:ext cx="1415772" cy="368300"/>
          </a:xfrm>
          <a:prstGeom prst="rect">
            <a:avLst/>
          </a:prstGeom>
        </p:spPr>
        <p:txBody>
          <a:bodyPr wrap="square">
            <a:spAutoFit/>
          </a:bodyPr>
          <a:lstStyle/>
          <a:p>
            <a:pPr algn="ctr"/>
            <a:r>
              <a:rPr lang="zh-CN" altLang="en-US" b="1" dirty="0">
                <a:solidFill>
                  <a:srgbClr val="424953"/>
                </a:solidFill>
                <a:latin typeface="微软雅黑" panose="020B0503020204020204" pitchFamily="34" charset="-122"/>
                <a:ea typeface="微软雅黑" panose="020B0503020204020204" pitchFamily="34" charset="-122"/>
              </a:rPr>
              <a:t>友圈私聊</a:t>
            </a:r>
            <a:endParaRPr lang="zh-CN" altLang="en-US" b="1" dirty="0">
              <a:solidFill>
                <a:srgbClr val="424953"/>
              </a:solidFill>
              <a:latin typeface="微软雅黑" panose="020B0503020204020204" pitchFamily="34" charset="-122"/>
              <a:ea typeface="微软雅黑" panose="020B0503020204020204" pitchFamily="34" charset="-122"/>
            </a:endParaRPr>
          </a:p>
        </p:txBody>
      </p:sp>
      <p:sp>
        <p:nvSpPr>
          <p:cNvPr id="9" name="矩形 8"/>
          <p:cNvSpPr/>
          <p:nvPr/>
        </p:nvSpPr>
        <p:spPr>
          <a:xfrm>
            <a:off x="9976469" y="3985013"/>
            <a:ext cx="1415772" cy="368300"/>
          </a:xfrm>
          <a:prstGeom prst="rect">
            <a:avLst/>
          </a:prstGeom>
        </p:spPr>
        <p:txBody>
          <a:bodyPr wrap="square">
            <a:spAutoFit/>
          </a:bodyPr>
          <a:lstStyle/>
          <a:p>
            <a:pPr algn="ctr"/>
            <a:r>
              <a:rPr lang="zh-CN" altLang="en-US" b="1" dirty="0">
                <a:solidFill>
                  <a:srgbClr val="424953"/>
                </a:solidFill>
                <a:latin typeface="微软雅黑" panose="020B0503020204020204" pitchFamily="34" charset="-122"/>
                <a:ea typeface="微软雅黑" panose="020B0503020204020204" pitchFamily="34" charset="-122"/>
              </a:rPr>
              <a:t>友圈族群</a:t>
            </a:r>
            <a:endParaRPr lang="zh-CN" altLang="en-US" b="1" dirty="0">
              <a:solidFill>
                <a:srgbClr val="424953"/>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7732608" y="4478029"/>
            <a:ext cx="1684127" cy="1060450"/>
          </a:xfrm>
          <a:prstGeom prst="rect">
            <a:avLst/>
          </a:prstGeom>
          <a:noFill/>
        </p:spPr>
        <p:txBody>
          <a:bodyPr wrap="square" rtlCol="0">
            <a:spAutoFit/>
          </a:bodyPr>
          <a:lstStyle/>
          <a:p>
            <a:pPr algn="ctr">
              <a:lnSpc>
                <a:spcPct val="150000"/>
              </a:lnSpc>
            </a:pPr>
            <a:r>
              <a:rPr lang="zh-CN" altLang="en-US" sz="1400" dirty="0">
                <a:solidFill>
                  <a:srgbClr val="424953"/>
                </a:solidFill>
                <a:latin typeface="微软雅黑" panose="020B0503020204020204" pitchFamily="34" charset="-122"/>
                <a:ea typeface="微软雅黑" panose="020B0503020204020204" pitchFamily="34" charset="-122"/>
              </a:rPr>
              <a:t>人之间总有小秘密只希望和一个人分享</a:t>
            </a:r>
            <a:endParaRPr lang="zh-CN" altLang="en-US" sz="1400" dirty="0">
              <a:solidFill>
                <a:srgbClr val="424953"/>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9878221" y="4478029"/>
            <a:ext cx="1684127" cy="1060450"/>
          </a:xfrm>
          <a:prstGeom prst="rect">
            <a:avLst/>
          </a:prstGeom>
          <a:noFill/>
        </p:spPr>
        <p:txBody>
          <a:bodyPr wrap="square" rtlCol="0">
            <a:spAutoFit/>
          </a:bodyPr>
          <a:lstStyle/>
          <a:p>
            <a:pPr algn="ctr">
              <a:lnSpc>
                <a:spcPct val="150000"/>
              </a:lnSpc>
            </a:pPr>
            <a:r>
              <a:rPr lang="zh-CN" altLang="en-US" sz="1400" dirty="0">
                <a:solidFill>
                  <a:srgbClr val="424953"/>
                </a:solidFill>
                <a:latin typeface="微软雅黑" panose="020B0503020204020204" pitchFamily="34" charset="-122"/>
                <a:ea typeface="微软雅黑" panose="020B0503020204020204" pitchFamily="34" charset="-122"/>
              </a:rPr>
              <a:t>提供不同的兴趣部落，有助于你和别人更好找到话题</a:t>
            </a:r>
            <a:endParaRPr lang="zh-CN" altLang="en-US" sz="1400" dirty="0">
              <a:solidFill>
                <a:srgbClr val="424953"/>
              </a:solidFill>
              <a:latin typeface="微软雅黑" panose="020B0503020204020204" pitchFamily="34" charset="-122"/>
              <a:ea typeface="微软雅黑" panose="020B0503020204020204" pitchFamily="34" charset="-122"/>
            </a:endParaRPr>
          </a:p>
        </p:txBody>
      </p:sp>
      <p:cxnSp>
        <p:nvCxnSpPr>
          <p:cNvPr id="12" name="直接连接符 11"/>
          <p:cNvCxnSpPr/>
          <p:nvPr/>
        </p:nvCxnSpPr>
        <p:spPr>
          <a:xfrm>
            <a:off x="7418070" y="3393110"/>
            <a:ext cx="0" cy="204584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9669780" y="3393110"/>
            <a:ext cx="0" cy="2045845"/>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24" name="组合 23"/>
          <p:cNvGrpSpPr/>
          <p:nvPr/>
        </p:nvGrpSpPr>
        <p:grpSpPr>
          <a:xfrm>
            <a:off x="376057" y="2804161"/>
            <a:ext cx="4661087" cy="2848442"/>
            <a:chOff x="376057" y="2804161"/>
            <a:chExt cx="4661087" cy="2848442"/>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76057" y="2804161"/>
              <a:ext cx="4661087" cy="2848442"/>
            </a:xfrm>
            <a:prstGeom prst="rect">
              <a:avLst/>
            </a:prstGeom>
          </p:spPr>
        </p:pic>
        <p:pic>
          <p:nvPicPr>
            <p:cNvPr id="14" name="图片 13"/>
            <p:cNvPicPr>
              <a:picLocks noChangeAspect="1"/>
            </p:cNvPicPr>
            <p:nvPr/>
          </p:nvPicPr>
          <p:blipFill rotWithShape="1">
            <a:blip r:embed="rId2"/>
            <a:srcRect r="12893"/>
            <a:stretch>
              <a:fillRect/>
            </a:stretch>
          </p:blipFill>
          <p:spPr>
            <a:xfrm>
              <a:off x="1132289" y="3078480"/>
              <a:ext cx="3256831" cy="2103119"/>
            </a:xfrm>
            <a:prstGeom prst="rect">
              <a:avLst/>
            </a:prstGeom>
          </p:spPr>
        </p:pic>
      </p:grpSp>
      <p:sp>
        <p:nvSpPr>
          <p:cNvPr id="15" name="文本框 14"/>
          <p:cNvSpPr txBox="1"/>
          <p:nvPr/>
        </p:nvSpPr>
        <p:spPr>
          <a:xfrm>
            <a:off x="680810" y="645879"/>
            <a:ext cx="4557374" cy="521970"/>
          </a:xfrm>
          <a:prstGeom prst="rect">
            <a:avLst/>
          </a:prstGeom>
          <a:noFill/>
        </p:spPr>
        <p:txBody>
          <a:bodyPr vert="horz" wrap="square" rtlCol="0">
            <a:spAutoFit/>
          </a:bodyPr>
          <a:lstStyle/>
          <a:p>
            <a:r>
              <a:rPr lang="zh-CN" altLang="en-US" sz="2800" b="1" dirty="0">
                <a:solidFill>
                  <a:srgbClr val="3C3D42"/>
                </a:solidFill>
                <a:latin typeface="微软雅黑" panose="020B0503020204020204" pitchFamily="34" charset="-122"/>
                <a:ea typeface="微软雅黑" panose="020B0503020204020204" pitchFamily="34" charset="-122"/>
              </a:rPr>
              <a:t>蜂巢友圈</a:t>
            </a:r>
            <a:endParaRPr lang="zh-CN" altLang="en-US" sz="2800" b="1" dirty="0">
              <a:solidFill>
                <a:srgbClr val="3C3D42"/>
              </a:solidFill>
              <a:latin typeface="微软雅黑" panose="020B0503020204020204" pitchFamily="34" charset="-122"/>
              <a:ea typeface="微软雅黑" panose="020B0503020204020204" pitchFamily="34" charset="-122"/>
            </a:endParaRPr>
          </a:p>
        </p:txBody>
      </p:sp>
      <p:sp>
        <p:nvSpPr>
          <p:cNvPr id="16" name="矩形 15"/>
          <p:cNvSpPr/>
          <p:nvPr/>
        </p:nvSpPr>
        <p:spPr>
          <a:xfrm>
            <a:off x="682030" y="1169099"/>
            <a:ext cx="10710211" cy="506730"/>
          </a:xfrm>
          <a:prstGeom prst="rect">
            <a:avLst/>
          </a:prstGeom>
        </p:spPr>
        <p:txBody>
          <a:bodyPr vert="horz" wrap="square">
            <a:spAutoFit/>
          </a:bodyPr>
          <a:lstStyle/>
          <a:p>
            <a:pPr>
              <a:lnSpc>
                <a:spcPct val="150000"/>
              </a:lnSpc>
            </a:pPr>
            <a:r>
              <a:rPr lang="zh-CN" altLang="en-US" dirty="0">
                <a:solidFill>
                  <a:srgbClr val="3C3D42"/>
                </a:solidFill>
                <a:latin typeface="微软雅黑" panose="020B0503020204020204" pitchFamily="34" charset="-122"/>
                <a:ea typeface="微软雅黑" panose="020B0503020204020204" pitchFamily="34" charset="-122"/>
              </a:rPr>
              <a:t>学生不出门，但交天下友。学生一出门，八方有人帮。</a:t>
            </a:r>
            <a:endParaRPr lang="zh-CN" altLang="en-US" dirty="0">
              <a:solidFill>
                <a:srgbClr val="3C3D42"/>
              </a:solidFill>
              <a:latin typeface="微软雅黑" panose="020B0503020204020204" pitchFamily="34" charset="-122"/>
              <a:ea typeface="微软雅黑" panose="020B0503020204020204" pitchFamily="34" charset="-122"/>
            </a:endParaRPr>
          </a:p>
        </p:txBody>
      </p:sp>
      <p:cxnSp>
        <p:nvCxnSpPr>
          <p:cNvPr id="18" name="直接连接符 17"/>
          <p:cNvCxnSpPr/>
          <p:nvPr/>
        </p:nvCxnSpPr>
        <p:spPr>
          <a:xfrm>
            <a:off x="9158514" y="-348343"/>
            <a:ext cx="1517442" cy="1517442"/>
          </a:xfrm>
          <a:prstGeom prst="line">
            <a:avLst/>
          </a:prstGeom>
          <a:ln>
            <a:solidFill>
              <a:srgbClr val="D7593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9731129" y="-1368674"/>
            <a:ext cx="1517442" cy="1517442"/>
          </a:xfrm>
          <a:prstGeom prst="line">
            <a:avLst/>
          </a:prstGeom>
          <a:ln>
            <a:solidFill>
              <a:srgbClr val="3C3D42"/>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1875952" y="1687608"/>
            <a:ext cx="1517442" cy="1517442"/>
          </a:xfrm>
          <a:prstGeom prst="line">
            <a:avLst/>
          </a:prstGeom>
          <a:ln>
            <a:solidFill>
              <a:srgbClr val="D7593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547441" y="780531"/>
            <a:ext cx="0" cy="7771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2000" advClick="0" advTm="3000">
        <p15:prstTrans prst="crush"/>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fade">
                                      <p:cBhvr>
                                        <p:cTn id="18" dur="500"/>
                                        <p:tgtEl>
                                          <p:spTgt spid="4"/>
                                        </p:tgtEl>
                                      </p:cBhvr>
                                    </p:animEffect>
                                  </p:childTnLst>
                                </p:cTn>
                              </p:par>
                            </p:childTnLst>
                          </p:cTn>
                        </p:par>
                        <p:par>
                          <p:cTn id="19" fill="hold">
                            <p:stCondLst>
                              <p:cond delay="1000"/>
                            </p:stCondLst>
                            <p:childTnLst>
                              <p:par>
                                <p:cTn id="20" presetID="2" presetClass="entr" presetSubtype="4"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ppt_x"/>
                                          </p:val>
                                        </p:tav>
                                        <p:tav tm="100000">
                                          <p:val>
                                            <p:strVal val="#ppt_x"/>
                                          </p:val>
                                        </p:tav>
                                      </p:tavLst>
                                    </p:anim>
                                    <p:anim calcmode="lin" valueType="num">
                                      <p:cBhvr additive="base">
                                        <p:cTn id="23" dur="500" fill="hold"/>
                                        <p:tgtEl>
                                          <p:spTgt spid="6"/>
                                        </p:tgtEl>
                                        <p:attrNameLst>
                                          <p:attrName>ppt_y</p:attrName>
                                        </p:attrNameLst>
                                      </p:cBhvr>
                                      <p:tavLst>
                                        <p:tav tm="0">
                                          <p:val>
                                            <p:strVal val="1+#ppt_h/2"/>
                                          </p:val>
                                        </p:tav>
                                        <p:tav tm="100000">
                                          <p:val>
                                            <p:strVal val="#ppt_y"/>
                                          </p:val>
                                        </p:tav>
                                      </p:tavLst>
                                    </p:anim>
                                  </p:childTnLst>
                                </p:cTn>
                              </p:par>
                              <p:par>
                                <p:cTn id="24" presetID="2" presetClass="entr" presetSubtype="4" fill="hold" grpId="0" nodeType="withEffect">
                                  <p:stCondLst>
                                    <p:cond delay="25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ppt_x"/>
                                          </p:val>
                                        </p:tav>
                                        <p:tav tm="100000">
                                          <p:val>
                                            <p:strVal val="#ppt_x"/>
                                          </p:val>
                                        </p:tav>
                                      </p:tavLst>
                                    </p:anim>
                                    <p:anim calcmode="lin" valueType="num">
                                      <p:cBhvr additive="base">
                                        <p:cTn id="27" dur="500" fill="hold"/>
                                        <p:tgtEl>
                                          <p:spTgt spid="8"/>
                                        </p:tgtEl>
                                        <p:attrNameLst>
                                          <p:attrName>ppt_y</p:attrName>
                                        </p:attrNameLst>
                                      </p:cBhvr>
                                      <p:tavLst>
                                        <p:tav tm="0">
                                          <p:val>
                                            <p:strVal val="1+#ppt_h/2"/>
                                          </p:val>
                                        </p:tav>
                                        <p:tav tm="100000">
                                          <p:val>
                                            <p:strVal val="#ppt_y"/>
                                          </p:val>
                                        </p:tav>
                                      </p:tavLst>
                                    </p:anim>
                                  </p:childTnLst>
                                </p:cTn>
                              </p:par>
                              <p:par>
                                <p:cTn id="28" presetID="2" presetClass="entr" presetSubtype="4" fill="hold" grpId="0" nodeType="withEffect">
                                  <p:stCondLst>
                                    <p:cond delay="50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fill="hold"/>
                                        <p:tgtEl>
                                          <p:spTgt spid="9"/>
                                        </p:tgtEl>
                                        <p:attrNameLst>
                                          <p:attrName>ppt_x</p:attrName>
                                        </p:attrNameLst>
                                      </p:cBhvr>
                                      <p:tavLst>
                                        <p:tav tm="0">
                                          <p:val>
                                            <p:strVal val="#ppt_x"/>
                                          </p:val>
                                        </p:tav>
                                        <p:tav tm="100000">
                                          <p:val>
                                            <p:strVal val="#ppt_x"/>
                                          </p:val>
                                        </p:tav>
                                      </p:tavLst>
                                    </p:anim>
                                    <p:anim calcmode="lin" valueType="num">
                                      <p:cBhvr additive="base">
                                        <p:cTn id="31" dur="500" fill="hold"/>
                                        <p:tgtEl>
                                          <p:spTgt spid="9"/>
                                        </p:tgtEl>
                                        <p:attrNameLst>
                                          <p:attrName>ppt_y</p:attrName>
                                        </p:attrNameLst>
                                      </p:cBhvr>
                                      <p:tavLst>
                                        <p:tav tm="0">
                                          <p:val>
                                            <p:strVal val="1+#ppt_h/2"/>
                                          </p:val>
                                        </p:tav>
                                        <p:tav tm="100000">
                                          <p:val>
                                            <p:strVal val="#ppt_y"/>
                                          </p:val>
                                        </p:tav>
                                      </p:tavLst>
                                    </p:anim>
                                  </p:childTnLst>
                                </p:cTn>
                              </p:par>
                            </p:childTnLst>
                          </p:cTn>
                        </p:par>
                        <p:par>
                          <p:cTn id="32" fill="hold">
                            <p:stCondLst>
                              <p:cond delay="1500"/>
                            </p:stCondLst>
                            <p:childTnLst>
                              <p:par>
                                <p:cTn id="33" presetID="10" presetClass="entr" presetSubtype="0"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fade">
                                      <p:cBhvr>
                                        <p:cTn id="35" dur="500"/>
                                        <p:tgtEl>
                                          <p:spTgt spid="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fade">
                                      <p:cBhvr>
                                        <p:cTn id="38" dur="500"/>
                                        <p:tgtEl>
                                          <p:spTgt spid="10"/>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500"/>
                                        <p:tgtEl>
                                          <p:spTgt spid="11"/>
                                        </p:tgtEl>
                                      </p:cBhvr>
                                    </p:animEffect>
                                  </p:childTnLst>
                                </p:cTn>
                              </p:par>
                            </p:childTnLst>
                          </p:cTn>
                        </p:par>
                        <p:par>
                          <p:cTn id="42" fill="hold">
                            <p:stCondLst>
                              <p:cond delay="2000"/>
                            </p:stCondLst>
                            <p:childTnLst>
                              <p:par>
                                <p:cTn id="43" presetID="22" presetClass="entr" presetSubtype="4" fill="hold" nodeType="after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wipe(down)">
                                      <p:cBhvr>
                                        <p:cTn id="45" dur="500"/>
                                        <p:tgtEl>
                                          <p:spTgt spid="12"/>
                                        </p:tgtEl>
                                      </p:cBhvr>
                                    </p:animEffect>
                                  </p:childTnLst>
                                </p:cTn>
                              </p:par>
                              <p:par>
                                <p:cTn id="46" presetID="22" presetClass="entr" presetSubtype="4" fill="hold" nodeType="with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wipe(down)">
                                      <p:cBhvr>
                                        <p:cTn id="48" dur="500"/>
                                        <p:tgtEl>
                                          <p:spTgt spid="13"/>
                                        </p:tgtEl>
                                      </p:cBhvr>
                                    </p:animEffect>
                                  </p:childTnLst>
                                </p:cTn>
                              </p:par>
                            </p:childTnLst>
                          </p:cTn>
                        </p:par>
                        <p:par>
                          <p:cTn id="49" fill="hold">
                            <p:stCondLst>
                              <p:cond delay="2500"/>
                            </p:stCondLst>
                            <p:childTnLst>
                              <p:par>
                                <p:cTn id="50" presetID="22" presetClass="entr" presetSubtype="4" fill="hold" nodeType="after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wipe(down)">
                                      <p:cBhvr>
                                        <p:cTn id="52" dur="500"/>
                                        <p:tgtEl>
                                          <p:spTgt spid="20"/>
                                        </p:tgtEl>
                                      </p:cBhvr>
                                    </p:animEffect>
                                  </p:childTnLst>
                                </p:cTn>
                              </p:par>
                              <p:par>
                                <p:cTn id="53" presetID="22" presetClass="entr" presetSubtype="4" fill="hold"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down)">
                                      <p:cBhvr>
                                        <p:cTn id="55" dur="500"/>
                                        <p:tgtEl>
                                          <p:spTgt spid="18"/>
                                        </p:tgtEl>
                                      </p:cBhvr>
                                    </p:animEffect>
                                  </p:childTnLst>
                                </p:cTn>
                              </p:par>
                              <p:par>
                                <p:cTn id="56" presetID="22" presetClass="entr" presetSubtype="4" fill="hold"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wipe(down)">
                                      <p:cBhvr>
                                        <p:cTn id="5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p:bldP spid="7" grpId="0"/>
      <p:bldP spid="8" grpId="0"/>
      <p:bldP spid="9" grpId="0"/>
      <p:bldP spid="10" grpId="0"/>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直角三角形 1"/>
          <p:cNvSpPr/>
          <p:nvPr/>
        </p:nvSpPr>
        <p:spPr>
          <a:xfrm>
            <a:off x="0" y="0"/>
            <a:ext cx="12192000" cy="6858000"/>
          </a:xfrm>
          <a:prstGeom prst="rtTriangl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5" name="组合 44"/>
          <p:cNvGrpSpPr/>
          <p:nvPr/>
        </p:nvGrpSpPr>
        <p:grpSpPr>
          <a:xfrm>
            <a:off x="999151" y="286987"/>
            <a:ext cx="931248" cy="931248"/>
            <a:chOff x="999151" y="286987"/>
            <a:chExt cx="931248" cy="931248"/>
          </a:xfrm>
        </p:grpSpPr>
        <p:sp>
          <p:nvSpPr>
            <p:cNvPr id="3" name="椭圆 2"/>
            <p:cNvSpPr/>
            <p:nvPr/>
          </p:nvSpPr>
          <p:spPr>
            <a:xfrm>
              <a:off x="999151" y="286987"/>
              <a:ext cx="931248" cy="931248"/>
            </a:xfrm>
            <a:prstGeom prst="ellipse">
              <a:avLst/>
            </a:prstGeom>
            <a:gradFill flip="none" rotWithShape="1">
              <a:gsLst>
                <a:gs pos="20000">
                  <a:srgbClr val="E0E0E0"/>
                </a:gs>
                <a:gs pos="80000">
                  <a:schemeClr val="bg1"/>
                </a:gs>
                <a:gs pos="100000">
                  <a:schemeClr val="accent1">
                    <a:tint val="0"/>
                  </a:schemeClr>
                </a:gs>
              </a:gsLst>
              <a:lin ang="2700000" scaled="1"/>
              <a:tileRect/>
            </a:gra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0000"/>
                </a:solidFill>
              </a:endParaRPr>
            </a:p>
          </p:txBody>
        </p:sp>
        <p:grpSp>
          <p:nvGrpSpPr>
            <p:cNvPr id="7" name="组合 6"/>
            <p:cNvGrpSpPr/>
            <p:nvPr/>
          </p:nvGrpSpPr>
          <p:grpSpPr>
            <a:xfrm>
              <a:off x="1309200" y="627992"/>
              <a:ext cx="311150" cy="249237"/>
              <a:chOff x="9372601" y="3308351"/>
              <a:chExt cx="311150" cy="249237"/>
            </a:xfrm>
            <a:solidFill>
              <a:srgbClr val="3C3D42"/>
            </a:solidFill>
          </p:grpSpPr>
          <p:sp>
            <p:nvSpPr>
              <p:cNvPr id="8" name="Freeform 325"/>
              <p:cNvSpPr/>
              <p:nvPr/>
            </p:nvSpPr>
            <p:spPr bwMode="auto">
              <a:xfrm>
                <a:off x="9407526" y="3376613"/>
                <a:ext cx="58738" cy="134938"/>
              </a:xfrm>
              <a:custGeom>
                <a:avLst/>
                <a:gdLst>
                  <a:gd name="T0" fmla="*/ 10 w 37"/>
                  <a:gd name="T1" fmla="*/ 86 h 86"/>
                  <a:gd name="T2" fmla="*/ 27 w 37"/>
                  <a:gd name="T3" fmla="*/ 86 h 86"/>
                  <a:gd name="T4" fmla="*/ 37 w 37"/>
                  <a:gd name="T5" fmla="*/ 76 h 86"/>
                  <a:gd name="T6" fmla="*/ 37 w 37"/>
                  <a:gd name="T7" fmla="*/ 9 h 86"/>
                  <a:gd name="T8" fmla="*/ 27 w 37"/>
                  <a:gd name="T9" fmla="*/ 0 h 86"/>
                  <a:gd name="T10" fmla="*/ 10 w 37"/>
                  <a:gd name="T11" fmla="*/ 0 h 86"/>
                  <a:gd name="T12" fmla="*/ 0 w 37"/>
                  <a:gd name="T13" fmla="*/ 9 h 86"/>
                  <a:gd name="T14" fmla="*/ 0 w 37"/>
                  <a:gd name="T15" fmla="*/ 76 h 86"/>
                  <a:gd name="T16" fmla="*/ 10 w 37"/>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86">
                    <a:moveTo>
                      <a:pt x="10" y="86"/>
                    </a:moveTo>
                    <a:cubicBezTo>
                      <a:pt x="27" y="86"/>
                      <a:pt x="27" y="86"/>
                      <a:pt x="27" y="86"/>
                    </a:cubicBezTo>
                    <a:cubicBezTo>
                      <a:pt x="32" y="86"/>
                      <a:pt x="37" y="81"/>
                      <a:pt x="37" y="76"/>
                    </a:cubicBezTo>
                    <a:cubicBezTo>
                      <a:pt x="37" y="9"/>
                      <a:pt x="37" y="9"/>
                      <a:pt x="37" y="9"/>
                    </a:cubicBezTo>
                    <a:cubicBezTo>
                      <a:pt x="37" y="4"/>
                      <a:pt x="32" y="0"/>
                      <a:pt x="27" y="0"/>
                    </a:cubicBezTo>
                    <a:cubicBezTo>
                      <a:pt x="10" y="0"/>
                      <a:pt x="10" y="0"/>
                      <a:pt x="10" y="0"/>
                    </a:cubicBezTo>
                    <a:cubicBezTo>
                      <a:pt x="5" y="0"/>
                      <a:pt x="0" y="4"/>
                      <a:pt x="0" y="9"/>
                    </a:cubicBezTo>
                    <a:cubicBezTo>
                      <a:pt x="0" y="76"/>
                      <a:pt x="0" y="76"/>
                      <a:pt x="0" y="76"/>
                    </a:cubicBezTo>
                    <a:cubicBezTo>
                      <a:pt x="0" y="81"/>
                      <a:pt x="5" y="86"/>
                      <a:pt x="10" y="8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9" name="Freeform 326"/>
              <p:cNvSpPr/>
              <p:nvPr/>
            </p:nvSpPr>
            <p:spPr bwMode="auto">
              <a:xfrm>
                <a:off x="9496426" y="3433763"/>
                <a:ext cx="57150" cy="77788"/>
              </a:xfrm>
              <a:custGeom>
                <a:avLst/>
                <a:gdLst>
                  <a:gd name="T0" fmla="*/ 10 w 37"/>
                  <a:gd name="T1" fmla="*/ 50 h 50"/>
                  <a:gd name="T2" fmla="*/ 27 w 37"/>
                  <a:gd name="T3" fmla="*/ 50 h 50"/>
                  <a:gd name="T4" fmla="*/ 37 w 37"/>
                  <a:gd name="T5" fmla="*/ 40 h 50"/>
                  <a:gd name="T6" fmla="*/ 37 w 37"/>
                  <a:gd name="T7" fmla="*/ 9 h 50"/>
                  <a:gd name="T8" fmla="*/ 27 w 37"/>
                  <a:gd name="T9" fmla="*/ 0 h 50"/>
                  <a:gd name="T10" fmla="*/ 10 w 37"/>
                  <a:gd name="T11" fmla="*/ 0 h 50"/>
                  <a:gd name="T12" fmla="*/ 0 w 37"/>
                  <a:gd name="T13" fmla="*/ 9 h 50"/>
                  <a:gd name="T14" fmla="*/ 0 w 37"/>
                  <a:gd name="T15" fmla="*/ 40 h 50"/>
                  <a:gd name="T16" fmla="*/ 10 w 3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50">
                    <a:moveTo>
                      <a:pt x="10" y="50"/>
                    </a:moveTo>
                    <a:cubicBezTo>
                      <a:pt x="27" y="50"/>
                      <a:pt x="27" y="50"/>
                      <a:pt x="27" y="50"/>
                    </a:cubicBezTo>
                    <a:cubicBezTo>
                      <a:pt x="32" y="50"/>
                      <a:pt x="37" y="45"/>
                      <a:pt x="37" y="40"/>
                    </a:cubicBezTo>
                    <a:cubicBezTo>
                      <a:pt x="37" y="9"/>
                      <a:pt x="37" y="9"/>
                      <a:pt x="37" y="9"/>
                    </a:cubicBezTo>
                    <a:cubicBezTo>
                      <a:pt x="37" y="4"/>
                      <a:pt x="32" y="0"/>
                      <a:pt x="27" y="0"/>
                    </a:cubicBezTo>
                    <a:cubicBezTo>
                      <a:pt x="10" y="0"/>
                      <a:pt x="10" y="0"/>
                      <a:pt x="10" y="0"/>
                    </a:cubicBezTo>
                    <a:cubicBezTo>
                      <a:pt x="5" y="0"/>
                      <a:pt x="0" y="4"/>
                      <a:pt x="0" y="9"/>
                    </a:cubicBezTo>
                    <a:cubicBezTo>
                      <a:pt x="0" y="40"/>
                      <a:pt x="0" y="40"/>
                      <a:pt x="0" y="40"/>
                    </a:cubicBezTo>
                    <a:cubicBezTo>
                      <a:pt x="0" y="45"/>
                      <a:pt x="5" y="50"/>
                      <a:pt x="10"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0" name="Freeform 327"/>
              <p:cNvSpPr/>
              <p:nvPr/>
            </p:nvSpPr>
            <p:spPr bwMode="auto">
              <a:xfrm>
                <a:off x="9583738" y="3308351"/>
                <a:ext cx="57150" cy="203200"/>
              </a:xfrm>
              <a:custGeom>
                <a:avLst/>
                <a:gdLst>
                  <a:gd name="T0" fmla="*/ 10 w 37"/>
                  <a:gd name="T1" fmla="*/ 130 h 130"/>
                  <a:gd name="T2" fmla="*/ 27 w 37"/>
                  <a:gd name="T3" fmla="*/ 130 h 130"/>
                  <a:gd name="T4" fmla="*/ 37 w 37"/>
                  <a:gd name="T5" fmla="*/ 120 h 130"/>
                  <a:gd name="T6" fmla="*/ 37 w 37"/>
                  <a:gd name="T7" fmla="*/ 9 h 130"/>
                  <a:gd name="T8" fmla="*/ 27 w 37"/>
                  <a:gd name="T9" fmla="*/ 0 h 130"/>
                  <a:gd name="T10" fmla="*/ 10 w 37"/>
                  <a:gd name="T11" fmla="*/ 0 h 130"/>
                  <a:gd name="T12" fmla="*/ 0 w 37"/>
                  <a:gd name="T13" fmla="*/ 9 h 130"/>
                  <a:gd name="T14" fmla="*/ 0 w 37"/>
                  <a:gd name="T15" fmla="*/ 120 h 130"/>
                  <a:gd name="T16" fmla="*/ 10 w 37"/>
                  <a:gd name="T1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30">
                    <a:moveTo>
                      <a:pt x="10" y="130"/>
                    </a:moveTo>
                    <a:cubicBezTo>
                      <a:pt x="27" y="130"/>
                      <a:pt x="27" y="130"/>
                      <a:pt x="27" y="130"/>
                    </a:cubicBezTo>
                    <a:cubicBezTo>
                      <a:pt x="32" y="130"/>
                      <a:pt x="37" y="125"/>
                      <a:pt x="37" y="120"/>
                    </a:cubicBezTo>
                    <a:cubicBezTo>
                      <a:pt x="37" y="9"/>
                      <a:pt x="37" y="9"/>
                      <a:pt x="37" y="9"/>
                    </a:cubicBezTo>
                    <a:cubicBezTo>
                      <a:pt x="37" y="4"/>
                      <a:pt x="32" y="0"/>
                      <a:pt x="27" y="0"/>
                    </a:cubicBezTo>
                    <a:cubicBezTo>
                      <a:pt x="10" y="0"/>
                      <a:pt x="10" y="0"/>
                      <a:pt x="10" y="0"/>
                    </a:cubicBezTo>
                    <a:cubicBezTo>
                      <a:pt x="5" y="0"/>
                      <a:pt x="0" y="4"/>
                      <a:pt x="0" y="9"/>
                    </a:cubicBezTo>
                    <a:cubicBezTo>
                      <a:pt x="0" y="120"/>
                      <a:pt x="0" y="120"/>
                      <a:pt x="0" y="120"/>
                    </a:cubicBezTo>
                    <a:cubicBezTo>
                      <a:pt x="0" y="125"/>
                      <a:pt x="5" y="130"/>
                      <a:pt x="10" y="13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1" name="Freeform 328"/>
              <p:cNvSpPr/>
              <p:nvPr/>
            </p:nvSpPr>
            <p:spPr bwMode="auto">
              <a:xfrm>
                <a:off x="9372601" y="3532188"/>
                <a:ext cx="311150" cy="25400"/>
              </a:xfrm>
              <a:custGeom>
                <a:avLst/>
                <a:gdLst>
                  <a:gd name="T0" fmla="*/ 191 w 199"/>
                  <a:gd name="T1" fmla="*/ 0 h 16"/>
                  <a:gd name="T2" fmla="*/ 8 w 199"/>
                  <a:gd name="T3" fmla="*/ 0 h 16"/>
                  <a:gd name="T4" fmla="*/ 0 w 199"/>
                  <a:gd name="T5" fmla="*/ 8 h 16"/>
                  <a:gd name="T6" fmla="*/ 0 w 199"/>
                  <a:gd name="T7" fmla="*/ 8 h 16"/>
                  <a:gd name="T8" fmla="*/ 8 w 199"/>
                  <a:gd name="T9" fmla="*/ 16 h 16"/>
                  <a:gd name="T10" fmla="*/ 191 w 199"/>
                  <a:gd name="T11" fmla="*/ 16 h 16"/>
                  <a:gd name="T12" fmla="*/ 199 w 199"/>
                  <a:gd name="T13" fmla="*/ 8 h 16"/>
                  <a:gd name="T14" fmla="*/ 199 w 199"/>
                  <a:gd name="T15" fmla="*/ 8 h 16"/>
                  <a:gd name="T16" fmla="*/ 191 w 199"/>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16">
                    <a:moveTo>
                      <a:pt x="191" y="0"/>
                    </a:moveTo>
                    <a:cubicBezTo>
                      <a:pt x="8" y="0"/>
                      <a:pt x="8" y="0"/>
                      <a:pt x="8" y="0"/>
                    </a:cubicBezTo>
                    <a:cubicBezTo>
                      <a:pt x="3" y="0"/>
                      <a:pt x="0" y="3"/>
                      <a:pt x="0" y="8"/>
                    </a:cubicBezTo>
                    <a:cubicBezTo>
                      <a:pt x="0" y="8"/>
                      <a:pt x="0" y="8"/>
                      <a:pt x="0" y="8"/>
                    </a:cubicBezTo>
                    <a:cubicBezTo>
                      <a:pt x="0" y="13"/>
                      <a:pt x="3" y="16"/>
                      <a:pt x="8" y="16"/>
                    </a:cubicBezTo>
                    <a:cubicBezTo>
                      <a:pt x="191" y="16"/>
                      <a:pt x="191" y="16"/>
                      <a:pt x="191" y="16"/>
                    </a:cubicBezTo>
                    <a:cubicBezTo>
                      <a:pt x="196" y="16"/>
                      <a:pt x="199" y="13"/>
                      <a:pt x="199" y="8"/>
                    </a:cubicBezTo>
                    <a:cubicBezTo>
                      <a:pt x="199" y="8"/>
                      <a:pt x="199" y="8"/>
                      <a:pt x="199" y="8"/>
                    </a:cubicBezTo>
                    <a:cubicBezTo>
                      <a:pt x="199" y="3"/>
                      <a:pt x="196" y="0"/>
                      <a:pt x="19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44" name="组合 43"/>
          <p:cNvGrpSpPr/>
          <p:nvPr/>
        </p:nvGrpSpPr>
        <p:grpSpPr>
          <a:xfrm>
            <a:off x="3584339" y="1774230"/>
            <a:ext cx="931248" cy="931248"/>
            <a:chOff x="3149123" y="1495218"/>
            <a:chExt cx="931248" cy="931248"/>
          </a:xfrm>
        </p:grpSpPr>
        <p:sp>
          <p:nvSpPr>
            <p:cNvPr id="4" name="椭圆 3"/>
            <p:cNvSpPr/>
            <p:nvPr/>
          </p:nvSpPr>
          <p:spPr>
            <a:xfrm>
              <a:off x="3149123" y="1495218"/>
              <a:ext cx="931248" cy="931248"/>
            </a:xfrm>
            <a:prstGeom prst="ellipse">
              <a:avLst/>
            </a:prstGeom>
            <a:gradFill flip="none" rotWithShape="1">
              <a:gsLst>
                <a:gs pos="20000">
                  <a:srgbClr val="E0E0E0"/>
                </a:gs>
                <a:gs pos="80000">
                  <a:schemeClr val="bg1"/>
                </a:gs>
                <a:gs pos="100000">
                  <a:schemeClr val="accent1">
                    <a:tint val="0"/>
                  </a:schemeClr>
                </a:gs>
              </a:gsLst>
              <a:lin ang="2700000" scaled="1"/>
              <a:tileRect/>
            </a:gra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0000"/>
                </a:solidFill>
              </a:endParaRPr>
            </a:p>
          </p:txBody>
        </p:sp>
        <p:grpSp>
          <p:nvGrpSpPr>
            <p:cNvPr id="12" name="组合 11"/>
            <p:cNvGrpSpPr/>
            <p:nvPr/>
          </p:nvGrpSpPr>
          <p:grpSpPr>
            <a:xfrm>
              <a:off x="3505209" y="1823523"/>
              <a:ext cx="219075" cy="274638"/>
              <a:chOff x="8164513" y="3303588"/>
              <a:chExt cx="219075" cy="274638"/>
            </a:xfrm>
            <a:solidFill>
              <a:srgbClr val="3C3D42"/>
            </a:solidFill>
          </p:grpSpPr>
          <p:sp>
            <p:nvSpPr>
              <p:cNvPr id="13" name="Freeform 321"/>
              <p:cNvSpPr>
                <a:spLocks noEditPoints="1"/>
              </p:cNvSpPr>
              <p:nvPr/>
            </p:nvSpPr>
            <p:spPr bwMode="auto">
              <a:xfrm>
                <a:off x="8164513" y="3303588"/>
                <a:ext cx="219075" cy="274638"/>
              </a:xfrm>
              <a:custGeom>
                <a:avLst/>
                <a:gdLst>
                  <a:gd name="T0" fmla="*/ 124 w 140"/>
                  <a:gd name="T1" fmla="*/ 68 h 175"/>
                  <a:gd name="T2" fmla="*/ 115 w 140"/>
                  <a:gd name="T3" fmla="*/ 68 h 175"/>
                  <a:gd name="T4" fmla="*/ 115 w 140"/>
                  <a:gd name="T5" fmla="*/ 67 h 175"/>
                  <a:gd name="T6" fmla="*/ 115 w 140"/>
                  <a:gd name="T7" fmla="*/ 47 h 175"/>
                  <a:gd name="T8" fmla="*/ 68 w 140"/>
                  <a:gd name="T9" fmla="*/ 0 h 175"/>
                  <a:gd name="T10" fmla="*/ 21 w 140"/>
                  <a:gd name="T11" fmla="*/ 47 h 175"/>
                  <a:gd name="T12" fmla="*/ 21 w 140"/>
                  <a:gd name="T13" fmla="*/ 67 h 175"/>
                  <a:gd name="T14" fmla="*/ 21 w 140"/>
                  <a:gd name="T15" fmla="*/ 68 h 175"/>
                  <a:gd name="T16" fmla="*/ 15 w 140"/>
                  <a:gd name="T17" fmla="*/ 68 h 175"/>
                  <a:gd name="T18" fmla="*/ 0 w 140"/>
                  <a:gd name="T19" fmla="*/ 84 h 175"/>
                  <a:gd name="T20" fmla="*/ 0 w 140"/>
                  <a:gd name="T21" fmla="*/ 159 h 175"/>
                  <a:gd name="T22" fmla="*/ 15 w 140"/>
                  <a:gd name="T23" fmla="*/ 175 h 175"/>
                  <a:gd name="T24" fmla="*/ 124 w 140"/>
                  <a:gd name="T25" fmla="*/ 175 h 175"/>
                  <a:gd name="T26" fmla="*/ 140 w 140"/>
                  <a:gd name="T27" fmla="*/ 159 h 175"/>
                  <a:gd name="T28" fmla="*/ 140 w 140"/>
                  <a:gd name="T29" fmla="*/ 84 h 175"/>
                  <a:gd name="T30" fmla="*/ 124 w 140"/>
                  <a:gd name="T31" fmla="*/ 68 h 175"/>
                  <a:gd name="T32" fmla="*/ 45 w 140"/>
                  <a:gd name="T33" fmla="*/ 67 h 175"/>
                  <a:gd name="T34" fmla="*/ 45 w 140"/>
                  <a:gd name="T35" fmla="*/ 47 h 175"/>
                  <a:gd name="T36" fmla="*/ 68 w 140"/>
                  <a:gd name="T37" fmla="*/ 24 h 175"/>
                  <a:gd name="T38" fmla="*/ 91 w 140"/>
                  <a:gd name="T39" fmla="*/ 47 h 175"/>
                  <a:gd name="T40" fmla="*/ 91 w 140"/>
                  <a:gd name="T41" fmla="*/ 67 h 175"/>
                  <a:gd name="T42" fmla="*/ 91 w 140"/>
                  <a:gd name="T43" fmla="*/ 68 h 175"/>
                  <a:gd name="T44" fmla="*/ 45 w 140"/>
                  <a:gd name="T45" fmla="*/ 68 h 175"/>
                  <a:gd name="T46" fmla="*/ 45 w 140"/>
                  <a:gd name="T47" fmla="*/ 67 h 175"/>
                  <a:gd name="T48" fmla="*/ 128 w 140"/>
                  <a:gd name="T49" fmla="*/ 159 h 175"/>
                  <a:gd name="T50" fmla="*/ 124 w 140"/>
                  <a:gd name="T51" fmla="*/ 163 h 175"/>
                  <a:gd name="T52" fmla="*/ 15 w 140"/>
                  <a:gd name="T53" fmla="*/ 163 h 175"/>
                  <a:gd name="T54" fmla="*/ 12 w 140"/>
                  <a:gd name="T55" fmla="*/ 159 h 175"/>
                  <a:gd name="T56" fmla="*/ 12 w 140"/>
                  <a:gd name="T57" fmla="*/ 84 h 175"/>
                  <a:gd name="T58" fmla="*/ 15 w 140"/>
                  <a:gd name="T59" fmla="*/ 80 h 175"/>
                  <a:gd name="T60" fmla="*/ 124 w 140"/>
                  <a:gd name="T61" fmla="*/ 80 h 175"/>
                  <a:gd name="T62" fmla="*/ 128 w 140"/>
                  <a:gd name="T63" fmla="*/ 84 h 175"/>
                  <a:gd name="T64" fmla="*/ 128 w 140"/>
                  <a:gd name="T65" fmla="*/ 159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40" h="175">
                    <a:moveTo>
                      <a:pt x="124" y="68"/>
                    </a:moveTo>
                    <a:cubicBezTo>
                      <a:pt x="115" y="68"/>
                      <a:pt x="115" y="68"/>
                      <a:pt x="115" y="68"/>
                    </a:cubicBezTo>
                    <a:cubicBezTo>
                      <a:pt x="115" y="68"/>
                      <a:pt x="115" y="68"/>
                      <a:pt x="115" y="67"/>
                    </a:cubicBezTo>
                    <a:cubicBezTo>
                      <a:pt x="115" y="47"/>
                      <a:pt x="115" y="47"/>
                      <a:pt x="115" y="47"/>
                    </a:cubicBezTo>
                    <a:cubicBezTo>
                      <a:pt x="115" y="21"/>
                      <a:pt x="94" y="0"/>
                      <a:pt x="68" y="0"/>
                    </a:cubicBezTo>
                    <a:cubicBezTo>
                      <a:pt x="42" y="0"/>
                      <a:pt x="21" y="21"/>
                      <a:pt x="21" y="47"/>
                    </a:cubicBezTo>
                    <a:cubicBezTo>
                      <a:pt x="21" y="67"/>
                      <a:pt x="21" y="67"/>
                      <a:pt x="21" y="67"/>
                    </a:cubicBezTo>
                    <a:cubicBezTo>
                      <a:pt x="21" y="68"/>
                      <a:pt x="21" y="68"/>
                      <a:pt x="21" y="68"/>
                    </a:cubicBezTo>
                    <a:cubicBezTo>
                      <a:pt x="15" y="68"/>
                      <a:pt x="15" y="68"/>
                      <a:pt x="15" y="68"/>
                    </a:cubicBezTo>
                    <a:cubicBezTo>
                      <a:pt x="7" y="68"/>
                      <a:pt x="0" y="75"/>
                      <a:pt x="0" y="84"/>
                    </a:cubicBezTo>
                    <a:cubicBezTo>
                      <a:pt x="0" y="159"/>
                      <a:pt x="0" y="159"/>
                      <a:pt x="0" y="159"/>
                    </a:cubicBezTo>
                    <a:cubicBezTo>
                      <a:pt x="0" y="168"/>
                      <a:pt x="7" y="175"/>
                      <a:pt x="15" y="175"/>
                    </a:cubicBezTo>
                    <a:cubicBezTo>
                      <a:pt x="124" y="175"/>
                      <a:pt x="124" y="175"/>
                      <a:pt x="124" y="175"/>
                    </a:cubicBezTo>
                    <a:cubicBezTo>
                      <a:pt x="133" y="175"/>
                      <a:pt x="140" y="168"/>
                      <a:pt x="140" y="159"/>
                    </a:cubicBezTo>
                    <a:cubicBezTo>
                      <a:pt x="140" y="84"/>
                      <a:pt x="140" y="84"/>
                      <a:pt x="140" y="84"/>
                    </a:cubicBezTo>
                    <a:cubicBezTo>
                      <a:pt x="140" y="75"/>
                      <a:pt x="133" y="68"/>
                      <a:pt x="124" y="68"/>
                    </a:cubicBezTo>
                    <a:close/>
                    <a:moveTo>
                      <a:pt x="45" y="67"/>
                    </a:moveTo>
                    <a:cubicBezTo>
                      <a:pt x="45" y="47"/>
                      <a:pt x="45" y="47"/>
                      <a:pt x="45" y="47"/>
                    </a:cubicBezTo>
                    <a:cubicBezTo>
                      <a:pt x="45" y="34"/>
                      <a:pt x="55" y="24"/>
                      <a:pt x="68" y="24"/>
                    </a:cubicBezTo>
                    <a:cubicBezTo>
                      <a:pt x="81" y="24"/>
                      <a:pt x="91" y="34"/>
                      <a:pt x="91" y="47"/>
                    </a:cubicBezTo>
                    <a:cubicBezTo>
                      <a:pt x="91" y="67"/>
                      <a:pt x="91" y="67"/>
                      <a:pt x="91" y="67"/>
                    </a:cubicBezTo>
                    <a:cubicBezTo>
                      <a:pt x="91" y="68"/>
                      <a:pt x="91" y="68"/>
                      <a:pt x="91" y="68"/>
                    </a:cubicBezTo>
                    <a:cubicBezTo>
                      <a:pt x="45" y="68"/>
                      <a:pt x="45" y="68"/>
                      <a:pt x="45" y="68"/>
                    </a:cubicBezTo>
                    <a:cubicBezTo>
                      <a:pt x="45" y="68"/>
                      <a:pt x="45" y="68"/>
                      <a:pt x="45" y="67"/>
                    </a:cubicBezTo>
                    <a:close/>
                    <a:moveTo>
                      <a:pt x="128" y="159"/>
                    </a:moveTo>
                    <a:cubicBezTo>
                      <a:pt x="128" y="161"/>
                      <a:pt x="126" y="163"/>
                      <a:pt x="124" y="163"/>
                    </a:cubicBezTo>
                    <a:cubicBezTo>
                      <a:pt x="15" y="163"/>
                      <a:pt x="15" y="163"/>
                      <a:pt x="15" y="163"/>
                    </a:cubicBezTo>
                    <a:cubicBezTo>
                      <a:pt x="13" y="163"/>
                      <a:pt x="12" y="161"/>
                      <a:pt x="12" y="159"/>
                    </a:cubicBezTo>
                    <a:cubicBezTo>
                      <a:pt x="12" y="84"/>
                      <a:pt x="12" y="84"/>
                      <a:pt x="12" y="84"/>
                    </a:cubicBezTo>
                    <a:cubicBezTo>
                      <a:pt x="12" y="82"/>
                      <a:pt x="13" y="80"/>
                      <a:pt x="15" y="80"/>
                    </a:cubicBezTo>
                    <a:cubicBezTo>
                      <a:pt x="124" y="80"/>
                      <a:pt x="124" y="80"/>
                      <a:pt x="124" y="80"/>
                    </a:cubicBezTo>
                    <a:cubicBezTo>
                      <a:pt x="126" y="80"/>
                      <a:pt x="128" y="82"/>
                      <a:pt x="128" y="84"/>
                    </a:cubicBezTo>
                    <a:lnTo>
                      <a:pt x="128" y="1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4" name="Freeform 322"/>
              <p:cNvSpPr/>
              <p:nvPr/>
            </p:nvSpPr>
            <p:spPr bwMode="auto">
              <a:xfrm>
                <a:off x="8259763" y="3487738"/>
                <a:ext cx="28575" cy="41275"/>
              </a:xfrm>
              <a:custGeom>
                <a:avLst/>
                <a:gdLst>
                  <a:gd name="T0" fmla="*/ 9 w 18"/>
                  <a:gd name="T1" fmla="*/ 0 h 26"/>
                  <a:gd name="T2" fmla="*/ 0 w 18"/>
                  <a:gd name="T3" fmla="*/ 9 h 26"/>
                  <a:gd name="T4" fmla="*/ 0 w 18"/>
                  <a:gd name="T5" fmla="*/ 26 h 26"/>
                  <a:gd name="T6" fmla="*/ 18 w 18"/>
                  <a:gd name="T7" fmla="*/ 26 h 26"/>
                  <a:gd name="T8" fmla="*/ 18 w 18"/>
                  <a:gd name="T9" fmla="*/ 9 h 26"/>
                  <a:gd name="T10" fmla="*/ 9 w 18"/>
                  <a:gd name="T11" fmla="*/ 0 h 26"/>
                </a:gdLst>
                <a:ahLst/>
                <a:cxnLst>
                  <a:cxn ang="0">
                    <a:pos x="T0" y="T1"/>
                  </a:cxn>
                  <a:cxn ang="0">
                    <a:pos x="T2" y="T3"/>
                  </a:cxn>
                  <a:cxn ang="0">
                    <a:pos x="T4" y="T5"/>
                  </a:cxn>
                  <a:cxn ang="0">
                    <a:pos x="T6" y="T7"/>
                  </a:cxn>
                  <a:cxn ang="0">
                    <a:pos x="T8" y="T9"/>
                  </a:cxn>
                  <a:cxn ang="0">
                    <a:pos x="T10" y="T11"/>
                  </a:cxn>
                </a:cxnLst>
                <a:rect l="0" t="0" r="r" b="b"/>
                <a:pathLst>
                  <a:path w="18" h="26">
                    <a:moveTo>
                      <a:pt x="9" y="0"/>
                    </a:moveTo>
                    <a:cubicBezTo>
                      <a:pt x="4" y="0"/>
                      <a:pt x="0" y="4"/>
                      <a:pt x="0" y="9"/>
                    </a:cubicBezTo>
                    <a:cubicBezTo>
                      <a:pt x="0" y="26"/>
                      <a:pt x="0" y="26"/>
                      <a:pt x="0" y="26"/>
                    </a:cubicBezTo>
                    <a:cubicBezTo>
                      <a:pt x="18" y="26"/>
                      <a:pt x="18" y="26"/>
                      <a:pt x="18" y="26"/>
                    </a:cubicBezTo>
                    <a:cubicBezTo>
                      <a:pt x="18" y="9"/>
                      <a:pt x="18" y="9"/>
                      <a:pt x="18" y="9"/>
                    </a:cubicBezTo>
                    <a:cubicBezTo>
                      <a:pt x="18" y="4"/>
                      <a:pt x="14" y="0"/>
                      <a:pt x="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43" name="组合 42"/>
          <p:cNvGrpSpPr/>
          <p:nvPr/>
        </p:nvGrpSpPr>
        <p:grpSpPr>
          <a:xfrm>
            <a:off x="6169526" y="3261473"/>
            <a:ext cx="931248" cy="931248"/>
            <a:chOff x="6169526" y="3261473"/>
            <a:chExt cx="931248" cy="931248"/>
          </a:xfrm>
        </p:grpSpPr>
        <p:sp>
          <p:nvSpPr>
            <p:cNvPr id="5" name="椭圆 4"/>
            <p:cNvSpPr/>
            <p:nvPr/>
          </p:nvSpPr>
          <p:spPr>
            <a:xfrm>
              <a:off x="6169526" y="3261473"/>
              <a:ext cx="931248" cy="931248"/>
            </a:xfrm>
            <a:prstGeom prst="ellipse">
              <a:avLst/>
            </a:prstGeom>
            <a:gradFill flip="none" rotWithShape="1">
              <a:gsLst>
                <a:gs pos="20000">
                  <a:srgbClr val="E0E0E0"/>
                </a:gs>
                <a:gs pos="80000">
                  <a:schemeClr val="bg1"/>
                </a:gs>
                <a:gs pos="100000">
                  <a:schemeClr val="accent1">
                    <a:tint val="0"/>
                  </a:schemeClr>
                </a:gs>
              </a:gsLst>
              <a:lin ang="2700000" scaled="1"/>
              <a:tileRect/>
            </a:gra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0000"/>
                </a:solidFill>
              </a:endParaRPr>
            </a:p>
          </p:txBody>
        </p:sp>
        <p:grpSp>
          <p:nvGrpSpPr>
            <p:cNvPr id="15" name="组合 14"/>
            <p:cNvGrpSpPr/>
            <p:nvPr/>
          </p:nvGrpSpPr>
          <p:grpSpPr>
            <a:xfrm>
              <a:off x="6518468" y="3580253"/>
              <a:ext cx="233363" cy="293687"/>
              <a:chOff x="11293476" y="3908426"/>
              <a:chExt cx="233363" cy="293687"/>
            </a:xfrm>
            <a:solidFill>
              <a:srgbClr val="3C3D42"/>
            </a:solidFill>
          </p:grpSpPr>
          <p:sp>
            <p:nvSpPr>
              <p:cNvPr id="16" name="Freeform 315"/>
              <p:cNvSpPr/>
              <p:nvPr/>
            </p:nvSpPr>
            <p:spPr bwMode="auto">
              <a:xfrm>
                <a:off x="11382376" y="4173538"/>
                <a:ext cx="52388" cy="28575"/>
              </a:xfrm>
              <a:custGeom>
                <a:avLst/>
                <a:gdLst>
                  <a:gd name="T0" fmla="*/ 32 w 34"/>
                  <a:gd name="T1" fmla="*/ 0 h 18"/>
                  <a:gd name="T2" fmla="*/ 2 w 34"/>
                  <a:gd name="T3" fmla="*/ 0 h 18"/>
                  <a:gd name="T4" fmla="*/ 0 w 34"/>
                  <a:gd name="T5" fmla="*/ 2 h 18"/>
                  <a:gd name="T6" fmla="*/ 17 w 34"/>
                  <a:gd name="T7" fmla="*/ 18 h 18"/>
                  <a:gd name="T8" fmla="*/ 34 w 34"/>
                  <a:gd name="T9" fmla="*/ 2 h 18"/>
                  <a:gd name="T10" fmla="*/ 32 w 34"/>
                  <a:gd name="T11" fmla="*/ 0 h 18"/>
                </a:gdLst>
                <a:ahLst/>
                <a:cxnLst>
                  <a:cxn ang="0">
                    <a:pos x="T0" y="T1"/>
                  </a:cxn>
                  <a:cxn ang="0">
                    <a:pos x="T2" y="T3"/>
                  </a:cxn>
                  <a:cxn ang="0">
                    <a:pos x="T4" y="T5"/>
                  </a:cxn>
                  <a:cxn ang="0">
                    <a:pos x="T6" y="T7"/>
                  </a:cxn>
                  <a:cxn ang="0">
                    <a:pos x="T8" y="T9"/>
                  </a:cxn>
                  <a:cxn ang="0">
                    <a:pos x="T10" y="T11"/>
                  </a:cxn>
                </a:cxnLst>
                <a:rect l="0" t="0" r="r" b="b"/>
                <a:pathLst>
                  <a:path w="34" h="18">
                    <a:moveTo>
                      <a:pt x="32" y="0"/>
                    </a:moveTo>
                    <a:cubicBezTo>
                      <a:pt x="2" y="0"/>
                      <a:pt x="2" y="0"/>
                      <a:pt x="2" y="0"/>
                    </a:cubicBezTo>
                    <a:cubicBezTo>
                      <a:pt x="1" y="0"/>
                      <a:pt x="0" y="1"/>
                      <a:pt x="0" y="2"/>
                    </a:cubicBezTo>
                    <a:cubicBezTo>
                      <a:pt x="0" y="11"/>
                      <a:pt x="8" y="18"/>
                      <a:pt x="17" y="18"/>
                    </a:cubicBezTo>
                    <a:cubicBezTo>
                      <a:pt x="27" y="18"/>
                      <a:pt x="34" y="11"/>
                      <a:pt x="34" y="2"/>
                    </a:cubicBezTo>
                    <a:cubicBezTo>
                      <a:pt x="34" y="1"/>
                      <a:pt x="33" y="0"/>
                      <a:pt x="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 name="Freeform 316"/>
              <p:cNvSpPr/>
              <p:nvPr/>
            </p:nvSpPr>
            <p:spPr bwMode="auto">
              <a:xfrm>
                <a:off x="11293476" y="3908426"/>
                <a:ext cx="233363" cy="246063"/>
              </a:xfrm>
              <a:custGeom>
                <a:avLst/>
                <a:gdLst>
                  <a:gd name="T0" fmla="*/ 124 w 149"/>
                  <a:gd name="T1" fmla="*/ 123 h 157"/>
                  <a:gd name="T2" fmla="*/ 127 w 149"/>
                  <a:gd name="T3" fmla="*/ 108 h 157"/>
                  <a:gd name="T4" fmla="*/ 127 w 149"/>
                  <a:gd name="T5" fmla="*/ 66 h 157"/>
                  <a:gd name="T6" fmla="*/ 91 w 149"/>
                  <a:gd name="T7" fmla="*/ 20 h 157"/>
                  <a:gd name="T8" fmla="*/ 91 w 149"/>
                  <a:gd name="T9" fmla="*/ 16 h 157"/>
                  <a:gd name="T10" fmla="*/ 74 w 149"/>
                  <a:gd name="T11" fmla="*/ 0 h 157"/>
                  <a:gd name="T12" fmla="*/ 57 w 149"/>
                  <a:gd name="T13" fmla="*/ 16 h 157"/>
                  <a:gd name="T14" fmla="*/ 57 w 149"/>
                  <a:gd name="T15" fmla="*/ 20 h 157"/>
                  <a:gd name="T16" fmla="*/ 22 w 149"/>
                  <a:gd name="T17" fmla="*/ 66 h 157"/>
                  <a:gd name="T18" fmla="*/ 22 w 149"/>
                  <a:gd name="T19" fmla="*/ 108 h 157"/>
                  <a:gd name="T20" fmla="*/ 25 w 149"/>
                  <a:gd name="T21" fmla="*/ 123 h 157"/>
                  <a:gd name="T22" fmla="*/ 0 w 149"/>
                  <a:gd name="T23" fmla="*/ 140 h 157"/>
                  <a:gd name="T24" fmla="*/ 0 w 149"/>
                  <a:gd name="T25" fmla="*/ 155 h 157"/>
                  <a:gd name="T26" fmla="*/ 2 w 149"/>
                  <a:gd name="T27" fmla="*/ 157 h 157"/>
                  <a:gd name="T28" fmla="*/ 147 w 149"/>
                  <a:gd name="T29" fmla="*/ 157 h 157"/>
                  <a:gd name="T30" fmla="*/ 149 w 149"/>
                  <a:gd name="T31" fmla="*/ 155 h 157"/>
                  <a:gd name="T32" fmla="*/ 149 w 149"/>
                  <a:gd name="T33" fmla="*/ 140 h 157"/>
                  <a:gd name="T34" fmla="*/ 124 w 149"/>
                  <a:gd name="T35" fmla="*/ 12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9" h="157">
                    <a:moveTo>
                      <a:pt x="124" y="123"/>
                    </a:moveTo>
                    <a:cubicBezTo>
                      <a:pt x="126" y="118"/>
                      <a:pt x="127" y="113"/>
                      <a:pt x="127" y="108"/>
                    </a:cubicBezTo>
                    <a:cubicBezTo>
                      <a:pt x="127" y="66"/>
                      <a:pt x="127" y="66"/>
                      <a:pt x="127" y="66"/>
                    </a:cubicBezTo>
                    <a:cubicBezTo>
                      <a:pt x="127" y="45"/>
                      <a:pt x="113" y="27"/>
                      <a:pt x="91" y="20"/>
                    </a:cubicBezTo>
                    <a:cubicBezTo>
                      <a:pt x="91" y="16"/>
                      <a:pt x="91" y="16"/>
                      <a:pt x="91" y="16"/>
                    </a:cubicBezTo>
                    <a:cubicBezTo>
                      <a:pt x="91" y="7"/>
                      <a:pt x="84" y="0"/>
                      <a:pt x="74" y="0"/>
                    </a:cubicBezTo>
                    <a:cubicBezTo>
                      <a:pt x="65" y="0"/>
                      <a:pt x="57" y="7"/>
                      <a:pt x="57" y="16"/>
                    </a:cubicBezTo>
                    <a:cubicBezTo>
                      <a:pt x="57" y="20"/>
                      <a:pt x="57" y="20"/>
                      <a:pt x="57" y="20"/>
                    </a:cubicBezTo>
                    <a:cubicBezTo>
                      <a:pt x="36" y="27"/>
                      <a:pt x="22" y="45"/>
                      <a:pt x="22" y="66"/>
                    </a:cubicBezTo>
                    <a:cubicBezTo>
                      <a:pt x="22" y="108"/>
                      <a:pt x="22" y="108"/>
                      <a:pt x="22" y="108"/>
                    </a:cubicBezTo>
                    <a:cubicBezTo>
                      <a:pt x="22" y="113"/>
                      <a:pt x="23" y="118"/>
                      <a:pt x="25" y="123"/>
                    </a:cubicBezTo>
                    <a:cubicBezTo>
                      <a:pt x="11" y="124"/>
                      <a:pt x="0" y="131"/>
                      <a:pt x="0" y="140"/>
                    </a:cubicBezTo>
                    <a:cubicBezTo>
                      <a:pt x="0" y="155"/>
                      <a:pt x="0" y="155"/>
                      <a:pt x="0" y="155"/>
                    </a:cubicBezTo>
                    <a:cubicBezTo>
                      <a:pt x="0" y="156"/>
                      <a:pt x="1" y="157"/>
                      <a:pt x="2" y="157"/>
                    </a:cubicBezTo>
                    <a:cubicBezTo>
                      <a:pt x="147" y="157"/>
                      <a:pt x="147" y="157"/>
                      <a:pt x="147" y="157"/>
                    </a:cubicBezTo>
                    <a:cubicBezTo>
                      <a:pt x="148" y="157"/>
                      <a:pt x="149" y="156"/>
                      <a:pt x="149" y="155"/>
                    </a:cubicBezTo>
                    <a:cubicBezTo>
                      <a:pt x="149" y="140"/>
                      <a:pt x="149" y="140"/>
                      <a:pt x="149" y="140"/>
                    </a:cubicBezTo>
                    <a:cubicBezTo>
                      <a:pt x="149" y="131"/>
                      <a:pt x="138" y="124"/>
                      <a:pt x="124"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cxnSp>
        <p:nvCxnSpPr>
          <p:cNvPr id="22" name="直接连接符 21"/>
          <p:cNvCxnSpPr/>
          <p:nvPr/>
        </p:nvCxnSpPr>
        <p:spPr>
          <a:xfrm>
            <a:off x="629412" y="5977818"/>
            <a:ext cx="1155893" cy="0"/>
          </a:xfrm>
          <a:prstGeom prst="line">
            <a:avLst/>
          </a:prstGeom>
          <a:ln w="3175">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456666" y="4368026"/>
            <a:ext cx="4557374" cy="521970"/>
          </a:xfrm>
          <a:prstGeom prst="rect">
            <a:avLst/>
          </a:prstGeom>
          <a:noFill/>
        </p:spPr>
        <p:txBody>
          <a:bodyPr vert="horz"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蜂巢规划</a:t>
            </a:r>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24" name="矩形 23"/>
          <p:cNvSpPr/>
          <p:nvPr/>
        </p:nvSpPr>
        <p:spPr>
          <a:xfrm>
            <a:off x="457886" y="4891246"/>
            <a:ext cx="7466977" cy="922020"/>
          </a:xfrm>
          <a:prstGeom prst="rect">
            <a:avLst/>
          </a:prstGeom>
        </p:spPr>
        <p:txBody>
          <a:bodyPr vert="horz" wrap="square">
            <a:spAutoFit/>
          </a:bodyPr>
          <a:lstStyle/>
          <a:p>
            <a:pPr>
              <a:lnSpc>
                <a:spcPct val="150000"/>
              </a:lnSpc>
            </a:pPr>
            <a:r>
              <a:rPr lang="zh-CN" altLang="en-US" dirty="0">
                <a:solidFill>
                  <a:schemeClr val="bg1">
                    <a:lumMod val="75000"/>
                  </a:schemeClr>
                </a:solidFill>
                <a:latin typeface="微软雅黑" panose="020B0503020204020204" pitchFamily="34" charset="-122"/>
                <a:ea typeface="微软雅黑" panose="020B0503020204020204" pitchFamily="34" charset="-122"/>
              </a:rPr>
              <a:t>帮助那些对于学习和未来迷茫的同学：你们只管认真学，在完成规划的前提的人，</a:t>
            </a:r>
            <a:r>
              <a:rPr lang="zh-CN" altLang="en-US" dirty="0">
                <a:solidFill>
                  <a:schemeClr val="bg1">
                    <a:lumMod val="75000"/>
                  </a:schemeClr>
                </a:solidFill>
                <a:latin typeface="微软雅黑" panose="020B0503020204020204" pitchFamily="34" charset="-122"/>
                <a:ea typeface="微软雅黑" panose="020B0503020204020204" pitchFamily="34" charset="-122"/>
              </a:rPr>
              <a:t>我们提供内推资格</a:t>
            </a:r>
            <a:endParaRPr lang="zh-CN" altLang="en-US" dirty="0">
              <a:solidFill>
                <a:schemeClr val="bg1">
                  <a:lumMod val="75000"/>
                </a:schemeClr>
              </a:solidFill>
              <a:latin typeface="微软雅黑" panose="020B0503020204020204" pitchFamily="34" charset="-122"/>
              <a:ea typeface="微软雅黑" panose="020B0503020204020204" pitchFamily="34" charset="-122"/>
            </a:endParaRPr>
          </a:p>
        </p:txBody>
      </p:sp>
      <p:cxnSp>
        <p:nvCxnSpPr>
          <p:cNvPr id="29" name="直接连接符 28"/>
          <p:cNvCxnSpPr/>
          <p:nvPr/>
        </p:nvCxnSpPr>
        <p:spPr>
          <a:xfrm>
            <a:off x="30384" y="1005646"/>
            <a:ext cx="3241624" cy="1948982"/>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a:off x="0" y="2521765"/>
            <a:ext cx="1445979" cy="865726"/>
          </a:xfrm>
          <a:prstGeom prst="line">
            <a:avLst/>
          </a:prstGeom>
          <a:ln>
            <a:solidFill>
              <a:srgbClr val="D7593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5405014" y="5991383"/>
            <a:ext cx="1910715" cy="1252487"/>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56" name="组合 55"/>
          <p:cNvGrpSpPr/>
          <p:nvPr/>
        </p:nvGrpSpPr>
        <p:grpSpPr>
          <a:xfrm>
            <a:off x="2275373" y="178037"/>
            <a:ext cx="6960870" cy="1462405"/>
            <a:chOff x="2275373" y="178037"/>
            <a:chExt cx="6960870" cy="1462405"/>
          </a:xfrm>
        </p:grpSpPr>
        <p:sp>
          <p:nvSpPr>
            <p:cNvPr id="35" name="文本框 34"/>
            <p:cNvSpPr txBox="1"/>
            <p:nvPr/>
          </p:nvSpPr>
          <p:spPr>
            <a:xfrm>
              <a:off x="2275373" y="718422"/>
              <a:ext cx="6960870" cy="92202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内部收集：历年考研真题</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模拟题</a:t>
              </a:r>
              <a:r>
                <a:rPr lang="zh-CN" altLang="en-US" dirty="0">
                  <a:latin typeface="微软雅黑" panose="020B0503020204020204" pitchFamily="34" charset="-122"/>
                  <a:ea typeface="微软雅黑" panose="020B0503020204020204" pitchFamily="34" charset="-122"/>
                </a:rPr>
                <a:t>，一线互联网公司面经</a:t>
              </a:r>
              <a:r>
                <a:rPr lang="en-US" altLang="zh-CN"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笔试真题</a:t>
              </a:r>
              <a:endParaRPr lang="zh-CN" altLang="en-US" dirty="0">
                <a:latin typeface="微软雅黑" panose="020B0503020204020204" pitchFamily="34" charset="-122"/>
                <a:ea typeface="微软雅黑" panose="020B0503020204020204" pitchFamily="34" charset="-122"/>
              </a:endParaRPr>
            </a:p>
            <a:p>
              <a:pPr>
                <a:lnSpc>
                  <a:spcPct val="150000"/>
                </a:lnSpc>
              </a:pPr>
              <a:r>
                <a:rPr lang="zh-CN" altLang="en-US" dirty="0">
                  <a:latin typeface="微软雅黑" panose="020B0503020204020204" pitchFamily="34" charset="-122"/>
                  <a:ea typeface="微软雅黑" panose="020B0503020204020204" pitchFamily="34" charset="-122"/>
                </a:rPr>
                <a:t>                 以及一线教师视频资源</a:t>
              </a:r>
              <a:endParaRPr lang="zh-CN" altLang="en-US" dirty="0">
                <a:latin typeface="微软雅黑" panose="020B0503020204020204" pitchFamily="34" charset="-122"/>
                <a:ea typeface="微软雅黑" panose="020B0503020204020204" pitchFamily="34" charset="-122"/>
              </a:endParaRPr>
            </a:p>
          </p:txBody>
        </p:sp>
        <p:sp>
          <p:nvSpPr>
            <p:cNvPr id="36" name="文本框 35"/>
            <p:cNvSpPr txBox="1"/>
            <p:nvPr/>
          </p:nvSpPr>
          <p:spPr>
            <a:xfrm>
              <a:off x="2275373" y="178037"/>
              <a:ext cx="3272155" cy="64516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入梦计划</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蜜蜂</a:t>
              </a:r>
              <a:r>
                <a:rPr lang="zh-CN" altLang="en-US" sz="2400" dirty="0">
                  <a:latin typeface="微软雅黑" panose="020B0503020204020204" pitchFamily="34" charset="-122"/>
                  <a:ea typeface="微软雅黑" panose="020B0503020204020204" pitchFamily="34" charset="-122"/>
                </a:rPr>
                <a:t>题库</a:t>
              </a:r>
              <a:endParaRPr lang="zh-CN" altLang="en-US" sz="2400" dirty="0">
                <a:latin typeface="微软雅黑" panose="020B0503020204020204" pitchFamily="34" charset="-122"/>
                <a:ea typeface="微软雅黑" panose="020B0503020204020204" pitchFamily="34" charset="-122"/>
              </a:endParaRPr>
            </a:p>
          </p:txBody>
        </p:sp>
      </p:grpSp>
      <p:grpSp>
        <p:nvGrpSpPr>
          <p:cNvPr id="57" name="组合 56"/>
          <p:cNvGrpSpPr/>
          <p:nvPr/>
        </p:nvGrpSpPr>
        <p:grpSpPr>
          <a:xfrm>
            <a:off x="4817745" y="1671320"/>
            <a:ext cx="6428740" cy="1462624"/>
            <a:chOff x="4817965" y="1671344"/>
            <a:chExt cx="4963119" cy="1462863"/>
          </a:xfrm>
        </p:grpSpPr>
        <p:sp>
          <p:nvSpPr>
            <p:cNvPr id="37" name="文本框 36"/>
            <p:cNvSpPr txBox="1"/>
            <p:nvPr/>
          </p:nvSpPr>
          <p:spPr>
            <a:xfrm>
              <a:off x="4817965" y="2212036"/>
              <a:ext cx="4963119" cy="922171"/>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我们将提供一线教师资源，在线回答你的疑难困惑，同时可以</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资讯其他学校的研究生潜规则</a:t>
              </a:r>
              <a:endParaRPr lang="zh-CN" altLang="en-US" dirty="0">
                <a:latin typeface="微软雅黑" panose="020B0503020204020204" pitchFamily="34" charset="-122"/>
                <a:ea typeface="微软雅黑" panose="020B0503020204020204" pitchFamily="34" charset="-122"/>
              </a:endParaRPr>
            </a:p>
          </p:txBody>
        </p:sp>
        <p:sp>
          <p:nvSpPr>
            <p:cNvPr id="38" name="文本框 37"/>
            <p:cNvSpPr txBox="1"/>
            <p:nvPr/>
          </p:nvSpPr>
          <p:spPr>
            <a:xfrm>
              <a:off x="4817965" y="1671344"/>
              <a:ext cx="2953325" cy="645265"/>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筑梦计划</a:t>
              </a:r>
              <a:r>
                <a:rPr lang="en-US" altLang="zh-CN" sz="2400" dirty="0">
                  <a:latin typeface="微软雅黑" panose="020B0503020204020204" pitchFamily="34" charset="-122"/>
                  <a:ea typeface="微软雅黑" panose="020B0503020204020204" pitchFamily="34" charset="-122"/>
                </a:rPr>
                <a:t>---</a:t>
              </a:r>
              <a:r>
                <a:rPr lang="zh-CN" altLang="en-US" sz="2400" dirty="0">
                  <a:latin typeface="微软雅黑" panose="020B0503020204020204" pitchFamily="34" charset="-122"/>
                  <a:ea typeface="微软雅黑" panose="020B0503020204020204" pitchFamily="34" charset="-122"/>
                </a:rPr>
                <a:t>在线资讯</a:t>
              </a:r>
              <a:endParaRPr lang="zh-CN" altLang="en-US" sz="2400" dirty="0">
                <a:latin typeface="微软雅黑" panose="020B0503020204020204" pitchFamily="34" charset="-122"/>
                <a:ea typeface="微软雅黑" panose="020B0503020204020204" pitchFamily="34" charset="-122"/>
              </a:endParaRPr>
            </a:p>
          </p:txBody>
        </p:sp>
      </p:grpSp>
      <p:grpSp>
        <p:nvGrpSpPr>
          <p:cNvPr id="58" name="组合 57"/>
          <p:cNvGrpSpPr/>
          <p:nvPr/>
        </p:nvGrpSpPr>
        <p:grpSpPr>
          <a:xfrm>
            <a:off x="7360557" y="3164650"/>
            <a:ext cx="4963119" cy="1462712"/>
            <a:chOff x="7360557" y="3164650"/>
            <a:chExt cx="4963119" cy="1462712"/>
          </a:xfrm>
        </p:grpSpPr>
        <p:sp>
          <p:nvSpPr>
            <p:cNvPr id="39" name="文本框 38"/>
            <p:cNvSpPr txBox="1"/>
            <p:nvPr/>
          </p:nvSpPr>
          <p:spPr>
            <a:xfrm>
              <a:off x="7360557" y="3705342"/>
              <a:ext cx="4963119" cy="922020"/>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在完整我们提供的系统测评中成绩优异者，我</a:t>
              </a:r>
              <a:r>
                <a:rPr lang="en-US" altLang="zh-CN" dirty="0">
                  <a:latin typeface="微软雅黑" panose="020B0503020204020204" pitchFamily="34" charset="-122"/>
                  <a:ea typeface="微软雅黑" panose="020B0503020204020204" pitchFamily="34" charset="-122"/>
                </a:rPr>
                <a:t>	</a:t>
              </a:r>
              <a:r>
                <a:rPr lang="zh-CN" altLang="en-US" dirty="0">
                  <a:latin typeface="微软雅黑" panose="020B0503020204020204" pitchFamily="34" charset="-122"/>
                  <a:ea typeface="微软雅黑" panose="020B0503020204020204" pitchFamily="34" charset="-122"/>
                </a:rPr>
                <a:t>们提供公司以及学校的内推机会</a:t>
              </a:r>
              <a:endParaRPr lang="zh-CN" altLang="en-US" dirty="0">
                <a:latin typeface="微软雅黑" panose="020B0503020204020204" pitchFamily="34" charset="-122"/>
                <a:ea typeface="微软雅黑" panose="020B0503020204020204" pitchFamily="34" charset="-122"/>
              </a:endParaRPr>
            </a:p>
          </p:txBody>
        </p:sp>
        <p:sp>
          <p:nvSpPr>
            <p:cNvPr id="40" name="文本框 39"/>
            <p:cNvSpPr txBox="1"/>
            <p:nvPr/>
          </p:nvSpPr>
          <p:spPr>
            <a:xfrm>
              <a:off x="7360557" y="3164650"/>
              <a:ext cx="2953325" cy="645160"/>
            </a:xfrm>
            <a:prstGeom prst="rect">
              <a:avLst/>
            </a:prstGeom>
            <a:noFill/>
          </p:spPr>
          <p:txBody>
            <a:bodyPr wrap="square" rtlCol="0">
              <a:spAutoFit/>
            </a:bodyPr>
            <a:lstStyle/>
            <a:p>
              <a:pPr>
                <a:lnSpc>
                  <a:spcPct val="150000"/>
                </a:lnSpc>
              </a:pPr>
              <a:r>
                <a:rPr lang="zh-CN" altLang="en-US" sz="2400" dirty="0">
                  <a:latin typeface="微软雅黑" panose="020B0503020204020204" pitchFamily="34" charset="-122"/>
                  <a:ea typeface="微软雅黑" panose="020B0503020204020204" pitchFamily="34" charset="-122"/>
                </a:rPr>
                <a:t>圆梦计划</a:t>
              </a:r>
              <a:endParaRPr lang="zh-CN" altLang="en-US" sz="2400" dirty="0">
                <a:latin typeface="微软雅黑" panose="020B0503020204020204" pitchFamily="34" charset="-122"/>
                <a:ea typeface="微软雅黑" panose="020B0503020204020204" pitchFamily="34" charset="-122"/>
              </a:endParaRPr>
            </a:p>
          </p:txBody>
        </p:sp>
      </p:grpSp>
      <p:sp>
        <p:nvSpPr>
          <p:cNvPr id="53" name="任意多边形 52"/>
          <p:cNvSpPr/>
          <p:nvPr/>
        </p:nvSpPr>
        <p:spPr>
          <a:xfrm rot="2700000">
            <a:off x="10103590" y="-197753"/>
            <a:ext cx="1162104" cy="713040"/>
          </a:xfrm>
          <a:custGeom>
            <a:avLst/>
            <a:gdLst>
              <a:gd name="connsiteX0" fmla="*/ 0 w 1162104"/>
              <a:gd name="connsiteY0" fmla="*/ 713040 h 713040"/>
              <a:gd name="connsiteX1" fmla="*/ 713040 w 1162104"/>
              <a:gd name="connsiteY1" fmla="*/ 0 h 713040"/>
              <a:gd name="connsiteX2" fmla="*/ 805584 w 1162104"/>
              <a:gd name="connsiteY2" fmla="*/ 0 h 713040"/>
              <a:gd name="connsiteX3" fmla="*/ 1162104 w 1162104"/>
              <a:gd name="connsiteY3" fmla="*/ 356520 h 713040"/>
              <a:gd name="connsiteX4" fmla="*/ 1162103 w 1162104"/>
              <a:gd name="connsiteY4" fmla="*/ 356520 h 713040"/>
              <a:gd name="connsiteX5" fmla="*/ 805583 w 1162104"/>
              <a:gd name="connsiteY5" fmla="*/ 713040 h 713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2104" h="713040">
                <a:moveTo>
                  <a:pt x="0" y="713040"/>
                </a:moveTo>
                <a:lnTo>
                  <a:pt x="713040" y="0"/>
                </a:lnTo>
                <a:lnTo>
                  <a:pt x="805584" y="0"/>
                </a:lnTo>
                <a:cubicBezTo>
                  <a:pt x="1002485" y="0"/>
                  <a:pt x="1162104" y="159619"/>
                  <a:pt x="1162104" y="356520"/>
                </a:cubicBezTo>
                <a:lnTo>
                  <a:pt x="1162103" y="356520"/>
                </a:lnTo>
                <a:cubicBezTo>
                  <a:pt x="1162103" y="553421"/>
                  <a:pt x="1002484" y="713040"/>
                  <a:pt x="805583" y="713040"/>
                </a:cubicBezTo>
                <a:close/>
              </a:path>
            </a:pathLst>
          </a:custGeom>
          <a:solidFill>
            <a:srgbClr val="F1C3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rot="2700000">
            <a:off x="10707673" y="-77997"/>
            <a:ext cx="1386883" cy="665844"/>
          </a:xfrm>
          <a:custGeom>
            <a:avLst/>
            <a:gdLst>
              <a:gd name="connsiteX0" fmla="*/ 0 w 1386883"/>
              <a:gd name="connsiteY0" fmla="*/ 665844 h 665844"/>
              <a:gd name="connsiteX1" fmla="*/ 665844 w 1386883"/>
              <a:gd name="connsiteY1" fmla="*/ 0 h 665844"/>
              <a:gd name="connsiteX2" fmla="*/ 1053961 w 1386883"/>
              <a:gd name="connsiteY2" fmla="*/ 0 h 665844"/>
              <a:gd name="connsiteX3" fmla="*/ 1386883 w 1386883"/>
              <a:gd name="connsiteY3" fmla="*/ 332922 h 665844"/>
              <a:gd name="connsiteX4" fmla="*/ 1386882 w 1386883"/>
              <a:gd name="connsiteY4" fmla="*/ 332922 h 665844"/>
              <a:gd name="connsiteX5" fmla="*/ 1053960 w 1386883"/>
              <a:gd name="connsiteY5" fmla="*/ 665844 h 665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6883" h="665844">
                <a:moveTo>
                  <a:pt x="0" y="665844"/>
                </a:moveTo>
                <a:lnTo>
                  <a:pt x="665844" y="0"/>
                </a:lnTo>
                <a:lnTo>
                  <a:pt x="1053961" y="0"/>
                </a:lnTo>
                <a:cubicBezTo>
                  <a:pt x="1237829" y="0"/>
                  <a:pt x="1386883" y="149054"/>
                  <a:pt x="1386883" y="332922"/>
                </a:cubicBezTo>
                <a:lnTo>
                  <a:pt x="1386882" y="332922"/>
                </a:lnTo>
                <a:cubicBezTo>
                  <a:pt x="1386882" y="516790"/>
                  <a:pt x="1237828" y="665844"/>
                  <a:pt x="1053960" y="665844"/>
                </a:cubicBezTo>
                <a:close/>
              </a:path>
            </a:pathLst>
          </a:custGeom>
          <a:solidFill>
            <a:srgbClr val="A7A8A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任意多边形 50"/>
          <p:cNvSpPr/>
          <p:nvPr/>
        </p:nvSpPr>
        <p:spPr>
          <a:xfrm rot="1767070">
            <a:off x="9744565" y="6463275"/>
            <a:ext cx="1425939" cy="683641"/>
          </a:xfrm>
          <a:custGeom>
            <a:avLst/>
            <a:gdLst>
              <a:gd name="connsiteX0" fmla="*/ 157186 w 1425939"/>
              <a:gd name="connsiteY0" fmla="*/ 60888 h 683641"/>
              <a:gd name="connsiteX1" fmla="*/ 356520 w 1425939"/>
              <a:gd name="connsiteY1" fmla="*/ 0 h 683641"/>
              <a:gd name="connsiteX2" fmla="*/ 1425939 w 1425939"/>
              <a:gd name="connsiteY2" fmla="*/ 0 h 683641"/>
              <a:gd name="connsiteX3" fmla="*/ 215201 w 1425939"/>
              <a:gd name="connsiteY3" fmla="*/ 683641 h 683641"/>
              <a:gd name="connsiteX4" fmla="*/ 157186 w 1425939"/>
              <a:gd name="connsiteY4" fmla="*/ 652151 h 683641"/>
              <a:gd name="connsiteX5" fmla="*/ 0 w 1425939"/>
              <a:gd name="connsiteY5" fmla="*/ 356519 h 683641"/>
              <a:gd name="connsiteX6" fmla="*/ 0 w 1425939"/>
              <a:gd name="connsiteY6" fmla="*/ 356520 h 683641"/>
              <a:gd name="connsiteX7" fmla="*/ 157186 w 1425939"/>
              <a:gd name="connsiteY7" fmla="*/ 60888 h 683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5939" h="683641">
                <a:moveTo>
                  <a:pt x="157186" y="60888"/>
                </a:moveTo>
                <a:cubicBezTo>
                  <a:pt x="214087" y="22446"/>
                  <a:pt x="282682" y="0"/>
                  <a:pt x="356520" y="0"/>
                </a:cubicBezTo>
                <a:lnTo>
                  <a:pt x="1425939" y="0"/>
                </a:lnTo>
                <a:lnTo>
                  <a:pt x="215201" y="683641"/>
                </a:lnTo>
                <a:lnTo>
                  <a:pt x="157186" y="652151"/>
                </a:lnTo>
                <a:cubicBezTo>
                  <a:pt x="62352" y="588082"/>
                  <a:pt x="0" y="479582"/>
                  <a:pt x="0" y="356519"/>
                </a:cubicBezTo>
                <a:lnTo>
                  <a:pt x="0" y="356520"/>
                </a:lnTo>
                <a:cubicBezTo>
                  <a:pt x="0" y="233457"/>
                  <a:pt x="62352" y="124957"/>
                  <a:pt x="157186" y="60888"/>
                </a:cubicBezTo>
                <a:close/>
              </a:path>
            </a:pathLst>
          </a:custGeom>
          <a:solidFill>
            <a:srgbClr val="F1C3B5">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300" advClick="0" advTm="3000">
        <p14:pan dir="d"/>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par>
                                <p:cTn id="9" presetID="2" presetClass="entr" presetSubtype="4" decel="100000" fill="hold" grpId="0" nodeType="withEffect">
                                  <p:stCondLst>
                                    <p:cond delay="250"/>
                                  </p:stCondLst>
                                  <p:iterate type="lt">
                                    <p:tmPct val="10000"/>
                                  </p:iterate>
                                  <p:childTnLst>
                                    <p:set>
                                      <p:cBhvr>
                                        <p:cTn id="10" dur="1" fill="hold">
                                          <p:stCondLst>
                                            <p:cond delay="0"/>
                                          </p:stCondLst>
                                        </p:cTn>
                                        <p:tgtEl>
                                          <p:spTgt spid="24"/>
                                        </p:tgtEl>
                                        <p:attrNameLst>
                                          <p:attrName>style.visibility</p:attrName>
                                        </p:attrNameLst>
                                      </p:cBhvr>
                                      <p:to>
                                        <p:strVal val="visible"/>
                                      </p:to>
                                    </p:set>
                                    <p:anim calcmode="lin" valueType="num">
                                      <p:cBhvr additive="base">
                                        <p:cTn id="11" dur="500" fill="hold"/>
                                        <p:tgtEl>
                                          <p:spTgt spid="24"/>
                                        </p:tgtEl>
                                        <p:attrNameLst>
                                          <p:attrName>ppt_x</p:attrName>
                                        </p:attrNameLst>
                                      </p:cBhvr>
                                      <p:tavLst>
                                        <p:tav tm="0">
                                          <p:val>
                                            <p:strVal val="#ppt_x"/>
                                          </p:val>
                                        </p:tav>
                                        <p:tav tm="100000">
                                          <p:val>
                                            <p:strVal val="#ppt_x"/>
                                          </p:val>
                                        </p:tav>
                                      </p:tavLst>
                                    </p:anim>
                                    <p:anim calcmode="lin" valueType="num">
                                      <p:cBhvr additive="base">
                                        <p:cTn id="12" dur="500" fill="hold"/>
                                        <p:tgtEl>
                                          <p:spTgt spid="24"/>
                                        </p:tgtEl>
                                        <p:attrNameLst>
                                          <p:attrName>ppt_y</p:attrName>
                                        </p:attrNameLst>
                                      </p:cBhvr>
                                      <p:tavLst>
                                        <p:tav tm="0">
                                          <p:val>
                                            <p:strVal val="1+#ppt_h/2"/>
                                          </p:val>
                                        </p:tav>
                                        <p:tav tm="100000">
                                          <p:val>
                                            <p:strVal val="#ppt_y"/>
                                          </p:val>
                                        </p:tav>
                                      </p:tavLst>
                                    </p:anim>
                                  </p:childTnLst>
                                </p:cTn>
                              </p:par>
                            </p:childTnLst>
                          </p:cTn>
                        </p:par>
                        <p:par>
                          <p:cTn id="13" fill="hold">
                            <p:stCondLst>
                              <p:cond delay="2900"/>
                            </p:stCondLst>
                            <p:childTnLst>
                              <p:par>
                                <p:cTn id="14" presetID="22" presetClass="entr" presetSubtype="8" fill="hold" nodeType="after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wipe(left)">
                                      <p:cBhvr>
                                        <p:cTn id="16" dur="500"/>
                                        <p:tgtEl>
                                          <p:spTgt spid="22"/>
                                        </p:tgtEl>
                                      </p:cBhvr>
                                    </p:animEffect>
                                  </p:childTnLst>
                                </p:cTn>
                              </p:par>
                            </p:childTnLst>
                          </p:cTn>
                        </p:par>
                        <p:par>
                          <p:cTn id="17" fill="hold">
                            <p:stCondLst>
                              <p:cond delay="3400"/>
                            </p:stCondLst>
                            <p:childTnLst>
                              <p:par>
                                <p:cTn id="18" presetID="22" presetClass="entr" presetSubtype="8" fill="hold" nodeType="afterEffect">
                                  <p:stCondLst>
                                    <p:cond delay="0"/>
                                  </p:stCondLst>
                                  <p:childTnLst>
                                    <p:set>
                                      <p:cBhvr>
                                        <p:cTn id="19" dur="1" fill="hold">
                                          <p:stCondLst>
                                            <p:cond delay="0"/>
                                          </p:stCondLst>
                                        </p:cTn>
                                        <p:tgtEl>
                                          <p:spTgt spid="30"/>
                                        </p:tgtEl>
                                        <p:attrNameLst>
                                          <p:attrName>style.visibility</p:attrName>
                                        </p:attrNameLst>
                                      </p:cBhvr>
                                      <p:to>
                                        <p:strVal val="visible"/>
                                      </p:to>
                                    </p:set>
                                    <p:animEffect transition="in" filter="wipe(left)">
                                      <p:cBhvr>
                                        <p:cTn id="20" dur="500"/>
                                        <p:tgtEl>
                                          <p:spTgt spid="30"/>
                                        </p:tgtEl>
                                      </p:cBhvr>
                                    </p:animEffect>
                                  </p:childTnLst>
                                </p:cTn>
                              </p:par>
                              <p:par>
                                <p:cTn id="21" presetID="22" presetClass="entr" presetSubtype="8" fill="hold" nodeType="with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wipe(left)">
                                      <p:cBhvr>
                                        <p:cTn id="23" dur="500"/>
                                        <p:tgtEl>
                                          <p:spTgt spid="29"/>
                                        </p:tgtEl>
                                      </p:cBhvr>
                                    </p:animEffect>
                                  </p:childTnLst>
                                </p:cTn>
                              </p:par>
                              <p:par>
                                <p:cTn id="24" presetID="22" presetClass="entr" presetSubtype="2"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wipe(right)">
                                      <p:cBhvr>
                                        <p:cTn id="26" dur="500"/>
                                        <p:tgtEl>
                                          <p:spTgt spid="31"/>
                                        </p:tgtEl>
                                      </p:cBhvr>
                                    </p:animEffect>
                                  </p:childTnLst>
                                </p:cTn>
                              </p:par>
                            </p:childTnLst>
                          </p:cTn>
                        </p:par>
                        <p:par>
                          <p:cTn id="27" fill="hold">
                            <p:stCondLst>
                              <p:cond delay="3900"/>
                            </p:stCondLst>
                            <p:childTnLst>
                              <p:par>
                                <p:cTn id="28" presetID="49" presetClass="entr" presetSubtype="0" decel="100000" fill="hold" nodeType="afterEffect">
                                  <p:stCondLst>
                                    <p:cond delay="0"/>
                                  </p:stCondLst>
                                  <p:childTnLst>
                                    <p:set>
                                      <p:cBhvr>
                                        <p:cTn id="29" dur="1" fill="hold">
                                          <p:stCondLst>
                                            <p:cond delay="0"/>
                                          </p:stCondLst>
                                        </p:cTn>
                                        <p:tgtEl>
                                          <p:spTgt spid="45"/>
                                        </p:tgtEl>
                                        <p:attrNameLst>
                                          <p:attrName>style.visibility</p:attrName>
                                        </p:attrNameLst>
                                      </p:cBhvr>
                                      <p:to>
                                        <p:strVal val="visible"/>
                                      </p:to>
                                    </p:set>
                                    <p:anim calcmode="lin" valueType="num">
                                      <p:cBhvr>
                                        <p:cTn id="30" dur="500" fill="hold"/>
                                        <p:tgtEl>
                                          <p:spTgt spid="45"/>
                                        </p:tgtEl>
                                        <p:attrNameLst>
                                          <p:attrName>ppt_w</p:attrName>
                                        </p:attrNameLst>
                                      </p:cBhvr>
                                      <p:tavLst>
                                        <p:tav tm="0">
                                          <p:val>
                                            <p:fltVal val="0"/>
                                          </p:val>
                                        </p:tav>
                                        <p:tav tm="100000">
                                          <p:val>
                                            <p:strVal val="#ppt_w"/>
                                          </p:val>
                                        </p:tav>
                                      </p:tavLst>
                                    </p:anim>
                                    <p:anim calcmode="lin" valueType="num">
                                      <p:cBhvr>
                                        <p:cTn id="31" dur="500" fill="hold"/>
                                        <p:tgtEl>
                                          <p:spTgt spid="45"/>
                                        </p:tgtEl>
                                        <p:attrNameLst>
                                          <p:attrName>ppt_h</p:attrName>
                                        </p:attrNameLst>
                                      </p:cBhvr>
                                      <p:tavLst>
                                        <p:tav tm="0">
                                          <p:val>
                                            <p:fltVal val="0"/>
                                          </p:val>
                                        </p:tav>
                                        <p:tav tm="100000">
                                          <p:val>
                                            <p:strVal val="#ppt_h"/>
                                          </p:val>
                                        </p:tav>
                                      </p:tavLst>
                                    </p:anim>
                                    <p:anim calcmode="lin" valueType="num">
                                      <p:cBhvr>
                                        <p:cTn id="32" dur="500" fill="hold"/>
                                        <p:tgtEl>
                                          <p:spTgt spid="45"/>
                                        </p:tgtEl>
                                        <p:attrNameLst>
                                          <p:attrName>style.rotation</p:attrName>
                                        </p:attrNameLst>
                                      </p:cBhvr>
                                      <p:tavLst>
                                        <p:tav tm="0">
                                          <p:val>
                                            <p:fltVal val="360"/>
                                          </p:val>
                                        </p:tav>
                                        <p:tav tm="100000">
                                          <p:val>
                                            <p:fltVal val="0"/>
                                          </p:val>
                                        </p:tav>
                                      </p:tavLst>
                                    </p:anim>
                                    <p:animEffect transition="in" filter="fade">
                                      <p:cBhvr>
                                        <p:cTn id="33" dur="500"/>
                                        <p:tgtEl>
                                          <p:spTgt spid="45"/>
                                        </p:tgtEl>
                                      </p:cBhvr>
                                    </p:animEffect>
                                  </p:childTnLst>
                                </p:cTn>
                              </p:par>
                              <p:par>
                                <p:cTn id="34" presetID="49" presetClass="entr" presetSubtype="0" decel="100000" fill="hold" nodeType="withEffect">
                                  <p:stCondLst>
                                    <p:cond delay="250"/>
                                  </p:stCondLst>
                                  <p:childTnLst>
                                    <p:set>
                                      <p:cBhvr>
                                        <p:cTn id="35" dur="1" fill="hold">
                                          <p:stCondLst>
                                            <p:cond delay="0"/>
                                          </p:stCondLst>
                                        </p:cTn>
                                        <p:tgtEl>
                                          <p:spTgt spid="44"/>
                                        </p:tgtEl>
                                        <p:attrNameLst>
                                          <p:attrName>style.visibility</p:attrName>
                                        </p:attrNameLst>
                                      </p:cBhvr>
                                      <p:to>
                                        <p:strVal val="visible"/>
                                      </p:to>
                                    </p:set>
                                    <p:anim calcmode="lin" valueType="num">
                                      <p:cBhvr>
                                        <p:cTn id="36" dur="500" fill="hold"/>
                                        <p:tgtEl>
                                          <p:spTgt spid="44"/>
                                        </p:tgtEl>
                                        <p:attrNameLst>
                                          <p:attrName>ppt_w</p:attrName>
                                        </p:attrNameLst>
                                      </p:cBhvr>
                                      <p:tavLst>
                                        <p:tav tm="0">
                                          <p:val>
                                            <p:fltVal val="0"/>
                                          </p:val>
                                        </p:tav>
                                        <p:tav tm="100000">
                                          <p:val>
                                            <p:strVal val="#ppt_w"/>
                                          </p:val>
                                        </p:tav>
                                      </p:tavLst>
                                    </p:anim>
                                    <p:anim calcmode="lin" valueType="num">
                                      <p:cBhvr>
                                        <p:cTn id="37" dur="500" fill="hold"/>
                                        <p:tgtEl>
                                          <p:spTgt spid="44"/>
                                        </p:tgtEl>
                                        <p:attrNameLst>
                                          <p:attrName>ppt_h</p:attrName>
                                        </p:attrNameLst>
                                      </p:cBhvr>
                                      <p:tavLst>
                                        <p:tav tm="0">
                                          <p:val>
                                            <p:fltVal val="0"/>
                                          </p:val>
                                        </p:tav>
                                        <p:tav tm="100000">
                                          <p:val>
                                            <p:strVal val="#ppt_h"/>
                                          </p:val>
                                        </p:tav>
                                      </p:tavLst>
                                    </p:anim>
                                    <p:anim calcmode="lin" valueType="num">
                                      <p:cBhvr>
                                        <p:cTn id="38" dur="500" fill="hold"/>
                                        <p:tgtEl>
                                          <p:spTgt spid="44"/>
                                        </p:tgtEl>
                                        <p:attrNameLst>
                                          <p:attrName>style.rotation</p:attrName>
                                        </p:attrNameLst>
                                      </p:cBhvr>
                                      <p:tavLst>
                                        <p:tav tm="0">
                                          <p:val>
                                            <p:fltVal val="360"/>
                                          </p:val>
                                        </p:tav>
                                        <p:tav tm="100000">
                                          <p:val>
                                            <p:fltVal val="0"/>
                                          </p:val>
                                        </p:tav>
                                      </p:tavLst>
                                    </p:anim>
                                    <p:animEffect transition="in" filter="fade">
                                      <p:cBhvr>
                                        <p:cTn id="39" dur="500"/>
                                        <p:tgtEl>
                                          <p:spTgt spid="44"/>
                                        </p:tgtEl>
                                      </p:cBhvr>
                                    </p:animEffect>
                                  </p:childTnLst>
                                </p:cTn>
                              </p:par>
                              <p:par>
                                <p:cTn id="40" presetID="49" presetClass="entr" presetSubtype="0" decel="100000" fill="hold" nodeType="withEffect">
                                  <p:stCondLst>
                                    <p:cond delay="500"/>
                                  </p:stCondLst>
                                  <p:childTnLst>
                                    <p:set>
                                      <p:cBhvr>
                                        <p:cTn id="41" dur="1" fill="hold">
                                          <p:stCondLst>
                                            <p:cond delay="0"/>
                                          </p:stCondLst>
                                        </p:cTn>
                                        <p:tgtEl>
                                          <p:spTgt spid="43"/>
                                        </p:tgtEl>
                                        <p:attrNameLst>
                                          <p:attrName>style.visibility</p:attrName>
                                        </p:attrNameLst>
                                      </p:cBhvr>
                                      <p:to>
                                        <p:strVal val="visible"/>
                                      </p:to>
                                    </p:set>
                                    <p:anim calcmode="lin" valueType="num">
                                      <p:cBhvr>
                                        <p:cTn id="42" dur="500" fill="hold"/>
                                        <p:tgtEl>
                                          <p:spTgt spid="43"/>
                                        </p:tgtEl>
                                        <p:attrNameLst>
                                          <p:attrName>ppt_w</p:attrName>
                                        </p:attrNameLst>
                                      </p:cBhvr>
                                      <p:tavLst>
                                        <p:tav tm="0">
                                          <p:val>
                                            <p:fltVal val="0"/>
                                          </p:val>
                                        </p:tav>
                                        <p:tav tm="100000">
                                          <p:val>
                                            <p:strVal val="#ppt_w"/>
                                          </p:val>
                                        </p:tav>
                                      </p:tavLst>
                                    </p:anim>
                                    <p:anim calcmode="lin" valueType="num">
                                      <p:cBhvr>
                                        <p:cTn id="43" dur="500" fill="hold"/>
                                        <p:tgtEl>
                                          <p:spTgt spid="43"/>
                                        </p:tgtEl>
                                        <p:attrNameLst>
                                          <p:attrName>ppt_h</p:attrName>
                                        </p:attrNameLst>
                                      </p:cBhvr>
                                      <p:tavLst>
                                        <p:tav tm="0">
                                          <p:val>
                                            <p:fltVal val="0"/>
                                          </p:val>
                                        </p:tav>
                                        <p:tav tm="100000">
                                          <p:val>
                                            <p:strVal val="#ppt_h"/>
                                          </p:val>
                                        </p:tav>
                                      </p:tavLst>
                                    </p:anim>
                                    <p:anim calcmode="lin" valueType="num">
                                      <p:cBhvr>
                                        <p:cTn id="44" dur="500" fill="hold"/>
                                        <p:tgtEl>
                                          <p:spTgt spid="43"/>
                                        </p:tgtEl>
                                        <p:attrNameLst>
                                          <p:attrName>style.rotation</p:attrName>
                                        </p:attrNameLst>
                                      </p:cBhvr>
                                      <p:tavLst>
                                        <p:tav tm="0">
                                          <p:val>
                                            <p:fltVal val="360"/>
                                          </p:val>
                                        </p:tav>
                                        <p:tav tm="100000">
                                          <p:val>
                                            <p:fltVal val="0"/>
                                          </p:val>
                                        </p:tav>
                                      </p:tavLst>
                                    </p:anim>
                                    <p:animEffect transition="in" filter="fade">
                                      <p:cBhvr>
                                        <p:cTn id="45" dur="500"/>
                                        <p:tgtEl>
                                          <p:spTgt spid="43"/>
                                        </p:tgtEl>
                                      </p:cBhvr>
                                    </p:animEffect>
                                  </p:childTnLst>
                                </p:cTn>
                              </p:par>
                            </p:childTnLst>
                          </p:cTn>
                        </p:par>
                        <p:par>
                          <p:cTn id="46" fill="hold">
                            <p:stCondLst>
                              <p:cond delay="4400"/>
                            </p:stCondLst>
                            <p:childTnLst>
                              <p:par>
                                <p:cTn id="47" presetID="2" presetClass="entr" presetSubtype="2" decel="100000" fill="hold" nodeType="afterEffect">
                                  <p:stCondLst>
                                    <p:cond delay="0"/>
                                  </p:stCondLst>
                                  <p:childTnLst>
                                    <p:set>
                                      <p:cBhvr>
                                        <p:cTn id="48" dur="1" fill="hold">
                                          <p:stCondLst>
                                            <p:cond delay="0"/>
                                          </p:stCondLst>
                                        </p:cTn>
                                        <p:tgtEl>
                                          <p:spTgt spid="56"/>
                                        </p:tgtEl>
                                        <p:attrNameLst>
                                          <p:attrName>style.visibility</p:attrName>
                                        </p:attrNameLst>
                                      </p:cBhvr>
                                      <p:to>
                                        <p:strVal val="visible"/>
                                      </p:to>
                                    </p:set>
                                    <p:anim calcmode="lin" valueType="num">
                                      <p:cBhvr additive="base">
                                        <p:cTn id="49" dur="500" fill="hold"/>
                                        <p:tgtEl>
                                          <p:spTgt spid="56"/>
                                        </p:tgtEl>
                                        <p:attrNameLst>
                                          <p:attrName>ppt_x</p:attrName>
                                        </p:attrNameLst>
                                      </p:cBhvr>
                                      <p:tavLst>
                                        <p:tav tm="0">
                                          <p:val>
                                            <p:strVal val="1+#ppt_w/2"/>
                                          </p:val>
                                        </p:tav>
                                        <p:tav tm="100000">
                                          <p:val>
                                            <p:strVal val="#ppt_x"/>
                                          </p:val>
                                        </p:tav>
                                      </p:tavLst>
                                    </p:anim>
                                    <p:anim calcmode="lin" valueType="num">
                                      <p:cBhvr additive="base">
                                        <p:cTn id="50" dur="500" fill="hold"/>
                                        <p:tgtEl>
                                          <p:spTgt spid="56"/>
                                        </p:tgtEl>
                                        <p:attrNameLst>
                                          <p:attrName>ppt_y</p:attrName>
                                        </p:attrNameLst>
                                      </p:cBhvr>
                                      <p:tavLst>
                                        <p:tav tm="0">
                                          <p:val>
                                            <p:strVal val="#ppt_y"/>
                                          </p:val>
                                        </p:tav>
                                        <p:tav tm="100000">
                                          <p:val>
                                            <p:strVal val="#ppt_y"/>
                                          </p:val>
                                        </p:tav>
                                      </p:tavLst>
                                    </p:anim>
                                  </p:childTnLst>
                                </p:cTn>
                              </p:par>
                              <p:par>
                                <p:cTn id="51" presetID="2" presetClass="entr" presetSubtype="2" decel="100000" fill="hold" nodeType="withEffect">
                                  <p:stCondLst>
                                    <p:cond delay="250"/>
                                  </p:stCondLst>
                                  <p:childTnLst>
                                    <p:set>
                                      <p:cBhvr>
                                        <p:cTn id="52" dur="1" fill="hold">
                                          <p:stCondLst>
                                            <p:cond delay="0"/>
                                          </p:stCondLst>
                                        </p:cTn>
                                        <p:tgtEl>
                                          <p:spTgt spid="57"/>
                                        </p:tgtEl>
                                        <p:attrNameLst>
                                          <p:attrName>style.visibility</p:attrName>
                                        </p:attrNameLst>
                                      </p:cBhvr>
                                      <p:to>
                                        <p:strVal val="visible"/>
                                      </p:to>
                                    </p:set>
                                    <p:anim calcmode="lin" valueType="num">
                                      <p:cBhvr additive="base">
                                        <p:cTn id="53" dur="500" fill="hold"/>
                                        <p:tgtEl>
                                          <p:spTgt spid="57"/>
                                        </p:tgtEl>
                                        <p:attrNameLst>
                                          <p:attrName>ppt_x</p:attrName>
                                        </p:attrNameLst>
                                      </p:cBhvr>
                                      <p:tavLst>
                                        <p:tav tm="0">
                                          <p:val>
                                            <p:strVal val="1+#ppt_w/2"/>
                                          </p:val>
                                        </p:tav>
                                        <p:tav tm="100000">
                                          <p:val>
                                            <p:strVal val="#ppt_x"/>
                                          </p:val>
                                        </p:tav>
                                      </p:tavLst>
                                    </p:anim>
                                    <p:anim calcmode="lin" valueType="num">
                                      <p:cBhvr additive="base">
                                        <p:cTn id="54" dur="500" fill="hold"/>
                                        <p:tgtEl>
                                          <p:spTgt spid="57"/>
                                        </p:tgtEl>
                                        <p:attrNameLst>
                                          <p:attrName>ppt_y</p:attrName>
                                        </p:attrNameLst>
                                      </p:cBhvr>
                                      <p:tavLst>
                                        <p:tav tm="0">
                                          <p:val>
                                            <p:strVal val="#ppt_y"/>
                                          </p:val>
                                        </p:tav>
                                        <p:tav tm="100000">
                                          <p:val>
                                            <p:strVal val="#ppt_y"/>
                                          </p:val>
                                        </p:tav>
                                      </p:tavLst>
                                    </p:anim>
                                  </p:childTnLst>
                                </p:cTn>
                              </p:par>
                              <p:par>
                                <p:cTn id="55" presetID="2" presetClass="entr" presetSubtype="2" decel="100000" fill="hold" nodeType="withEffect">
                                  <p:stCondLst>
                                    <p:cond delay="500"/>
                                  </p:stCondLst>
                                  <p:childTnLst>
                                    <p:set>
                                      <p:cBhvr>
                                        <p:cTn id="56" dur="1" fill="hold">
                                          <p:stCondLst>
                                            <p:cond delay="0"/>
                                          </p:stCondLst>
                                        </p:cTn>
                                        <p:tgtEl>
                                          <p:spTgt spid="58"/>
                                        </p:tgtEl>
                                        <p:attrNameLst>
                                          <p:attrName>style.visibility</p:attrName>
                                        </p:attrNameLst>
                                      </p:cBhvr>
                                      <p:to>
                                        <p:strVal val="visible"/>
                                      </p:to>
                                    </p:set>
                                    <p:anim calcmode="lin" valueType="num">
                                      <p:cBhvr additive="base">
                                        <p:cTn id="57" dur="500" fill="hold"/>
                                        <p:tgtEl>
                                          <p:spTgt spid="58"/>
                                        </p:tgtEl>
                                        <p:attrNameLst>
                                          <p:attrName>ppt_x</p:attrName>
                                        </p:attrNameLst>
                                      </p:cBhvr>
                                      <p:tavLst>
                                        <p:tav tm="0">
                                          <p:val>
                                            <p:strVal val="1+#ppt_w/2"/>
                                          </p:val>
                                        </p:tav>
                                        <p:tav tm="100000">
                                          <p:val>
                                            <p:strVal val="#ppt_x"/>
                                          </p:val>
                                        </p:tav>
                                      </p:tavLst>
                                    </p:anim>
                                    <p:anim calcmode="lin" valueType="num">
                                      <p:cBhvr additive="base">
                                        <p:cTn id="58" dur="500" fill="hold"/>
                                        <p:tgtEl>
                                          <p:spTgt spid="58"/>
                                        </p:tgtEl>
                                        <p:attrNameLst>
                                          <p:attrName>ppt_y</p:attrName>
                                        </p:attrNameLst>
                                      </p:cBhvr>
                                      <p:tavLst>
                                        <p:tav tm="0">
                                          <p:val>
                                            <p:strVal val="#ppt_y"/>
                                          </p:val>
                                        </p:tav>
                                        <p:tav tm="100000">
                                          <p:val>
                                            <p:strVal val="#ppt_y"/>
                                          </p:val>
                                        </p:tav>
                                      </p:tavLst>
                                    </p:anim>
                                  </p:childTnLst>
                                </p:cTn>
                              </p:par>
                            </p:childTnLst>
                          </p:cTn>
                        </p:par>
                        <p:par>
                          <p:cTn id="59" fill="hold">
                            <p:stCondLst>
                              <p:cond delay="4900"/>
                            </p:stCondLst>
                            <p:childTnLst>
                              <p:par>
                                <p:cTn id="60" presetID="2" presetClass="entr" presetSubtype="1" fill="hold" grpId="0" nodeType="afterEffect">
                                  <p:stCondLst>
                                    <p:cond delay="0"/>
                                  </p:stCondLst>
                                  <p:childTnLst>
                                    <p:set>
                                      <p:cBhvr>
                                        <p:cTn id="61" dur="1" fill="hold">
                                          <p:stCondLst>
                                            <p:cond delay="0"/>
                                          </p:stCondLst>
                                        </p:cTn>
                                        <p:tgtEl>
                                          <p:spTgt spid="53"/>
                                        </p:tgtEl>
                                        <p:attrNameLst>
                                          <p:attrName>style.visibility</p:attrName>
                                        </p:attrNameLst>
                                      </p:cBhvr>
                                      <p:to>
                                        <p:strVal val="visible"/>
                                      </p:to>
                                    </p:set>
                                    <p:anim calcmode="lin" valueType="num">
                                      <p:cBhvr additive="base">
                                        <p:cTn id="62" dur="500" fill="hold"/>
                                        <p:tgtEl>
                                          <p:spTgt spid="53"/>
                                        </p:tgtEl>
                                        <p:attrNameLst>
                                          <p:attrName>ppt_x</p:attrName>
                                        </p:attrNameLst>
                                      </p:cBhvr>
                                      <p:tavLst>
                                        <p:tav tm="0">
                                          <p:val>
                                            <p:strVal val="#ppt_x"/>
                                          </p:val>
                                        </p:tav>
                                        <p:tav tm="100000">
                                          <p:val>
                                            <p:strVal val="#ppt_x"/>
                                          </p:val>
                                        </p:tav>
                                      </p:tavLst>
                                    </p:anim>
                                    <p:anim calcmode="lin" valueType="num">
                                      <p:cBhvr additive="base">
                                        <p:cTn id="63" dur="500" fill="hold"/>
                                        <p:tgtEl>
                                          <p:spTgt spid="53"/>
                                        </p:tgtEl>
                                        <p:attrNameLst>
                                          <p:attrName>ppt_y</p:attrName>
                                        </p:attrNameLst>
                                      </p:cBhvr>
                                      <p:tavLst>
                                        <p:tav tm="0">
                                          <p:val>
                                            <p:strVal val="0-#ppt_h/2"/>
                                          </p:val>
                                        </p:tav>
                                        <p:tav tm="100000">
                                          <p:val>
                                            <p:strVal val="#ppt_y"/>
                                          </p:val>
                                        </p:tav>
                                      </p:tavLst>
                                    </p:anim>
                                  </p:childTnLst>
                                </p:cTn>
                              </p:par>
                              <p:par>
                                <p:cTn id="64" presetID="2" presetClass="entr" presetSubtype="1" fill="hold" grpId="0" nodeType="withEffect">
                                  <p:stCondLst>
                                    <p:cond delay="250"/>
                                  </p:stCondLst>
                                  <p:childTnLst>
                                    <p:set>
                                      <p:cBhvr>
                                        <p:cTn id="65" dur="1" fill="hold">
                                          <p:stCondLst>
                                            <p:cond delay="0"/>
                                          </p:stCondLst>
                                        </p:cTn>
                                        <p:tgtEl>
                                          <p:spTgt spid="55"/>
                                        </p:tgtEl>
                                        <p:attrNameLst>
                                          <p:attrName>style.visibility</p:attrName>
                                        </p:attrNameLst>
                                      </p:cBhvr>
                                      <p:to>
                                        <p:strVal val="visible"/>
                                      </p:to>
                                    </p:set>
                                    <p:anim calcmode="lin" valueType="num">
                                      <p:cBhvr additive="base">
                                        <p:cTn id="66" dur="500" fill="hold"/>
                                        <p:tgtEl>
                                          <p:spTgt spid="55"/>
                                        </p:tgtEl>
                                        <p:attrNameLst>
                                          <p:attrName>ppt_x</p:attrName>
                                        </p:attrNameLst>
                                      </p:cBhvr>
                                      <p:tavLst>
                                        <p:tav tm="0">
                                          <p:val>
                                            <p:strVal val="#ppt_x"/>
                                          </p:val>
                                        </p:tav>
                                        <p:tav tm="100000">
                                          <p:val>
                                            <p:strVal val="#ppt_x"/>
                                          </p:val>
                                        </p:tav>
                                      </p:tavLst>
                                    </p:anim>
                                    <p:anim calcmode="lin" valueType="num">
                                      <p:cBhvr additive="base">
                                        <p:cTn id="67" dur="500" fill="hold"/>
                                        <p:tgtEl>
                                          <p:spTgt spid="55"/>
                                        </p:tgtEl>
                                        <p:attrNameLst>
                                          <p:attrName>ppt_y</p:attrName>
                                        </p:attrNameLst>
                                      </p:cBhvr>
                                      <p:tavLst>
                                        <p:tav tm="0">
                                          <p:val>
                                            <p:strVal val="0-#ppt_h/2"/>
                                          </p:val>
                                        </p:tav>
                                        <p:tav tm="100000">
                                          <p:val>
                                            <p:strVal val="#ppt_y"/>
                                          </p:val>
                                        </p:tav>
                                      </p:tavLst>
                                    </p:anim>
                                  </p:childTnLst>
                                </p:cTn>
                              </p:par>
                            </p:childTnLst>
                          </p:cTn>
                        </p:par>
                        <p:par>
                          <p:cTn id="68" fill="hold">
                            <p:stCondLst>
                              <p:cond delay="5400"/>
                            </p:stCondLst>
                            <p:childTnLst>
                              <p:par>
                                <p:cTn id="69" presetID="2" presetClass="entr" presetSubtype="4" decel="100000" fill="hold" grpId="0" nodeType="afterEffect">
                                  <p:stCondLst>
                                    <p:cond delay="0"/>
                                  </p:stCondLst>
                                  <p:childTnLst>
                                    <p:set>
                                      <p:cBhvr>
                                        <p:cTn id="70" dur="1" fill="hold">
                                          <p:stCondLst>
                                            <p:cond delay="0"/>
                                          </p:stCondLst>
                                        </p:cTn>
                                        <p:tgtEl>
                                          <p:spTgt spid="51"/>
                                        </p:tgtEl>
                                        <p:attrNameLst>
                                          <p:attrName>style.visibility</p:attrName>
                                        </p:attrNameLst>
                                      </p:cBhvr>
                                      <p:to>
                                        <p:strVal val="visible"/>
                                      </p:to>
                                    </p:set>
                                    <p:anim calcmode="lin" valueType="num">
                                      <p:cBhvr additive="base">
                                        <p:cTn id="71" dur="500" fill="hold"/>
                                        <p:tgtEl>
                                          <p:spTgt spid="51"/>
                                        </p:tgtEl>
                                        <p:attrNameLst>
                                          <p:attrName>ppt_x</p:attrName>
                                        </p:attrNameLst>
                                      </p:cBhvr>
                                      <p:tavLst>
                                        <p:tav tm="0">
                                          <p:val>
                                            <p:strVal val="#ppt_x"/>
                                          </p:val>
                                        </p:tav>
                                        <p:tav tm="100000">
                                          <p:val>
                                            <p:strVal val="#ppt_x"/>
                                          </p:val>
                                        </p:tav>
                                      </p:tavLst>
                                    </p:anim>
                                    <p:anim calcmode="lin" valueType="num">
                                      <p:cBhvr additive="base">
                                        <p:cTn id="72"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53" grpId="0" animBg="1"/>
      <p:bldP spid="55" grpId="0" animBg="1"/>
      <p:bldP spid="5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3"/>
          <p:cNvSpPr/>
          <p:nvPr/>
        </p:nvSpPr>
        <p:spPr>
          <a:xfrm rot="10800000">
            <a:off x="-16271" y="2929"/>
            <a:ext cx="12192000" cy="2174487"/>
          </a:xfrm>
          <a:prstGeom prst="triangle">
            <a:avLst>
              <a:gd name="adj" fmla="val 50000"/>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菱形 13"/>
          <p:cNvSpPr/>
          <p:nvPr/>
        </p:nvSpPr>
        <p:spPr>
          <a:xfrm>
            <a:off x="4892124" y="1717288"/>
            <a:ext cx="2397512" cy="2397512"/>
          </a:xfrm>
          <a:prstGeom prst="diamond">
            <a:avLst/>
          </a:prstGeom>
          <a:solidFill>
            <a:srgbClr val="DB5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04760" y="2529924"/>
            <a:ext cx="772240" cy="772240"/>
          </a:xfrm>
          <a:prstGeom prst="ellipse">
            <a:avLst/>
          </a:prstGeom>
          <a:solidFill>
            <a:srgbClr val="A439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０４</a:t>
            </a:r>
            <a:endParaRPr lang="zh-CN" altLang="en-US" sz="1400" dirty="0">
              <a:latin typeface="微软雅黑" panose="020B0503020204020204" pitchFamily="34" charset="-122"/>
              <a:ea typeface="微软雅黑" panose="020B0503020204020204" pitchFamily="34" charset="-122"/>
            </a:endParaRPr>
          </a:p>
        </p:txBody>
      </p:sp>
      <p:sp>
        <p:nvSpPr>
          <p:cNvPr id="19" name="KSO_Shape"/>
          <p:cNvSpPr/>
          <p:nvPr/>
        </p:nvSpPr>
        <p:spPr>
          <a:xfrm>
            <a:off x="6785042" y="2802638"/>
            <a:ext cx="133817" cy="226809"/>
          </a:xfrm>
          <a:prstGeom prst="chevron">
            <a:avLst>
              <a:gd name="adj" fmla="val 88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0" name="KSO_Shape"/>
          <p:cNvSpPr/>
          <p:nvPr/>
        </p:nvSpPr>
        <p:spPr>
          <a:xfrm rot="10800000">
            <a:off x="5262900" y="2783169"/>
            <a:ext cx="133817" cy="226809"/>
          </a:xfrm>
          <a:prstGeom prst="chevron">
            <a:avLst>
              <a:gd name="adj" fmla="val 88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1" name="文本框 20"/>
          <p:cNvSpPr txBox="1"/>
          <p:nvPr/>
        </p:nvSpPr>
        <p:spPr>
          <a:xfrm>
            <a:off x="4582119" y="4287363"/>
            <a:ext cx="3017520" cy="829945"/>
          </a:xfrm>
          <a:prstGeom prst="rect">
            <a:avLst/>
          </a:prstGeom>
          <a:noFill/>
        </p:spPr>
        <p:txBody>
          <a:bodyPr wrap="square" rtlCol="0">
            <a:spAutoFit/>
          </a:bodyPr>
          <a:lstStyle/>
          <a:p>
            <a:pPr algn="ctr"/>
            <a:r>
              <a:rPr lang="en-US" altLang="zh-CN" sz="2400" dirty="0">
                <a:latin typeface="微软雅黑" panose="020B0503020204020204" pitchFamily="34" charset="-122"/>
                <a:ea typeface="微软雅黑" panose="020B0503020204020204" pitchFamily="34" charset="-122"/>
                <a:sym typeface="+mn-ea"/>
              </a:rPr>
              <a:t>Honeycomb—</a:t>
            </a:r>
            <a:r>
              <a:rPr lang="zh-CN" altLang="en-US" sz="2400" dirty="0">
                <a:latin typeface="微软雅黑" panose="020B0503020204020204" pitchFamily="34" charset="-122"/>
                <a:ea typeface="微软雅黑" panose="020B0503020204020204" pitchFamily="34" charset="-122"/>
                <a:sym typeface="+mn-ea"/>
              </a:rPr>
              <a:t>后续发展方向</a:t>
            </a:r>
            <a:endParaRPr lang="zh-CN" altLang="en-US" sz="2400" dirty="0">
              <a:solidFill>
                <a:srgbClr val="3C3D42"/>
              </a:solidFill>
              <a:latin typeface="微软雅黑" panose="020B0503020204020204" pitchFamily="34" charset="-122"/>
              <a:ea typeface="微软雅黑" panose="020B0503020204020204" pitchFamily="34" charset="-122"/>
              <a:sym typeface="+mn-ea"/>
            </a:endParaRPr>
          </a:p>
        </p:txBody>
      </p:sp>
      <p:sp>
        <p:nvSpPr>
          <p:cNvPr id="22" name="椭圆 21"/>
          <p:cNvSpPr/>
          <p:nvPr/>
        </p:nvSpPr>
        <p:spPr>
          <a:xfrm>
            <a:off x="5951964" y="5666239"/>
            <a:ext cx="178419" cy="178419"/>
          </a:xfrm>
          <a:prstGeom prst="ellips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5971715" y="6037728"/>
            <a:ext cx="138916" cy="138916"/>
          </a:xfrm>
          <a:prstGeom prst="ellipse">
            <a:avLst/>
          </a:prstGeom>
          <a:solidFill>
            <a:srgbClr val="5A5B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991466" y="6369714"/>
            <a:ext cx="99414" cy="99414"/>
          </a:xfrm>
          <a:prstGeom prst="ellipse">
            <a:avLst/>
          </a:prstGeom>
          <a:solidFill>
            <a:srgbClr val="777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900" advClick="0" advTm="3000">
        <p14:warp dir="in"/>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 calcmode="lin" valueType="num">
                                      <p:cBhvr>
                                        <p:cTn id="14" dur="500" fill="hold"/>
                                        <p:tgtEl>
                                          <p:spTgt spid="14"/>
                                        </p:tgtEl>
                                        <p:attrNameLst>
                                          <p:attrName>style.rotation</p:attrName>
                                        </p:attrNameLst>
                                      </p:cBhvr>
                                      <p:tavLst>
                                        <p:tav tm="0">
                                          <p:val>
                                            <p:fltVal val="360"/>
                                          </p:val>
                                        </p:tav>
                                        <p:tav tm="100000">
                                          <p:val>
                                            <p:fltVal val="0"/>
                                          </p:val>
                                        </p:tav>
                                      </p:tavLst>
                                    </p:anim>
                                    <p:animEffect transition="in" filter="fade">
                                      <p:cBhvr>
                                        <p:cTn id="15" dur="500"/>
                                        <p:tgtEl>
                                          <p:spTgt spid="14"/>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2000"/>
                            </p:stCondLst>
                            <p:childTnLst>
                              <p:par>
                                <p:cTn id="28" presetID="2" presetClass="entr" presetSubtype="4" decel="100000" fill="hold" grpId="0" nodeType="afterEffect">
                                  <p:stCondLst>
                                    <p:cond delay="0"/>
                                  </p:stCondLst>
                                  <p:iterate type="lt">
                                    <p:tmPct val="10000"/>
                                  </p:iterate>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ppt_x"/>
                                          </p:val>
                                        </p:tav>
                                        <p:tav tm="100000">
                                          <p:val>
                                            <p:strVal val="#ppt_x"/>
                                          </p:val>
                                        </p:tav>
                                      </p:tavLst>
                                    </p:anim>
                                    <p:anim calcmode="lin" valueType="num">
                                      <p:cBhvr additive="base">
                                        <p:cTn id="31" dur="500" fill="hold"/>
                                        <p:tgtEl>
                                          <p:spTgt spid="21"/>
                                        </p:tgtEl>
                                        <p:attrNameLst>
                                          <p:attrName>ppt_y</p:attrName>
                                        </p:attrNameLst>
                                      </p:cBhvr>
                                      <p:tavLst>
                                        <p:tav tm="0">
                                          <p:val>
                                            <p:strVal val="1+#ppt_h/2"/>
                                          </p:val>
                                        </p:tav>
                                        <p:tav tm="100000">
                                          <p:val>
                                            <p:strVal val="#ppt_y"/>
                                          </p:val>
                                        </p:tav>
                                      </p:tavLst>
                                    </p:anim>
                                  </p:childTnLst>
                                </p:cTn>
                              </p:par>
                            </p:childTnLst>
                          </p:cTn>
                        </p:par>
                        <p:par>
                          <p:cTn id="32" fill="hold">
                            <p:stCondLst>
                              <p:cond delay="3250"/>
                            </p:stCondLst>
                            <p:childTnLst>
                              <p:par>
                                <p:cTn id="33" presetID="10" presetClass="entr" presetSubtype="0"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par>
                          <p:cTn id="36" fill="hold">
                            <p:stCondLst>
                              <p:cond delay="3750"/>
                            </p:stCondLst>
                            <p:childTnLst>
                              <p:par>
                                <p:cTn id="37" presetID="10" presetClass="entr" presetSubtype="0" fill="hold" grpId="0"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childTnLst>
                          </p:cTn>
                        </p:par>
                        <p:par>
                          <p:cTn id="40" fill="hold">
                            <p:stCondLst>
                              <p:cond delay="4250"/>
                            </p:stCondLst>
                            <p:childTnLst>
                              <p:par>
                                <p:cTn id="41" presetID="10" presetClass="entr" presetSubtype="0" fill="hold" grpId="0"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P spid="18" grpId="0" animBg="1"/>
      <p:bldP spid="19" grpId="0" animBg="1"/>
      <p:bldP spid="20" grpId="0" animBg="1"/>
      <p:bldP spid="21" grpId="0"/>
      <p:bldP spid="22" grpId="0" animBg="1"/>
      <p:bldP spid="23" grpId="0" animBg="1"/>
      <p:bldP spid="2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图片 1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700" y="-12700"/>
            <a:ext cx="12192000" cy="6858000"/>
          </a:xfrm>
          <a:prstGeom prst="rect">
            <a:avLst/>
          </a:prstGeom>
        </p:spPr>
      </p:pic>
      <p:sp>
        <p:nvSpPr>
          <p:cNvPr id="15" name="矩形 14"/>
          <p:cNvSpPr/>
          <p:nvPr/>
        </p:nvSpPr>
        <p:spPr>
          <a:xfrm>
            <a:off x="0" y="0"/>
            <a:ext cx="12192000" cy="6858000"/>
          </a:xfrm>
          <a:prstGeom prst="rect">
            <a:avLst/>
          </a:prstGeom>
          <a:solidFill>
            <a:srgbClr val="3C3D42">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a:p>
        </p:txBody>
      </p:sp>
      <p:sp>
        <p:nvSpPr>
          <p:cNvPr id="2" name="文本框 1"/>
          <p:cNvSpPr txBox="1"/>
          <p:nvPr/>
        </p:nvSpPr>
        <p:spPr>
          <a:xfrm>
            <a:off x="10179685" y="716280"/>
            <a:ext cx="1044575" cy="4330065"/>
          </a:xfrm>
          <a:prstGeom prst="rect">
            <a:avLst/>
          </a:prstGeom>
          <a:noFill/>
        </p:spPr>
        <p:txBody>
          <a:bodyPr vert="eaVert" wrap="square" rtlCol="0">
            <a:spAutoFit/>
          </a:bodyPr>
          <a:lstStyle/>
          <a:p>
            <a:r>
              <a:rPr lang="en-US" altLang="zh-CN" sz="2800" dirty="0">
                <a:solidFill>
                  <a:srgbClr val="F89A02"/>
                </a:solidFill>
                <a:latin typeface="微软雅黑" panose="020B0503020204020204" pitchFamily="34" charset="-122"/>
                <a:ea typeface="微软雅黑" panose="020B0503020204020204" pitchFamily="34" charset="-122"/>
                <a:sym typeface="+mn-ea"/>
              </a:rPr>
              <a:t>Honeycomb </a:t>
            </a:r>
            <a:r>
              <a:rPr lang="zh-CN" altLang="en-US" sz="2800" dirty="0">
                <a:solidFill>
                  <a:srgbClr val="F89A02"/>
                </a:solidFill>
                <a:latin typeface="微软雅黑" panose="020B0503020204020204" pitchFamily="34" charset="-122"/>
                <a:ea typeface="微软雅黑" panose="020B0503020204020204" pitchFamily="34" charset="-122"/>
                <a:sym typeface="+mn-ea"/>
              </a:rPr>
              <a:t>扩 展 计 划</a:t>
            </a:r>
            <a:endParaRPr lang="zh-CN" altLang="en-US" sz="2800" dirty="0">
              <a:latin typeface="微软雅黑" panose="020B0503020204020204" pitchFamily="34" charset="-122"/>
              <a:ea typeface="微软雅黑" panose="020B0503020204020204" pitchFamily="34" charset="-122"/>
              <a:sym typeface="+mn-ea"/>
            </a:endParaRPr>
          </a:p>
          <a:p>
            <a:endParaRPr lang="zh-CN" altLang="en-US" sz="2800" dirty="0">
              <a:solidFill>
                <a:schemeClr val="bg1"/>
              </a:solidFill>
              <a:latin typeface="微软雅黑" panose="020B0503020204020204" pitchFamily="34" charset="-122"/>
              <a:ea typeface="微软雅黑" panose="020B0503020204020204" pitchFamily="34" charset="-122"/>
            </a:endParaRPr>
          </a:p>
        </p:txBody>
      </p:sp>
      <p:sp>
        <p:nvSpPr>
          <p:cNvPr id="3" name="矩形 2"/>
          <p:cNvSpPr/>
          <p:nvPr/>
        </p:nvSpPr>
        <p:spPr>
          <a:xfrm>
            <a:off x="9040972" y="716264"/>
            <a:ext cx="1567815" cy="5976125"/>
          </a:xfrm>
          <a:prstGeom prst="rect">
            <a:avLst/>
          </a:prstGeom>
        </p:spPr>
        <p:txBody>
          <a:bodyPr vert="eaVert" wrap="square">
            <a:spAutoFit/>
          </a:bodyPr>
          <a:lstStyle/>
          <a:p>
            <a:pPr>
              <a:lnSpc>
                <a:spcPct val="150000"/>
              </a:lnSpc>
            </a:pPr>
            <a:r>
              <a:rPr lang="zh-CN" altLang="en-US" sz="2000" dirty="0">
                <a:solidFill>
                  <a:schemeClr val="bg1">
                    <a:lumMod val="85000"/>
                  </a:schemeClr>
                </a:solidFill>
                <a:latin typeface="微软雅黑" panose="020B0503020204020204" pitchFamily="34" charset="-122"/>
                <a:ea typeface="微软雅黑" panose="020B0503020204020204" pitchFamily="34" charset="-122"/>
              </a:rPr>
              <a:t>对于未来我希望加入更多的功能，毕竟集成化的设计更容易被大众接受，我们都是希望只用一个软件就可以把其他软件代替了</a:t>
            </a:r>
            <a:endParaRPr lang="zh-CN" altLang="en-US" sz="2000" dirty="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5" name="直接连接符 4"/>
          <p:cNvCxnSpPr/>
          <p:nvPr/>
        </p:nvCxnSpPr>
        <p:spPr>
          <a:xfrm>
            <a:off x="7639050" y="819150"/>
            <a:ext cx="0" cy="5181600"/>
          </a:xfrm>
          <a:prstGeom prst="line">
            <a:avLst/>
          </a:prstGeom>
          <a:ln>
            <a:solidFill>
              <a:schemeClr val="bg1">
                <a:lumMod val="6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5162550" y="819150"/>
            <a:ext cx="0" cy="5181600"/>
          </a:xfrm>
          <a:prstGeom prst="line">
            <a:avLst/>
          </a:prstGeom>
          <a:ln>
            <a:solidFill>
              <a:schemeClr val="bg1">
                <a:lumMod val="6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2686050" y="819150"/>
            <a:ext cx="0" cy="5181600"/>
          </a:xfrm>
          <a:prstGeom prst="line">
            <a:avLst/>
          </a:prstGeom>
          <a:ln>
            <a:solidFill>
              <a:schemeClr val="bg1">
                <a:lumMod val="65000"/>
              </a:schemeClr>
            </a:solidFill>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6387942" y="716265"/>
            <a:ext cx="736600" cy="5282021"/>
          </a:xfrm>
          <a:prstGeom prst="rect">
            <a:avLst/>
          </a:prstGeom>
          <a:noFill/>
        </p:spPr>
        <p:txBody>
          <a:bodyPr vert="eaVert" wrap="square" rtlCol="0">
            <a:spAutoFit/>
          </a:bodyPr>
          <a:lstStyle/>
          <a:p>
            <a:r>
              <a:rPr lang="zh-CN" altLang="en-US" dirty="0">
                <a:solidFill>
                  <a:schemeClr val="bg1">
                    <a:lumMod val="85000"/>
                  </a:schemeClr>
                </a:solidFill>
                <a:latin typeface="微软雅黑" panose="020B0503020204020204" pitchFamily="34" charset="-122"/>
                <a:ea typeface="微软雅黑" panose="020B0503020204020204" pitchFamily="34" charset="-122"/>
              </a:rPr>
              <a:t>我们准备依古典，和轻音乐为主帮助学生集中精神学习，思考</a:t>
            </a: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7043154" y="718729"/>
            <a:ext cx="551815" cy="1460263"/>
          </a:xfrm>
          <a:prstGeom prst="rect">
            <a:avLst/>
          </a:prstGeom>
          <a:noFill/>
        </p:spPr>
        <p:txBody>
          <a:bodyPr vert="eaVert" wrap="square" rtlCol="0">
            <a:spAutoFit/>
          </a:bodyPr>
          <a:lstStyle/>
          <a:p>
            <a:r>
              <a:rPr lang="zh-CN" altLang="en-US" sz="2400" dirty="0">
                <a:solidFill>
                  <a:srgbClr val="D75931"/>
                </a:solidFill>
                <a:latin typeface="微软雅黑" panose="020B0503020204020204" pitchFamily="34" charset="-122"/>
                <a:ea typeface="微软雅黑" panose="020B0503020204020204" pitchFamily="34" charset="-122"/>
              </a:rPr>
              <a:t>巢音乐</a:t>
            </a:r>
            <a:endParaRPr lang="zh-CN" altLang="en-US" sz="2400" dirty="0">
              <a:solidFill>
                <a:srgbClr val="D75931"/>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3386079" y="716265"/>
            <a:ext cx="1290320" cy="5282021"/>
          </a:xfrm>
          <a:prstGeom prst="rect">
            <a:avLst/>
          </a:prstGeom>
          <a:noFill/>
        </p:spPr>
        <p:txBody>
          <a:bodyPr vert="eaVert" wrap="square" rtlCol="0">
            <a:spAutoFit/>
          </a:bodyPr>
          <a:lstStyle/>
          <a:p>
            <a:r>
              <a:rPr lang="zh-CN" altLang="en-US" dirty="0">
                <a:solidFill>
                  <a:schemeClr val="bg1">
                    <a:lumMod val="85000"/>
                  </a:schemeClr>
                </a:solidFill>
                <a:latin typeface="微软雅黑" panose="020B0503020204020204" pitchFamily="34" charset="-122"/>
                <a:ea typeface="微软雅黑" panose="020B0503020204020204" pitchFamily="34" charset="-122"/>
              </a:rPr>
              <a:t>提供大学生生活热搜必须品，不同年龄段的人群必定有一定的代沟，我们提供的是学生是一个固定的年龄段的群体，可以使他们最快找到适合自己的物品</a:t>
            </a: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4592654" y="718729"/>
            <a:ext cx="551815" cy="1460263"/>
          </a:xfrm>
          <a:prstGeom prst="rect">
            <a:avLst/>
          </a:prstGeom>
          <a:noFill/>
        </p:spPr>
        <p:txBody>
          <a:bodyPr vert="eaVert" wrap="square" rtlCol="0">
            <a:spAutoFit/>
          </a:bodyPr>
          <a:lstStyle/>
          <a:p>
            <a:r>
              <a:rPr lang="zh-CN" altLang="en-US" sz="2400" dirty="0">
                <a:solidFill>
                  <a:srgbClr val="D75931"/>
                </a:solidFill>
                <a:latin typeface="微软雅黑" panose="020B0503020204020204" pitchFamily="34" charset="-122"/>
                <a:ea typeface="微软雅黑" panose="020B0503020204020204" pitchFamily="34" charset="-122"/>
              </a:rPr>
              <a:t>巢购物</a:t>
            </a:r>
            <a:endParaRPr lang="zh-CN" altLang="en-US" sz="2400" dirty="0">
              <a:solidFill>
                <a:srgbClr val="D75931"/>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1491656" y="716265"/>
            <a:ext cx="736600" cy="5282021"/>
          </a:xfrm>
          <a:prstGeom prst="rect">
            <a:avLst/>
          </a:prstGeom>
          <a:noFill/>
        </p:spPr>
        <p:txBody>
          <a:bodyPr vert="eaVert" wrap="square" rtlCol="0">
            <a:spAutoFit/>
          </a:bodyPr>
          <a:lstStyle/>
          <a:p>
            <a:r>
              <a:rPr lang="zh-CN" altLang="en-US" dirty="0">
                <a:solidFill>
                  <a:schemeClr val="bg1">
                    <a:lumMod val="85000"/>
                  </a:schemeClr>
                </a:solidFill>
                <a:latin typeface="微软雅黑" panose="020B0503020204020204" pitchFamily="34" charset="-122"/>
                <a:ea typeface="微软雅黑" panose="020B0503020204020204" pitchFamily="34" charset="-122"/>
              </a:rPr>
              <a:t>提供大学生勤工俭学的途径，解决一些大学生找房困难问题</a:t>
            </a: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2142154" y="718729"/>
            <a:ext cx="551815" cy="1460263"/>
          </a:xfrm>
          <a:prstGeom prst="rect">
            <a:avLst/>
          </a:prstGeom>
          <a:noFill/>
        </p:spPr>
        <p:txBody>
          <a:bodyPr vert="eaVert" wrap="square" rtlCol="0">
            <a:spAutoFit/>
          </a:bodyPr>
          <a:lstStyle/>
          <a:p>
            <a:r>
              <a:rPr lang="zh-CN" altLang="en-US" sz="2400" dirty="0">
                <a:solidFill>
                  <a:srgbClr val="D75931"/>
                </a:solidFill>
                <a:latin typeface="微软雅黑" panose="020B0503020204020204" pitchFamily="34" charset="-122"/>
                <a:ea typeface="微软雅黑" panose="020B0503020204020204" pitchFamily="34" charset="-122"/>
              </a:rPr>
              <a:t>巢生活</a:t>
            </a:r>
            <a:endParaRPr lang="zh-CN" altLang="en-US" sz="2400" dirty="0">
              <a:solidFill>
                <a:srgbClr val="D7593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2000" advClick="0" advTm="3000"/>
    </mc:Choice>
    <mc:Fallback>
      <p:transition spd="slow" advClick="0" advTm="3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outVertical)">
                                      <p:cBhvr>
                                        <p:cTn id="7" dur="500"/>
                                        <p:tgtEl>
                                          <p:spTgt spid="15"/>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par>
                          <p:cTn id="12" fill="hold">
                            <p:stCondLst>
                              <p:cond delay="1000"/>
                            </p:stCondLst>
                            <p:childTnLst>
                              <p:par>
                                <p:cTn id="13" presetID="10" presetClass="entr" presetSubtype="0" fill="hold" grpId="0" nodeType="afterEffect">
                                  <p:stCondLst>
                                    <p:cond delay="0"/>
                                  </p:stCondLst>
                                  <p:iterate type="lt">
                                    <p:tmPct val="10000"/>
                                  </p:iterate>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4199"/>
                            </p:stCondLst>
                            <p:childTnLst>
                              <p:par>
                                <p:cTn id="17" presetID="22" presetClass="entr" presetSubtype="1"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wipe(up)">
                                      <p:cBhvr>
                                        <p:cTn id="19" dur="500"/>
                                        <p:tgtEl>
                                          <p:spTgt spid="5"/>
                                        </p:tgtEl>
                                      </p:cBhvr>
                                    </p:animEffect>
                                  </p:childTnLst>
                                </p:cTn>
                              </p:par>
                              <p:par>
                                <p:cTn id="20" presetID="22" presetClass="entr" presetSubtype="1" fill="hold" nodeType="with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up)">
                                      <p:cBhvr>
                                        <p:cTn id="22" dur="500"/>
                                        <p:tgtEl>
                                          <p:spTgt spid="6"/>
                                        </p:tgtEl>
                                      </p:cBhvr>
                                    </p:animEffect>
                                  </p:childTnLst>
                                </p:cTn>
                              </p:par>
                              <p:par>
                                <p:cTn id="23" presetID="22" presetClass="entr" presetSubtype="1"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up)">
                                      <p:cBhvr>
                                        <p:cTn id="25" dur="500"/>
                                        <p:tgtEl>
                                          <p:spTgt spid="7"/>
                                        </p:tgtEl>
                                      </p:cBhvr>
                                    </p:animEffect>
                                  </p:childTnLst>
                                </p:cTn>
                              </p:par>
                            </p:childTnLst>
                          </p:cTn>
                        </p:par>
                        <p:par>
                          <p:cTn id="26" fill="hold">
                            <p:stCondLst>
                              <p:cond delay="4699"/>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fade">
                                      <p:cBhvr>
                                        <p:cTn id="32" dur="500"/>
                                        <p:tgtEl>
                                          <p:spTgt spid="1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500"/>
                                        <p:tgtEl>
                                          <p:spTgt spid="13"/>
                                        </p:tgtEl>
                                      </p:cBhvr>
                                    </p:animEffect>
                                  </p:childTnLst>
                                </p:cTn>
                              </p:par>
                            </p:childTnLst>
                          </p:cTn>
                        </p:par>
                        <p:par>
                          <p:cTn id="36" fill="hold">
                            <p:stCondLst>
                              <p:cond delay="5199"/>
                            </p:stCondLst>
                            <p:childTnLst>
                              <p:par>
                                <p:cTn id="37" presetID="10" presetClass="entr" presetSubtype="0" fill="hold" grpId="0" nodeType="afterEffect">
                                  <p:stCondLst>
                                    <p:cond delay="0"/>
                                  </p:stCondLst>
                                  <p:iterate type="lt">
                                    <p:tmPct val="10000"/>
                                  </p:iterate>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par>
                                <p:cTn id="40" presetID="10" presetClass="entr" presetSubtype="0" fill="hold" grpId="0" nodeType="withEffect">
                                  <p:stCondLst>
                                    <p:cond delay="0"/>
                                  </p:stCondLst>
                                  <p:iterate type="lt">
                                    <p:tmPct val="10000"/>
                                  </p:iterate>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par>
                                <p:cTn id="43" presetID="10" presetClass="entr" presetSubtype="0" fill="hold" grpId="0" nodeType="withEffect">
                                  <p:stCondLst>
                                    <p:cond delay="0"/>
                                  </p:stCondLst>
                                  <p:iterate type="lt">
                                    <p:tmPct val="10000"/>
                                  </p:iterate>
                                  <p:childTnLst>
                                    <p:set>
                                      <p:cBhvr>
                                        <p:cTn id="44" dur="1" fill="hold">
                                          <p:stCondLst>
                                            <p:cond delay="0"/>
                                          </p:stCondLst>
                                        </p:cTn>
                                        <p:tgtEl>
                                          <p:spTgt spid="12"/>
                                        </p:tgtEl>
                                        <p:attrNameLst>
                                          <p:attrName>style.visibility</p:attrName>
                                        </p:attrNameLst>
                                      </p:cBhvr>
                                      <p:to>
                                        <p:strVal val="visible"/>
                                      </p:to>
                                    </p:set>
                                    <p:animEffect transition="in" filter="fade">
                                      <p:cBhvr>
                                        <p:cTn id="4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 grpId="0"/>
      <p:bldP spid="3" grpId="0"/>
      <p:bldP spid="8" grpId="0"/>
      <p:bldP spid="9" grpId="0"/>
      <p:bldP spid="10" grpId="0"/>
      <p:bldP spid="11" grpId="0"/>
      <p:bldP spid="12" grpId="0"/>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直角三角形 9"/>
          <p:cNvSpPr/>
          <p:nvPr/>
        </p:nvSpPr>
        <p:spPr>
          <a:xfrm flipV="1">
            <a:off x="4406900" y="-19050"/>
            <a:ext cx="7802806" cy="6877050"/>
          </a:xfrm>
          <a:custGeom>
            <a:avLst/>
            <a:gdLst>
              <a:gd name="connsiteX0" fmla="*/ 0 w 7753815"/>
              <a:gd name="connsiteY0" fmla="*/ 6858000 h 6858000"/>
              <a:gd name="connsiteX1" fmla="*/ 0 w 7753815"/>
              <a:gd name="connsiteY1" fmla="*/ 0 h 6858000"/>
              <a:gd name="connsiteX2" fmla="*/ 7753815 w 7753815"/>
              <a:gd name="connsiteY2" fmla="*/ 6858000 h 6858000"/>
              <a:gd name="connsiteX3" fmla="*/ 0 w 7753815"/>
              <a:gd name="connsiteY3" fmla="*/ 6858000 h 6858000"/>
              <a:gd name="connsiteX0-1" fmla="*/ 0 w 7785100"/>
              <a:gd name="connsiteY0-2" fmla="*/ 6858000 h 6858000"/>
              <a:gd name="connsiteX1-3" fmla="*/ 7785100 w 7785100"/>
              <a:gd name="connsiteY1-4" fmla="*/ 0 h 6858000"/>
              <a:gd name="connsiteX2-5" fmla="*/ 7753815 w 7785100"/>
              <a:gd name="connsiteY2-6" fmla="*/ 6858000 h 6858000"/>
              <a:gd name="connsiteX3-7" fmla="*/ 0 w 7785100"/>
              <a:gd name="connsiteY3-8" fmla="*/ 6858000 h 6858000"/>
              <a:gd name="connsiteX0-9" fmla="*/ 0 w 7785100"/>
              <a:gd name="connsiteY0-10" fmla="*/ 6858000 h 6877050"/>
              <a:gd name="connsiteX1-11" fmla="*/ 7785100 w 7785100"/>
              <a:gd name="connsiteY1-12" fmla="*/ 0 h 6877050"/>
              <a:gd name="connsiteX2-13" fmla="*/ 7772865 w 7785100"/>
              <a:gd name="connsiteY2-14" fmla="*/ 6877050 h 6877050"/>
              <a:gd name="connsiteX3-15" fmla="*/ 0 w 7785100"/>
              <a:gd name="connsiteY3-16" fmla="*/ 6858000 h 6877050"/>
              <a:gd name="connsiteX0-17" fmla="*/ 0 w 7802806"/>
              <a:gd name="connsiteY0-18" fmla="*/ 6858000 h 6858000"/>
              <a:gd name="connsiteX1-19" fmla="*/ 7785100 w 7802806"/>
              <a:gd name="connsiteY1-20" fmla="*/ 0 h 6858000"/>
              <a:gd name="connsiteX2-21" fmla="*/ 7802362 w 7802806"/>
              <a:gd name="connsiteY2-22" fmla="*/ 6847553 h 6858000"/>
              <a:gd name="connsiteX3-23" fmla="*/ 0 w 7802806"/>
              <a:gd name="connsiteY3-24" fmla="*/ 6858000 h 6858000"/>
              <a:gd name="connsiteX0-25" fmla="*/ 0 w 7802806"/>
              <a:gd name="connsiteY0-26" fmla="*/ 6858000 h 6877050"/>
              <a:gd name="connsiteX1-27" fmla="*/ 7785100 w 7802806"/>
              <a:gd name="connsiteY1-28" fmla="*/ 0 h 6877050"/>
              <a:gd name="connsiteX2-29" fmla="*/ 7802362 w 7802806"/>
              <a:gd name="connsiteY2-30" fmla="*/ 6877050 h 6877050"/>
              <a:gd name="connsiteX3-31" fmla="*/ 0 w 7802806"/>
              <a:gd name="connsiteY3-32" fmla="*/ 6858000 h 6877050"/>
            </a:gdLst>
            <a:ahLst/>
            <a:cxnLst>
              <a:cxn ang="0">
                <a:pos x="connsiteX0-1" y="connsiteY0-2"/>
              </a:cxn>
              <a:cxn ang="0">
                <a:pos x="connsiteX1-3" y="connsiteY1-4"/>
              </a:cxn>
              <a:cxn ang="0">
                <a:pos x="connsiteX2-5" y="connsiteY2-6"/>
              </a:cxn>
              <a:cxn ang="0">
                <a:pos x="connsiteX3-7" y="connsiteY3-8"/>
              </a:cxn>
            </a:cxnLst>
            <a:rect l="l" t="t" r="r" b="b"/>
            <a:pathLst>
              <a:path w="7802806" h="6877050">
                <a:moveTo>
                  <a:pt x="0" y="6858000"/>
                </a:moveTo>
                <a:lnTo>
                  <a:pt x="7785100" y="0"/>
                </a:lnTo>
                <a:cubicBezTo>
                  <a:pt x="7781022" y="2292350"/>
                  <a:pt x="7806440" y="4584700"/>
                  <a:pt x="7802362" y="6877050"/>
                </a:cubicBezTo>
                <a:lnTo>
                  <a:pt x="0" y="6858000"/>
                </a:lnTo>
                <a:close/>
              </a:path>
            </a:pathLst>
          </a:cu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25528" y="4601498"/>
            <a:ext cx="2587077" cy="2286000"/>
          </a:xfrm>
          <a:custGeom>
            <a:avLst/>
            <a:gdLst>
              <a:gd name="connsiteX0" fmla="*/ 0 w 2561549"/>
              <a:gd name="connsiteY0" fmla="*/ 0 h 2256503"/>
              <a:gd name="connsiteX1" fmla="*/ 2561549 w 2561549"/>
              <a:gd name="connsiteY1" fmla="*/ 2256503 h 2256503"/>
              <a:gd name="connsiteX2" fmla="*/ 4015 w 2561549"/>
              <a:gd name="connsiteY2" fmla="*/ 2256503 h 2256503"/>
              <a:gd name="connsiteX0-1" fmla="*/ 25528 w 2587077"/>
              <a:gd name="connsiteY0-2" fmla="*/ 0 h 2286000"/>
              <a:gd name="connsiteX1-3" fmla="*/ 2587077 w 2587077"/>
              <a:gd name="connsiteY1-4" fmla="*/ 2256503 h 2286000"/>
              <a:gd name="connsiteX2-5" fmla="*/ 46 w 2587077"/>
              <a:gd name="connsiteY2-6" fmla="*/ 2286000 h 2286000"/>
              <a:gd name="connsiteX3" fmla="*/ 25528 w 2587077"/>
              <a:gd name="connsiteY3" fmla="*/ 0 h 2286000"/>
            </a:gdLst>
            <a:ahLst/>
            <a:cxnLst>
              <a:cxn ang="0">
                <a:pos x="connsiteX0-1" y="connsiteY0-2"/>
              </a:cxn>
              <a:cxn ang="0">
                <a:pos x="connsiteX1-3" y="connsiteY1-4"/>
              </a:cxn>
              <a:cxn ang="0">
                <a:pos x="connsiteX2-5" y="connsiteY2-6"/>
              </a:cxn>
              <a:cxn ang="0">
                <a:pos x="connsiteX3" y="connsiteY3"/>
              </a:cxn>
            </a:cxnLst>
            <a:rect l="l" t="t" r="r" b="b"/>
            <a:pathLst>
              <a:path w="2587077" h="2286000">
                <a:moveTo>
                  <a:pt x="25528" y="0"/>
                </a:moveTo>
                <a:lnTo>
                  <a:pt x="2587077" y="2256503"/>
                </a:lnTo>
                <a:lnTo>
                  <a:pt x="46" y="2286000"/>
                </a:lnTo>
                <a:cubicBezTo>
                  <a:pt x="-1292" y="1533832"/>
                  <a:pt x="26866" y="752168"/>
                  <a:pt x="25528" y="0"/>
                </a:cubicBezTo>
                <a:close/>
              </a:path>
            </a:pathLst>
          </a:cu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菱形 17"/>
          <p:cNvSpPr/>
          <p:nvPr/>
        </p:nvSpPr>
        <p:spPr>
          <a:xfrm>
            <a:off x="9080500" y="787400"/>
            <a:ext cx="2095500" cy="2095500"/>
          </a:xfrm>
          <a:prstGeom prst="diamond">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菱形 2"/>
          <p:cNvSpPr/>
          <p:nvPr/>
        </p:nvSpPr>
        <p:spPr>
          <a:xfrm>
            <a:off x="9829800" y="495300"/>
            <a:ext cx="571500" cy="571500"/>
          </a:xfrm>
          <a:prstGeom prst="diamond">
            <a:avLst/>
          </a:pr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9429750" y="1381040"/>
            <a:ext cx="1371600" cy="646331"/>
          </a:xfrm>
          <a:prstGeom prst="rect">
            <a:avLst/>
          </a:prstGeom>
          <a:noFill/>
        </p:spPr>
        <p:txBody>
          <a:bodyPr wrap="square" rtlCol="0">
            <a:spAutoFit/>
          </a:bodyPr>
          <a:lstStyle/>
          <a:p>
            <a:pPr algn="ctr"/>
            <a:r>
              <a:rPr lang="zh-CN" altLang="en-US" sz="3600" b="1" dirty="0">
                <a:latin typeface="微软雅黑" panose="020B0503020204020204" pitchFamily="34" charset="-122"/>
                <a:ea typeface="微软雅黑" panose="020B0503020204020204" pitchFamily="34" charset="-122"/>
              </a:rPr>
              <a:t>目 录</a:t>
            </a:r>
            <a:endParaRPr lang="zh-CN" altLang="en-US" sz="3600" b="1" dirty="0">
              <a:latin typeface="微软雅黑" panose="020B0503020204020204" pitchFamily="34" charset="-122"/>
              <a:ea typeface="微软雅黑" panose="020B0503020204020204" pitchFamily="34" charset="-122"/>
            </a:endParaRPr>
          </a:p>
        </p:txBody>
      </p:sp>
      <p:sp>
        <p:nvSpPr>
          <p:cNvPr id="6" name="文本框 5"/>
          <p:cNvSpPr txBox="1"/>
          <p:nvPr/>
        </p:nvSpPr>
        <p:spPr>
          <a:xfrm>
            <a:off x="9889351" y="2174790"/>
            <a:ext cx="553998" cy="1501860"/>
          </a:xfrm>
          <a:prstGeom prst="rect">
            <a:avLst/>
          </a:prstGeom>
          <a:noFill/>
        </p:spPr>
        <p:txBody>
          <a:bodyPr vert="eaVert" wrap="square" rtlCol="0">
            <a:spAutoFit/>
          </a:bodyPr>
          <a:lstStyle/>
          <a:p>
            <a:pPr algn="ctr"/>
            <a:r>
              <a:rPr lang="en-US" altLang="zh-CN" sz="2400" dirty="0">
                <a:solidFill>
                  <a:schemeClr val="bg1">
                    <a:lumMod val="65000"/>
                  </a:schemeClr>
                </a:solidFill>
                <a:latin typeface="微软雅黑" panose="020B0503020204020204" pitchFamily="34" charset="-122"/>
                <a:ea typeface="微软雅黑" panose="020B0503020204020204" pitchFamily="34" charset="-122"/>
              </a:rPr>
              <a:t>contents</a:t>
            </a:r>
            <a:endParaRPr lang="zh-CN" altLang="en-US" sz="2400" dirty="0">
              <a:solidFill>
                <a:schemeClr val="bg1">
                  <a:lumMod val="65000"/>
                </a:schemeClr>
              </a:solidFill>
              <a:latin typeface="微软雅黑" panose="020B0503020204020204" pitchFamily="34" charset="-122"/>
              <a:ea typeface="微软雅黑" panose="020B0503020204020204" pitchFamily="34" charset="-122"/>
            </a:endParaRPr>
          </a:p>
        </p:txBody>
      </p:sp>
      <p:cxnSp>
        <p:nvCxnSpPr>
          <p:cNvPr id="20" name="直接连接符 19"/>
          <p:cNvCxnSpPr/>
          <p:nvPr/>
        </p:nvCxnSpPr>
        <p:spPr>
          <a:xfrm>
            <a:off x="6629400" y="-401680"/>
            <a:ext cx="1803400" cy="12906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10801350" y="4767220"/>
            <a:ext cx="1809750" cy="151915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11823700" y="2534380"/>
            <a:ext cx="1803400" cy="129068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4" name="菱形 23"/>
          <p:cNvSpPr/>
          <p:nvPr/>
        </p:nvSpPr>
        <p:spPr>
          <a:xfrm rot="21345916">
            <a:off x="5207000" y="1111058"/>
            <a:ext cx="699230" cy="699230"/>
          </a:xfrm>
          <a:prstGeom prst="diamond">
            <a:avLst/>
          </a:prstGeom>
          <a:solidFill>
            <a:srgbClr val="EA5E32"/>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a:t>
            </a:r>
            <a:endParaRPr lang="zh-CN" altLang="en-US" dirty="0"/>
          </a:p>
        </p:txBody>
      </p:sp>
      <p:sp>
        <p:nvSpPr>
          <p:cNvPr id="25" name="菱形 24"/>
          <p:cNvSpPr/>
          <p:nvPr/>
        </p:nvSpPr>
        <p:spPr>
          <a:xfrm rot="21345916">
            <a:off x="5818909" y="1644546"/>
            <a:ext cx="699230" cy="699230"/>
          </a:xfrm>
          <a:prstGeom prst="diamond">
            <a:avLst/>
          </a:prstGeom>
          <a:solidFill>
            <a:schemeClr val="bg1">
              <a:lumMod val="8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3C3D42"/>
                </a:solidFill>
              </a:rPr>
              <a:t>B</a:t>
            </a:r>
            <a:endParaRPr lang="zh-CN" altLang="en-US" dirty="0">
              <a:solidFill>
                <a:srgbClr val="3C3D42"/>
              </a:solidFill>
            </a:endParaRPr>
          </a:p>
        </p:txBody>
      </p:sp>
      <p:sp>
        <p:nvSpPr>
          <p:cNvPr id="26" name="菱形 25"/>
          <p:cNvSpPr/>
          <p:nvPr/>
        </p:nvSpPr>
        <p:spPr>
          <a:xfrm rot="21345916">
            <a:off x="6430818" y="2178034"/>
            <a:ext cx="699230" cy="699230"/>
          </a:xfrm>
          <a:prstGeom prst="diamond">
            <a:avLst/>
          </a:prstGeom>
          <a:solidFill>
            <a:schemeClr val="bg1">
              <a:lumMod val="8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3C3D42"/>
                </a:solidFill>
              </a:rPr>
              <a:t>C</a:t>
            </a:r>
            <a:endParaRPr lang="zh-CN" altLang="en-US" dirty="0">
              <a:solidFill>
                <a:srgbClr val="3C3D42"/>
              </a:solidFill>
            </a:endParaRPr>
          </a:p>
        </p:txBody>
      </p:sp>
      <p:sp>
        <p:nvSpPr>
          <p:cNvPr id="27" name="菱形 26"/>
          <p:cNvSpPr/>
          <p:nvPr/>
        </p:nvSpPr>
        <p:spPr>
          <a:xfrm rot="21345916">
            <a:off x="7042726" y="2711523"/>
            <a:ext cx="699230" cy="699230"/>
          </a:xfrm>
          <a:prstGeom prst="diamond">
            <a:avLst/>
          </a:prstGeom>
          <a:solidFill>
            <a:schemeClr val="bg1">
              <a:lumMod val="85000"/>
            </a:schemeClr>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3C3D42"/>
                </a:solidFill>
              </a:rPr>
              <a:t>D</a:t>
            </a:r>
            <a:endParaRPr lang="zh-CN" altLang="en-US" dirty="0">
              <a:solidFill>
                <a:srgbClr val="3C3D42"/>
              </a:solidFill>
            </a:endParaRPr>
          </a:p>
        </p:txBody>
      </p:sp>
      <p:grpSp>
        <p:nvGrpSpPr>
          <p:cNvPr id="4" name="组合 3"/>
          <p:cNvGrpSpPr/>
          <p:nvPr/>
        </p:nvGrpSpPr>
        <p:grpSpPr>
          <a:xfrm>
            <a:off x="1957974" y="3139815"/>
            <a:ext cx="4635977" cy="462976"/>
            <a:chOff x="1957974" y="3139815"/>
            <a:chExt cx="4635977" cy="462976"/>
          </a:xfrm>
        </p:grpSpPr>
        <p:sp>
          <p:nvSpPr>
            <p:cNvPr id="29" name="文本框 28"/>
            <p:cNvSpPr txBox="1"/>
            <p:nvPr/>
          </p:nvSpPr>
          <p:spPr>
            <a:xfrm>
              <a:off x="2504551" y="3157761"/>
              <a:ext cx="4089400" cy="39878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sym typeface="+mn-ea"/>
                </a:rPr>
                <a:t>Honeycomb—</a:t>
              </a:r>
              <a:r>
                <a:rPr lang="zh-CN" altLang="en-US" sz="2000" dirty="0">
                  <a:latin typeface="微软雅黑" panose="020B0503020204020204" pitchFamily="34" charset="-122"/>
                  <a:ea typeface="微软雅黑" panose="020B0503020204020204" pitchFamily="34" charset="-122"/>
                  <a:sym typeface="+mn-ea"/>
                </a:rPr>
                <a:t>开发流程</a:t>
              </a:r>
              <a:endParaRPr lang="zh-CN" altLang="en-US" sz="2000" dirty="0">
                <a:latin typeface="微软雅黑" panose="020B0503020204020204" pitchFamily="34" charset="-122"/>
                <a:ea typeface="微软雅黑" panose="020B0503020204020204" pitchFamily="34" charset="-122"/>
                <a:sym typeface="+mn-ea"/>
              </a:endParaRPr>
            </a:p>
          </p:txBody>
        </p:sp>
        <p:sp>
          <p:nvSpPr>
            <p:cNvPr id="33" name="矩形 32"/>
            <p:cNvSpPr/>
            <p:nvPr/>
          </p:nvSpPr>
          <p:spPr>
            <a:xfrm>
              <a:off x="1957974" y="3139815"/>
              <a:ext cx="462976" cy="462976"/>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3C3D42"/>
                  </a:solidFill>
                </a:rPr>
                <a:t>02</a:t>
              </a:r>
              <a:endParaRPr lang="zh-CN" altLang="en-US" dirty="0">
                <a:solidFill>
                  <a:srgbClr val="3C3D42"/>
                </a:solidFill>
              </a:endParaRPr>
            </a:p>
          </p:txBody>
        </p:sp>
      </p:grpSp>
      <p:grpSp>
        <p:nvGrpSpPr>
          <p:cNvPr id="7" name="组合 6"/>
          <p:cNvGrpSpPr/>
          <p:nvPr/>
        </p:nvGrpSpPr>
        <p:grpSpPr>
          <a:xfrm>
            <a:off x="2973601" y="4129185"/>
            <a:ext cx="4628040" cy="462976"/>
            <a:chOff x="3005986" y="4104420"/>
            <a:chExt cx="4628040" cy="462976"/>
          </a:xfrm>
        </p:grpSpPr>
        <p:sp>
          <p:nvSpPr>
            <p:cNvPr id="30" name="文本框 29"/>
            <p:cNvSpPr txBox="1"/>
            <p:nvPr/>
          </p:nvSpPr>
          <p:spPr>
            <a:xfrm>
              <a:off x="3544626" y="4136375"/>
              <a:ext cx="4089400" cy="39878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sym typeface="+mn-ea"/>
                </a:rPr>
                <a:t>Honeycomb—</a:t>
              </a:r>
              <a:r>
                <a:rPr lang="zh-CN" altLang="en-US" sz="2000" dirty="0">
                  <a:latin typeface="微软雅黑" panose="020B0503020204020204" pitchFamily="34" charset="-122"/>
                  <a:ea typeface="微软雅黑" panose="020B0503020204020204" pitchFamily="34" charset="-122"/>
                  <a:sym typeface="+mn-ea"/>
                </a:rPr>
                <a:t>模块功能</a:t>
              </a:r>
              <a:endParaRPr lang="zh-CN" altLang="en-US" sz="2000" dirty="0">
                <a:latin typeface="微软雅黑" panose="020B0503020204020204" pitchFamily="34" charset="-122"/>
                <a:ea typeface="微软雅黑" panose="020B0503020204020204" pitchFamily="34" charset="-122"/>
                <a:sym typeface="+mn-ea"/>
              </a:endParaRPr>
            </a:p>
          </p:txBody>
        </p:sp>
        <p:sp>
          <p:nvSpPr>
            <p:cNvPr id="34" name="矩形 33"/>
            <p:cNvSpPr/>
            <p:nvPr/>
          </p:nvSpPr>
          <p:spPr>
            <a:xfrm>
              <a:off x="3005986" y="4104420"/>
              <a:ext cx="462976" cy="462976"/>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3C3D42"/>
                  </a:solidFill>
                </a:rPr>
                <a:t>03</a:t>
              </a:r>
              <a:endParaRPr lang="zh-CN" altLang="en-US" dirty="0">
                <a:solidFill>
                  <a:srgbClr val="3C3D42"/>
                </a:solidFill>
              </a:endParaRPr>
            </a:p>
          </p:txBody>
        </p:sp>
      </p:grpSp>
      <p:grpSp>
        <p:nvGrpSpPr>
          <p:cNvPr id="8" name="组合 7"/>
          <p:cNvGrpSpPr/>
          <p:nvPr/>
        </p:nvGrpSpPr>
        <p:grpSpPr>
          <a:xfrm>
            <a:off x="4053998" y="5069025"/>
            <a:ext cx="4552157" cy="462976"/>
            <a:chOff x="4053998" y="5069025"/>
            <a:chExt cx="4552157" cy="462976"/>
          </a:xfrm>
        </p:grpSpPr>
        <p:sp>
          <p:nvSpPr>
            <p:cNvPr id="31" name="文本框 30"/>
            <p:cNvSpPr txBox="1"/>
            <p:nvPr/>
          </p:nvSpPr>
          <p:spPr>
            <a:xfrm>
              <a:off x="4516755" y="5101018"/>
              <a:ext cx="4089400" cy="39878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sym typeface="+mn-ea"/>
                </a:rPr>
                <a:t>Honeycomb—</a:t>
              </a:r>
              <a:r>
                <a:rPr lang="zh-CN" altLang="en-US" sz="2000" dirty="0">
                  <a:latin typeface="微软雅黑" panose="020B0503020204020204" pitchFamily="34" charset="-122"/>
                  <a:ea typeface="微软雅黑" panose="020B0503020204020204" pitchFamily="34" charset="-122"/>
                  <a:sym typeface="+mn-ea"/>
                </a:rPr>
                <a:t>后续发展方向</a:t>
              </a:r>
              <a:endParaRPr lang="zh-CN" altLang="en-US" sz="2000" dirty="0">
                <a:latin typeface="微软雅黑" panose="020B0503020204020204" pitchFamily="34" charset="-122"/>
                <a:ea typeface="微软雅黑" panose="020B0503020204020204" pitchFamily="34" charset="-122"/>
                <a:sym typeface="+mn-ea"/>
              </a:endParaRPr>
            </a:p>
          </p:txBody>
        </p:sp>
        <p:sp>
          <p:nvSpPr>
            <p:cNvPr id="35" name="矩形 34"/>
            <p:cNvSpPr/>
            <p:nvPr/>
          </p:nvSpPr>
          <p:spPr>
            <a:xfrm>
              <a:off x="4053998" y="5069025"/>
              <a:ext cx="462976" cy="462976"/>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3C3D42"/>
                  </a:solidFill>
                </a:rPr>
                <a:t>04</a:t>
              </a:r>
              <a:endParaRPr lang="zh-CN" altLang="en-US" dirty="0">
                <a:solidFill>
                  <a:srgbClr val="3C3D42"/>
                </a:solidFill>
              </a:endParaRPr>
            </a:p>
          </p:txBody>
        </p:sp>
      </p:grpSp>
      <p:grpSp>
        <p:nvGrpSpPr>
          <p:cNvPr id="9" name="组合 8"/>
          <p:cNvGrpSpPr/>
          <p:nvPr/>
        </p:nvGrpSpPr>
        <p:grpSpPr>
          <a:xfrm>
            <a:off x="909962" y="2175210"/>
            <a:ext cx="4803140" cy="462976"/>
            <a:chOff x="909962" y="2175210"/>
            <a:chExt cx="4803140" cy="462976"/>
          </a:xfrm>
        </p:grpSpPr>
        <p:sp>
          <p:nvSpPr>
            <p:cNvPr id="28" name="文本框 27"/>
            <p:cNvSpPr txBox="1"/>
            <p:nvPr/>
          </p:nvSpPr>
          <p:spPr>
            <a:xfrm>
              <a:off x="1453522" y="2176480"/>
              <a:ext cx="4259580" cy="398780"/>
            </a:xfrm>
            <a:prstGeom prst="rect">
              <a:avLst/>
            </a:prstGeom>
            <a:noFill/>
          </p:spPr>
          <p:txBody>
            <a:bodyPr wrap="square" rtlCol="0">
              <a:spAutoFit/>
            </a:bodyPr>
            <a:lstStyle/>
            <a:p>
              <a:r>
                <a:rPr lang="en-US" altLang="zh-CN" sz="2000" dirty="0">
                  <a:latin typeface="微软雅黑" panose="020B0503020204020204" pitchFamily="34" charset="-122"/>
                  <a:ea typeface="微软雅黑" panose="020B0503020204020204" pitchFamily="34" charset="-122"/>
                </a:rPr>
                <a:t>Honeycomb—学友互助APP</a:t>
              </a:r>
              <a:r>
                <a:rPr lang="zh-CN" altLang="en-US" sz="2000" dirty="0">
                  <a:latin typeface="微软雅黑" panose="020B0503020204020204" pitchFamily="34" charset="-122"/>
                  <a:ea typeface="微软雅黑" panose="020B0503020204020204" pitchFamily="34" charset="-122"/>
                </a:rPr>
                <a:t>简介</a:t>
              </a:r>
              <a:endParaRPr lang="zh-CN" altLang="en-US" sz="2000" dirty="0">
                <a:latin typeface="微软雅黑" panose="020B0503020204020204" pitchFamily="34" charset="-122"/>
                <a:ea typeface="微软雅黑" panose="020B0503020204020204" pitchFamily="34" charset="-122"/>
              </a:endParaRPr>
            </a:p>
          </p:txBody>
        </p:sp>
        <p:sp>
          <p:nvSpPr>
            <p:cNvPr id="32" name="矩形 31"/>
            <p:cNvSpPr/>
            <p:nvPr/>
          </p:nvSpPr>
          <p:spPr>
            <a:xfrm>
              <a:off x="909962" y="2175210"/>
              <a:ext cx="462976" cy="462976"/>
            </a:xfrm>
            <a:prstGeom prst="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rgbClr val="3C3D42"/>
                  </a:solidFill>
                </a:rPr>
                <a:t>01</a:t>
              </a:r>
              <a:endParaRPr lang="zh-CN" altLang="en-US" dirty="0">
                <a:solidFill>
                  <a:srgbClr val="3C3D42"/>
                </a:solidFill>
              </a:endParaRPr>
            </a:p>
          </p:txBody>
        </p:sp>
      </p:grpSp>
      <p:cxnSp>
        <p:nvCxnSpPr>
          <p:cNvPr id="37" name="直接连接符 36"/>
          <p:cNvCxnSpPr/>
          <p:nvPr/>
        </p:nvCxnSpPr>
        <p:spPr>
          <a:xfrm>
            <a:off x="871862" y="2844800"/>
            <a:ext cx="2808562"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a:off x="1932574" y="3799660"/>
            <a:ext cx="2808562"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2993286" y="4754520"/>
            <a:ext cx="2808562"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a:off x="4053998" y="5709380"/>
            <a:ext cx="2808562" cy="0"/>
          </a:xfrm>
          <a:prstGeom prst="line">
            <a:avLst/>
          </a:prstGeom>
          <a:ln w="317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1" name="直角三角形 40"/>
          <p:cNvSpPr/>
          <p:nvPr/>
        </p:nvSpPr>
        <p:spPr>
          <a:xfrm>
            <a:off x="401990" y="5526795"/>
            <a:ext cx="303189" cy="550515"/>
          </a:xfrm>
          <a:prstGeom prst="rtTriangle">
            <a:avLst/>
          </a:pr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直角三角形 41"/>
          <p:cNvSpPr/>
          <p:nvPr/>
        </p:nvSpPr>
        <p:spPr>
          <a:xfrm rot="3600000">
            <a:off x="799691" y="6155326"/>
            <a:ext cx="144341" cy="262087"/>
          </a:xfrm>
          <a:prstGeom prst="rtTriangle">
            <a:avLst/>
          </a:prstGeom>
          <a:solidFill>
            <a:srgbClr val="D9D9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菱形 35"/>
          <p:cNvSpPr/>
          <p:nvPr/>
        </p:nvSpPr>
        <p:spPr>
          <a:xfrm>
            <a:off x="10056381" y="3689691"/>
            <a:ext cx="219938" cy="219938"/>
          </a:xfrm>
          <a:prstGeom prst="diamond">
            <a:avLst/>
          </a:pr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500" fill="hold"/>
                                        <p:tgtEl>
                                          <p:spTgt spid="18"/>
                                        </p:tgtEl>
                                        <p:attrNameLst>
                                          <p:attrName>ppt_w</p:attrName>
                                        </p:attrNameLst>
                                      </p:cBhvr>
                                      <p:tavLst>
                                        <p:tav tm="0">
                                          <p:val>
                                            <p:fltVal val="0"/>
                                          </p:val>
                                        </p:tav>
                                        <p:tav tm="100000">
                                          <p:val>
                                            <p:strVal val="#ppt_w"/>
                                          </p:val>
                                        </p:tav>
                                      </p:tavLst>
                                    </p:anim>
                                    <p:anim calcmode="lin" valueType="num">
                                      <p:cBhvr>
                                        <p:cTn id="8" dur="500" fill="hold"/>
                                        <p:tgtEl>
                                          <p:spTgt spid="18"/>
                                        </p:tgtEl>
                                        <p:attrNameLst>
                                          <p:attrName>ppt_h</p:attrName>
                                        </p:attrNameLst>
                                      </p:cBhvr>
                                      <p:tavLst>
                                        <p:tav tm="0">
                                          <p:val>
                                            <p:fltVal val="0"/>
                                          </p:val>
                                        </p:tav>
                                        <p:tav tm="100000">
                                          <p:val>
                                            <p:strVal val="#ppt_h"/>
                                          </p:val>
                                        </p:tav>
                                      </p:tavLst>
                                    </p:anim>
                                    <p:anim calcmode="lin" valueType="num">
                                      <p:cBhvr>
                                        <p:cTn id="9" dur="500" fill="hold"/>
                                        <p:tgtEl>
                                          <p:spTgt spid="18"/>
                                        </p:tgtEl>
                                        <p:attrNameLst>
                                          <p:attrName>style.rotation</p:attrName>
                                        </p:attrNameLst>
                                      </p:cBhvr>
                                      <p:tavLst>
                                        <p:tav tm="0">
                                          <p:val>
                                            <p:fltVal val="360"/>
                                          </p:val>
                                        </p:tav>
                                        <p:tav tm="100000">
                                          <p:val>
                                            <p:fltVal val="0"/>
                                          </p:val>
                                        </p:tav>
                                      </p:tavLst>
                                    </p:anim>
                                    <p:animEffect transition="in" filter="fade">
                                      <p:cBhvr>
                                        <p:cTn id="10" dur="500"/>
                                        <p:tgtEl>
                                          <p:spTgt spid="18"/>
                                        </p:tgtEl>
                                      </p:cBhvr>
                                    </p:animEffect>
                                  </p:childTnLst>
                                </p:cTn>
                              </p:par>
                            </p:childTnLst>
                          </p:cTn>
                        </p:par>
                        <p:par>
                          <p:cTn id="11" fill="hold">
                            <p:stCondLst>
                              <p:cond delay="500"/>
                            </p:stCondLst>
                            <p:childTnLst>
                              <p:par>
                                <p:cTn id="12" presetID="49" presetClass="entr" presetSubtype="0" decel="100000"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500" fill="hold"/>
                                        <p:tgtEl>
                                          <p:spTgt spid="3"/>
                                        </p:tgtEl>
                                        <p:attrNameLst>
                                          <p:attrName>ppt_w</p:attrName>
                                        </p:attrNameLst>
                                      </p:cBhvr>
                                      <p:tavLst>
                                        <p:tav tm="0">
                                          <p:val>
                                            <p:fltVal val="0"/>
                                          </p:val>
                                        </p:tav>
                                        <p:tav tm="100000">
                                          <p:val>
                                            <p:strVal val="#ppt_w"/>
                                          </p:val>
                                        </p:tav>
                                      </p:tavLst>
                                    </p:anim>
                                    <p:anim calcmode="lin" valueType="num">
                                      <p:cBhvr>
                                        <p:cTn id="15" dur="500" fill="hold"/>
                                        <p:tgtEl>
                                          <p:spTgt spid="3"/>
                                        </p:tgtEl>
                                        <p:attrNameLst>
                                          <p:attrName>ppt_h</p:attrName>
                                        </p:attrNameLst>
                                      </p:cBhvr>
                                      <p:tavLst>
                                        <p:tav tm="0">
                                          <p:val>
                                            <p:fltVal val="0"/>
                                          </p:val>
                                        </p:tav>
                                        <p:tav tm="100000">
                                          <p:val>
                                            <p:strVal val="#ppt_h"/>
                                          </p:val>
                                        </p:tav>
                                      </p:tavLst>
                                    </p:anim>
                                    <p:anim calcmode="lin" valueType="num">
                                      <p:cBhvr>
                                        <p:cTn id="16" dur="500" fill="hold"/>
                                        <p:tgtEl>
                                          <p:spTgt spid="3"/>
                                        </p:tgtEl>
                                        <p:attrNameLst>
                                          <p:attrName>style.rotation</p:attrName>
                                        </p:attrNameLst>
                                      </p:cBhvr>
                                      <p:tavLst>
                                        <p:tav tm="0">
                                          <p:val>
                                            <p:fltVal val="360"/>
                                          </p:val>
                                        </p:tav>
                                        <p:tav tm="100000">
                                          <p:val>
                                            <p:fltVal val="0"/>
                                          </p:val>
                                        </p:tav>
                                      </p:tavLst>
                                    </p:anim>
                                    <p:animEffect transition="in" filter="fade">
                                      <p:cBhvr>
                                        <p:cTn id="17" dur="500"/>
                                        <p:tgtEl>
                                          <p:spTgt spid="3"/>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fade">
                                      <p:cBhvr>
                                        <p:cTn id="21" dur="500"/>
                                        <p:tgtEl>
                                          <p:spTgt spid="5"/>
                                        </p:tgtEl>
                                      </p:cBhvr>
                                    </p:animEffect>
                                  </p:childTnLst>
                                </p:cTn>
                              </p:par>
                            </p:childTnLst>
                          </p:cTn>
                        </p:par>
                        <p:par>
                          <p:cTn id="22" fill="hold">
                            <p:stCondLst>
                              <p:cond delay="1500"/>
                            </p:stCondLst>
                            <p:childTnLst>
                              <p:par>
                                <p:cTn id="23" presetID="22" presetClass="entr" presetSubtype="1"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up)">
                                      <p:cBhvr>
                                        <p:cTn id="25" dur="500"/>
                                        <p:tgtEl>
                                          <p:spTgt spid="6"/>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36"/>
                                        </p:tgtEl>
                                        <p:attrNameLst>
                                          <p:attrName>style.visibility</p:attrName>
                                        </p:attrNameLst>
                                      </p:cBhvr>
                                      <p:to>
                                        <p:strVal val="visible"/>
                                      </p:to>
                                    </p:set>
                                    <p:animEffect transition="in" filter="fade">
                                      <p:cBhvr>
                                        <p:cTn id="29" dur="500"/>
                                        <p:tgtEl>
                                          <p:spTgt spid="36"/>
                                        </p:tgtEl>
                                      </p:cBhvr>
                                    </p:animEffect>
                                  </p:childTnLst>
                                </p:cTn>
                              </p:par>
                            </p:childTnLst>
                          </p:cTn>
                        </p:par>
                        <p:par>
                          <p:cTn id="30" fill="hold">
                            <p:stCondLst>
                              <p:cond delay="2500"/>
                            </p:stCondLst>
                            <p:childTnLst>
                              <p:par>
                                <p:cTn id="31" presetID="22" presetClass="entr" presetSubtype="1" fill="hold" nodeType="after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wipe(up)">
                                      <p:cBhvr>
                                        <p:cTn id="33" dur="500"/>
                                        <p:tgtEl>
                                          <p:spTgt spid="20"/>
                                        </p:tgtEl>
                                      </p:cBhvr>
                                    </p:animEffect>
                                  </p:childTnLst>
                                </p:cTn>
                              </p:par>
                              <p:par>
                                <p:cTn id="34" presetID="22" presetClass="entr" presetSubtype="4" fill="hold" nodeType="withEffect">
                                  <p:stCondLst>
                                    <p:cond delay="0"/>
                                  </p:stCondLst>
                                  <p:childTnLst>
                                    <p:set>
                                      <p:cBhvr>
                                        <p:cTn id="35" dur="1" fill="hold">
                                          <p:stCondLst>
                                            <p:cond delay="0"/>
                                          </p:stCondLst>
                                        </p:cTn>
                                        <p:tgtEl>
                                          <p:spTgt spid="22"/>
                                        </p:tgtEl>
                                        <p:attrNameLst>
                                          <p:attrName>style.visibility</p:attrName>
                                        </p:attrNameLst>
                                      </p:cBhvr>
                                      <p:to>
                                        <p:strVal val="visible"/>
                                      </p:to>
                                    </p:set>
                                    <p:animEffect transition="in" filter="wipe(down)">
                                      <p:cBhvr>
                                        <p:cTn id="36" dur="500"/>
                                        <p:tgtEl>
                                          <p:spTgt spid="22"/>
                                        </p:tgtEl>
                                      </p:cBhvr>
                                    </p:animEffect>
                                  </p:childTnLst>
                                </p:cTn>
                              </p:par>
                              <p:par>
                                <p:cTn id="37" presetID="22" presetClass="entr" presetSubtype="4"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down)">
                                      <p:cBhvr>
                                        <p:cTn id="39" dur="500"/>
                                        <p:tgtEl>
                                          <p:spTgt spid="21"/>
                                        </p:tgtEl>
                                      </p:cBhvr>
                                    </p:animEffect>
                                  </p:childTnLst>
                                </p:cTn>
                              </p:par>
                            </p:childTnLst>
                          </p:cTn>
                        </p:par>
                        <p:par>
                          <p:cTn id="40" fill="hold">
                            <p:stCondLst>
                              <p:cond delay="3000"/>
                            </p:stCondLst>
                            <p:childTnLst>
                              <p:par>
                                <p:cTn id="41" presetID="10" presetClass="entr" presetSubtype="0" fill="hold" grpId="0"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childTnLst>
                          </p:cTn>
                        </p:par>
                        <p:par>
                          <p:cTn id="44" fill="hold">
                            <p:stCondLst>
                              <p:cond delay="3500"/>
                            </p:stCondLst>
                            <p:childTnLst>
                              <p:par>
                                <p:cTn id="45" presetID="10" presetClass="entr" presetSubtype="0" fill="hold" grpId="0" nodeType="after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childTnLst>
                          </p:cTn>
                        </p:par>
                        <p:par>
                          <p:cTn id="48" fill="hold">
                            <p:stCondLst>
                              <p:cond delay="4000"/>
                            </p:stCondLst>
                            <p:childTnLst>
                              <p:par>
                                <p:cTn id="49" presetID="10" presetClass="entr" presetSubtype="0" fill="hold" grpId="0" nodeType="after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childTnLst>
                          </p:cTn>
                        </p:par>
                        <p:par>
                          <p:cTn id="52" fill="hold">
                            <p:stCondLst>
                              <p:cond delay="4500"/>
                            </p:stCondLst>
                            <p:childTnLst>
                              <p:par>
                                <p:cTn id="53" presetID="10" presetClass="entr" presetSubtype="0" fill="hold" grpId="0" nodeType="after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500"/>
                                        <p:tgtEl>
                                          <p:spTgt spid="27"/>
                                        </p:tgtEl>
                                      </p:cBhvr>
                                    </p:animEffect>
                                  </p:childTnLst>
                                </p:cTn>
                              </p:par>
                            </p:childTnLst>
                          </p:cTn>
                        </p:par>
                        <p:par>
                          <p:cTn id="56" fill="hold">
                            <p:stCondLst>
                              <p:cond delay="5000"/>
                            </p:stCondLst>
                            <p:childTnLst>
                              <p:par>
                                <p:cTn id="57" presetID="2" presetClass="entr" presetSubtype="4" decel="100000" fill="hold" nodeType="afterEffect">
                                  <p:stCondLst>
                                    <p:cond delay="0"/>
                                  </p:stCondLst>
                                  <p:childTnLst>
                                    <p:set>
                                      <p:cBhvr>
                                        <p:cTn id="58" dur="1" fill="hold">
                                          <p:stCondLst>
                                            <p:cond delay="0"/>
                                          </p:stCondLst>
                                        </p:cTn>
                                        <p:tgtEl>
                                          <p:spTgt spid="9"/>
                                        </p:tgtEl>
                                        <p:attrNameLst>
                                          <p:attrName>style.visibility</p:attrName>
                                        </p:attrNameLst>
                                      </p:cBhvr>
                                      <p:to>
                                        <p:strVal val="visible"/>
                                      </p:to>
                                    </p:set>
                                    <p:anim calcmode="lin" valueType="num">
                                      <p:cBhvr additive="base">
                                        <p:cTn id="59" dur="500" fill="hold"/>
                                        <p:tgtEl>
                                          <p:spTgt spid="9"/>
                                        </p:tgtEl>
                                        <p:attrNameLst>
                                          <p:attrName>ppt_x</p:attrName>
                                        </p:attrNameLst>
                                      </p:cBhvr>
                                      <p:tavLst>
                                        <p:tav tm="0">
                                          <p:val>
                                            <p:strVal val="#ppt_x"/>
                                          </p:val>
                                        </p:tav>
                                        <p:tav tm="100000">
                                          <p:val>
                                            <p:strVal val="#ppt_x"/>
                                          </p:val>
                                        </p:tav>
                                      </p:tavLst>
                                    </p:anim>
                                    <p:anim calcmode="lin" valueType="num">
                                      <p:cBhvr additive="base">
                                        <p:cTn id="60" dur="500" fill="hold"/>
                                        <p:tgtEl>
                                          <p:spTgt spid="9"/>
                                        </p:tgtEl>
                                        <p:attrNameLst>
                                          <p:attrName>ppt_y</p:attrName>
                                        </p:attrNameLst>
                                      </p:cBhvr>
                                      <p:tavLst>
                                        <p:tav tm="0">
                                          <p:val>
                                            <p:strVal val="1+#ppt_h/2"/>
                                          </p:val>
                                        </p:tav>
                                        <p:tav tm="100000">
                                          <p:val>
                                            <p:strVal val="#ppt_y"/>
                                          </p:val>
                                        </p:tav>
                                      </p:tavLst>
                                    </p:anim>
                                  </p:childTnLst>
                                </p:cTn>
                              </p:par>
                              <p:par>
                                <p:cTn id="61" presetID="2" presetClass="entr" presetSubtype="4" decel="100000" fill="hold" nodeType="withEffect">
                                  <p:stCondLst>
                                    <p:cond delay="250"/>
                                  </p:stCondLst>
                                  <p:childTnLst>
                                    <p:set>
                                      <p:cBhvr>
                                        <p:cTn id="62" dur="1" fill="hold">
                                          <p:stCondLst>
                                            <p:cond delay="0"/>
                                          </p:stCondLst>
                                        </p:cTn>
                                        <p:tgtEl>
                                          <p:spTgt spid="4"/>
                                        </p:tgtEl>
                                        <p:attrNameLst>
                                          <p:attrName>style.visibility</p:attrName>
                                        </p:attrNameLst>
                                      </p:cBhvr>
                                      <p:to>
                                        <p:strVal val="visible"/>
                                      </p:to>
                                    </p:set>
                                    <p:anim calcmode="lin" valueType="num">
                                      <p:cBhvr additive="base">
                                        <p:cTn id="63" dur="500" fill="hold"/>
                                        <p:tgtEl>
                                          <p:spTgt spid="4"/>
                                        </p:tgtEl>
                                        <p:attrNameLst>
                                          <p:attrName>ppt_x</p:attrName>
                                        </p:attrNameLst>
                                      </p:cBhvr>
                                      <p:tavLst>
                                        <p:tav tm="0">
                                          <p:val>
                                            <p:strVal val="#ppt_x"/>
                                          </p:val>
                                        </p:tav>
                                        <p:tav tm="100000">
                                          <p:val>
                                            <p:strVal val="#ppt_x"/>
                                          </p:val>
                                        </p:tav>
                                      </p:tavLst>
                                    </p:anim>
                                    <p:anim calcmode="lin" valueType="num">
                                      <p:cBhvr additive="base">
                                        <p:cTn id="64" dur="500" fill="hold"/>
                                        <p:tgtEl>
                                          <p:spTgt spid="4"/>
                                        </p:tgtEl>
                                        <p:attrNameLst>
                                          <p:attrName>ppt_y</p:attrName>
                                        </p:attrNameLst>
                                      </p:cBhvr>
                                      <p:tavLst>
                                        <p:tav tm="0">
                                          <p:val>
                                            <p:strVal val="1+#ppt_h/2"/>
                                          </p:val>
                                        </p:tav>
                                        <p:tav tm="100000">
                                          <p:val>
                                            <p:strVal val="#ppt_y"/>
                                          </p:val>
                                        </p:tav>
                                      </p:tavLst>
                                    </p:anim>
                                  </p:childTnLst>
                                </p:cTn>
                              </p:par>
                              <p:par>
                                <p:cTn id="65" presetID="2" presetClass="entr" presetSubtype="4" decel="100000" fill="hold" nodeType="withEffect">
                                  <p:stCondLst>
                                    <p:cond delay="500"/>
                                  </p:stCondLst>
                                  <p:childTnLst>
                                    <p:set>
                                      <p:cBhvr>
                                        <p:cTn id="66" dur="1" fill="hold">
                                          <p:stCondLst>
                                            <p:cond delay="0"/>
                                          </p:stCondLst>
                                        </p:cTn>
                                        <p:tgtEl>
                                          <p:spTgt spid="7"/>
                                        </p:tgtEl>
                                        <p:attrNameLst>
                                          <p:attrName>style.visibility</p:attrName>
                                        </p:attrNameLst>
                                      </p:cBhvr>
                                      <p:to>
                                        <p:strVal val="visible"/>
                                      </p:to>
                                    </p:set>
                                    <p:anim calcmode="lin" valueType="num">
                                      <p:cBhvr additive="base">
                                        <p:cTn id="67" dur="500" fill="hold"/>
                                        <p:tgtEl>
                                          <p:spTgt spid="7"/>
                                        </p:tgtEl>
                                        <p:attrNameLst>
                                          <p:attrName>ppt_x</p:attrName>
                                        </p:attrNameLst>
                                      </p:cBhvr>
                                      <p:tavLst>
                                        <p:tav tm="0">
                                          <p:val>
                                            <p:strVal val="#ppt_x"/>
                                          </p:val>
                                        </p:tav>
                                        <p:tav tm="100000">
                                          <p:val>
                                            <p:strVal val="#ppt_x"/>
                                          </p:val>
                                        </p:tav>
                                      </p:tavLst>
                                    </p:anim>
                                    <p:anim calcmode="lin" valueType="num">
                                      <p:cBhvr additive="base">
                                        <p:cTn id="68" dur="500" fill="hold"/>
                                        <p:tgtEl>
                                          <p:spTgt spid="7"/>
                                        </p:tgtEl>
                                        <p:attrNameLst>
                                          <p:attrName>ppt_y</p:attrName>
                                        </p:attrNameLst>
                                      </p:cBhvr>
                                      <p:tavLst>
                                        <p:tav tm="0">
                                          <p:val>
                                            <p:strVal val="1+#ppt_h/2"/>
                                          </p:val>
                                        </p:tav>
                                        <p:tav tm="100000">
                                          <p:val>
                                            <p:strVal val="#ppt_y"/>
                                          </p:val>
                                        </p:tav>
                                      </p:tavLst>
                                    </p:anim>
                                  </p:childTnLst>
                                </p:cTn>
                              </p:par>
                              <p:par>
                                <p:cTn id="69" presetID="2" presetClass="entr" presetSubtype="4" decel="100000" fill="hold" nodeType="withEffect">
                                  <p:stCondLst>
                                    <p:cond delay="750"/>
                                  </p:stCondLst>
                                  <p:childTnLst>
                                    <p:set>
                                      <p:cBhvr>
                                        <p:cTn id="70" dur="1" fill="hold">
                                          <p:stCondLst>
                                            <p:cond delay="0"/>
                                          </p:stCondLst>
                                        </p:cTn>
                                        <p:tgtEl>
                                          <p:spTgt spid="8"/>
                                        </p:tgtEl>
                                        <p:attrNameLst>
                                          <p:attrName>style.visibility</p:attrName>
                                        </p:attrNameLst>
                                      </p:cBhvr>
                                      <p:to>
                                        <p:strVal val="visible"/>
                                      </p:to>
                                    </p:set>
                                    <p:anim calcmode="lin" valueType="num">
                                      <p:cBhvr additive="base">
                                        <p:cTn id="71" dur="500" fill="hold"/>
                                        <p:tgtEl>
                                          <p:spTgt spid="8"/>
                                        </p:tgtEl>
                                        <p:attrNameLst>
                                          <p:attrName>ppt_x</p:attrName>
                                        </p:attrNameLst>
                                      </p:cBhvr>
                                      <p:tavLst>
                                        <p:tav tm="0">
                                          <p:val>
                                            <p:strVal val="#ppt_x"/>
                                          </p:val>
                                        </p:tav>
                                        <p:tav tm="100000">
                                          <p:val>
                                            <p:strVal val="#ppt_x"/>
                                          </p:val>
                                        </p:tav>
                                      </p:tavLst>
                                    </p:anim>
                                    <p:anim calcmode="lin" valueType="num">
                                      <p:cBhvr additive="base">
                                        <p:cTn id="72" dur="500" fill="hold"/>
                                        <p:tgtEl>
                                          <p:spTgt spid="8"/>
                                        </p:tgtEl>
                                        <p:attrNameLst>
                                          <p:attrName>ppt_y</p:attrName>
                                        </p:attrNameLst>
                                      </p:cBhvr>
                                      <p:tavLst>
                                        <p:tav tm="0">
                                          <p:val>
                                            <p:strVal val="1+#ppt_h/2"/>
                                          </p:val>
                                        </p:tav>
                                        <p:tav tm="100000">
                                          <p:val>
                                            <p:strVal val="#ppt_y"/>
                                          </p:val>
                                        </p:tav>
                                      </p:tavLst>
                                    </p:anim>
                                  </p:childTnLst>
                                </p:cTn>
                              </p:par>
                            </p:childTnLst>
                          </p:cTn>
                        </p:par>
                        <p:par>
                          <p:cTn id="73" fill="hold">
                            <p:stCondLst>
                              <p:cond delay="5500"/>
                            </p:stCondLst>
                            <p:childTnLst>
                              <p:par>
                                <p:cTn id="74" presetID="10" presetClass="entr" presetSubtype="0" fill="hold" nodeType="afterEffect">
                                  <p:stCondLst>
                                    <p:cond delay="0"/>
                                  </p:stCondLst>
                                  <p:childTnLst>
                                    <p:set>
                                      <p:cBhvr>
                                        <p:cTn id="75" dur="1" fill="hold">
                                          <p:stCondLst>
                                            <p:cond delay="0"/>
                                          </p:stCondLst>
                                        </p:cTn>
                                        <p:tgtEl>
                                          <p:spTgt spid="37"/>
                                        </p:tgtEl>
                                        <p:attrNameLst>
                                          <p:attrName>style.visibility</p:attrName>
                                        </p:attrNameLst>
                                      </p:cBhvr>
                                      <p:to>
                                        <p:strVal val="visible"/>
                                      </p:to>
                                    </p:set>
                                    <p:animEffect transition="in" filter="fade">
                                      <p:cBhvr>
                                        <p:cTn id="76" dur="500"/>
                                        <p:tgtEl>
                                          <p:spTgt spid="37"/>
                                        </p:tgtEl>
                                      </p:cBhvr>
                                    </p:animEffect>
                                  </p:childTnLst>
                                </p:cTn>
                              </p:par>
                              <p:par>
                                <p:cTn id="77" presetID="10" presetClass="entr" presetSubtype="0" fill="hold" nodeType="withEffect">
                                  <p:stCondLst>
                                    <p:cond delay="0"/>
                                  </p:stCondLst>
                                  <p:childTnLst>
                                    <p:set>
                                      <p:cBhvr>
                                        <p:cTn id="78" dur="1" fill="hold">
                                          <p:stCondLst>
                                            <p:cond delay="0"/>
                                          </p:stCondLst>
                                        </p:cTn>
                                        <p:tgtEl>
                                          <p:spTgt spid="38"/>
                                        </p:tgtEl>
                                        <p:attrNameLst>
                                          <p:attrName>style.visibility</p:attrName>
                                        </p:attrNameLst>
                                      </p:cBhvr>
                                      <p:to>
                                        <p:strVal val="visible"/>
                                      </p:to>
                                    </p:set>
                                    <p:animEffect transition="in" filter="fade">
                                      <p:cBhvr>
                                        <p:cTn id="79" dur="500"/>
                                        <p:tgtEl>
                                          <p:spTgt spid="38"/>
                                        </p:tgtEl>
                                      </p:cBhvr>
                                    </p:animEffect>
                                  </p:childTnLst>
                                </p:cTn>
                              </p:par>
                              <p:par>
                                <p:cTn id="80" presetID="10" presetClass="entr" presetSubtype="0" fill="hold" nodeType="withEffect">
                                  <p:stCondLst>
                                    <p:cond delay="0"/>
                                  </p:stCondLst>
                                  <p:childTnLst>
                                    <p:set>
                                      <p:cBhvr>
                                        <p:cTn id="81" dur="1" fill="hold">
                                          <p:stCondLst>
                                            <p:cond delay="0"/>
                                          </p:stCondLst>
                                        </p:cTn>
                                        <p:tgtEl>
                                          <p:spTgt spid="39"/>
                                        </p:tgtEl>
                                        <p:attrNameLst>
                                          <p:attrName>style.visibility</p:attrName>
                                        </p:attrNameLst>
                                      </p:cBhvr>
                                      <p:to>
                                        <p:strVal val="visible"/>
                                      </p:to>
                                    </p:set>
                                    <p:animEffect transition="in" filter="fade">
                                      <p:cBhvr>
                                        <p:cTn id="82" dur="500"/>
                                        <p:tgtEl>
                                          <p:spTgt spid="39"/>
                                        </p:tgtEl>
                                      </p:cBhvr>
                                    </p:animEffect>
                                  </p:childTnLst>
                                </p:cTn>
                              </p:par>
                              <p:par>
                                <p:cTn id="83" presetID="10" presetClass="entr" presetSubtype="0" fill="hold" nodeType="withEffect">
                                  <p:stCondLst>
                                    <p:cond delay="0"/>
                                  </p:stCondLst>
                                  <p:childTnLst>
                                    <p:set>
                                      <p:cBhvr>
                                        <p:cTn id="84" dur="1" fill="hold">
                                          <p:stCondLst>
                                            <p:cond delay="0"/>
                                          </p:stCondLst>
                                        </p:cTn>
                                        <p:tgtEl>
                                          <p:spTgt spid="40"/>
                                        </p:tgtEl>
                                        <p:attrNameLst>
                                          <p:attrName>style.visibility</p:attrName>
                                        </p:attrNameLst>
                                      </p:cBhvr>
                                      <p:to>
                                        <p:strVal val="visible"/>
                                      </p:to>
                                    </p:set>
                                    <p:animEffect transition="in" filter="fade">
                                      <p:cBhvr>
                                        <p:cTn id="85" dur="500"/>
                                        <p:tgtEl>
                                          <p:spTgt spid="40"/>
                                        </p:tgtEl>
                                      </p:cBhvr>
                                    </p:animEffect>
                                  </p:childTnLst>
                                </p:cTn>
                              </p:par>
                            </p:childTnLst>
                          </p:cTn>
                        </p:par>
                        <p:par>
                          <p:cTn id="86" fill="hold">
                            <p:stCondLst>
                              <p:cond delay="6000"/>
                            </p:stCondLst>
                            <p:childTnLst>
                              <p:par>
                                <p:cTn id="87" presetID="2" presetClass="entr" presetSubtype="12" decel="100000" fill="hold" grpId="0" nodeType="afterEffect">
                                  <p:stCondLst>
                                    <p:cond delay="0"/>
                                  </p:stCondLst>
                                  <p:childTnLst>
                                    <p:set>
                                      <p:cBhvr>
                                        <p:cTn id="88" dur="1" fill="hold">
                                          <p:stCondLst>
                                            <p:cond delay="0"/>
                                          </p:stCondLst>
                                        </p:cTn>
                                        <p:tgtEl>
                                          <p:spTgt spid="17"/>
                                        </p:tgtEl>
                                        <p:attrNameLst>
                                          <p:attrName>style.visibility</p:attrName>
                                        </p:attrNameLst>
                                      </p:cBhvr>
                                      <p:to>
                                        <p:strVal val="visible"/>
                                      </p:to>
                                    </p:set>
                                    <p:anim calcmode="lin" valueType="num">
                                      <p:cBhvr additive="base">
                                        <p:cTn id="89" dur="500" fill="hold"/>
                                        <p:tgtEl>
                                          <p:spTgt spid="17"/>
                                        </p:tgtEl>
                                        <p:attrNameLst>
                                          <p:attrName>ppt_x</p:attrName>
                                        </p:attrNameLst>
                                      </p:cBhvr>
                                      <p:tavLst>
                                        <p:tav tm="0">
                                          <p:val>
                                            <p:strVal val="0-#ppt_w/2"/>
                                          </p:val>
                                        </p:tav>
                                        <p:tav tm="100000">
                                          <p:val>
                                            <p:strVal val="#ppt_x"/>
                                          </p:val>
                                        </p:tav>
                                      </p:tavLst>
                                    </p:anim>
                                    <p:anim calcmode="lin" valueType="num">
                                      <p:cBhvr additive="base">
                                        <p:cTn id="90" dur="500" fill="hold"/>
                                        <p:tgtEl>
                                          <p:spTgt spid="17"/>
                                        </p:tgtEl>
                                        <p:attrNameLst>
                                          <p:attrName>ppt_y</p:attrName>
                                        </p:attrNameLst>
                                      </p:cBhvr>
                                      <p:tavLst>
                                        <p:tav tm="0">
                                          <p:val>
                                            <p:strVal val="1+#ppt_h/2"/>
                                          </p:val>
                                        </p:tav>
                                        <p:tav tm="100000">
                                          <p:val>
                                            <p:strVal val="#ppt_y"/>
                                          </p:val>
                                        </p:tav>
                                      </p:tavLst>
                                    </p:anim>
                                  </p:childTnLst>
                                </p:cTn>
                              </p:par>
                            </p:childTnLst>
                          </p:cTn>
                        </p:par>
                        <p:par>
                          <p:cTn id="91" fill="hold">
                            <p:stCondLst>
                              <p:cond delay="6500"/>
                            </p:stCondLst>
                            <p:childTnLst>
                              <p:par>
                                <p:cTn id="92" presetID="10" presetClass="entr" presetSubtype="0" fill="hold" grpId="0" nodeType="afterEffect">
                                  <p:stCondLst>
                                    <p:cond delay="0"/>
                                  </p:stCondLst>
                                  <p:childTnLst>
                                    <p:set>
                                      <p:cBhvr>
                                        <p:cTn id="93" dur="1" fill="hold">
                                          <p:stCondLst>
                                            <p:cond delay="0"/>
                                          </p:stCondLst>
                                        </p:cTn>
                                        <p:tgtEl>
                                          <p:spTgt spid="41"/>
                                        </p:tgtEl>
                                        <p:attrNameLst>
                                          <p:attrName>style.visibility</p:attrName>
                                        </p:attrNameLst>
                                      </p:cBhvr>
                                      <p:to>
                                        <p:strVal val="visible"/>
                                      </p:to>
                                    </p:set>
                                    <p:animEffect transition="in" filter="fade">
                                      <p:cBhvr>
                                        <p:cTn id="94" dur="500"/>
                                        <p:tgtEl>
                                          <p:spTgt spid="41"/>
                                        </p:tgtEl>
                                      </p:cBhvr>
                                    </p:animEffect>
                                  </p:childTnLst>
                                </p:cTn>
                              </p:par>
                            </p:childTnLst>
                          </p:cTn>
                        </p:par>
                        <p:par>
                          <p:cTn id="95" fill="hold">
                            <p:stCondLst>
                              <p:cond delay="7000"/>
                            </p:stCondLst>
                            <p:childTnLst>
                              <p:par>
                                <p:cTn id="96" presetID="10" presetClass="entr" presetSubtype="0" fill="hold" grpId="0" nodeType="afterEffect">
                                  <p:stCondLst>
                                    <p:cond delay="0"/>
                                  </p:stCondLst>
                                  <p:childTnLst>
                                    <p:set>
                                      <p:cBhvr>
                                        <p:cTn id="97" dur="1" fill="hold">
                                          <p:stCondLst>
                                            <p:cond delay="0"/>
                                          </p:stCondLst>
                                        </p:cTn>
                                        <p:tgtEl>
                                          <p:spTgt spid="42"/>
                                        </p:tgtEl>
                                        <p:attrNameLst>
                                          <p:attrName>style.visibility</p:attrName>
                                        </p:attrNameLst>
                                      </p:cBhvr>
                                      <p:to>
                                        <p:strVal val="visible"/>
                                      </p:to>
                                    </p:set>
                                    <p:animEffect transition="in" filter="fade">
                                      <p:cBhvr>
                                        <p:cTn id="98"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3" grpId="0" animBg="1"/>
      <p:bldP spid="5" grpId="0"/>
      <p:bldP spid="6" grpId="0"/>
      <p:bldP spid="24" grpId="0" animBg="1"/>
      <p:bldP spid="25" grpId="0" animBg="1"/>
      <p:bldP spid="26" grpId="0" animBg="1"/>
      <p:bldP spid="27" grpId="0" animBg="1"/>
      <p:bldP spid="41" grpId="0" animBg="1"/>
      <p:bldP spid="42" grpId="0" animBg="1"/>
      <p:bldP spid="36"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460931" y="672970"/>
            <a:ext cx="3017520" cy="460375"/>
          </a:xfrm>
          <a:prstGeom prst="rect">
            <a:avLst/>
          </a:prstGeom>
          <a:noFill/>
        </p:spPr>
        <p:txBody>
          <a:bodyPr wrap="square" rtlCol="0">
            <a:spAutoFit/>
          </a:bodyPr>
          <a:lstStyle/>
          <a:p>
            <a:pPr algn="ctr"/>
            <a:r>
              <a:rPr lang="zh-CN" altLang="en-US" sz="2400" dirty="0">
                <a:solidFill>
                  <a:srgbClr val="3C3D42"/>
                </a:solidFill>
                <a:latin typeface="微软雅黑" panose="020B0503020204020204" pitchFamily="34" charset="-122"/>
                <a:ea typeface="微软雅黑" panose="020B0503020204020204" pitchFamily="34" charset="-122"/>
              </a:rPr>
              <a:t>资金规划</a:t>
            </a:r>
            <a:endParaRPr lang="zh-CN" altLang="en-US" sz="2400" dirty="0">
              <a:solidFill>
                <a:srgbClr val="3C3D42"/>
              </a:solidFill>
              <a:latin typeface="微软雅黑" panose="020B0503020204020204" pitchFamily="34" charset="-122"/>
              <a:ea typeface="微软雅黑" panose="020B0503020204020204" pitchFamily="34" charset="-122"/>
            </a:endParaRPr>
          </a:p>
        </p:txBody>
      </p:sp>
      <p:sp>
        <p:nvSpPr>
          <p:cNvPr id="3" name="矩形 2"/>
          <p:cNvSpPr/>
          <p:nvPr/>
        </p:nvSpPr>
        <p:spPr>
          <a:xfrm>
            <a:off x="806676" y="1196190"/>
            <a:ext cx="10326029" cy="460375"/>
          </a:xfrm>
          <a:prstGeom prst="rect">
            <a:avLst/>
          </a:prstGeom>
        </p:spPr>
        <p:txBody>
          <a:bodyPr wrap="square">
            <a:spAutoFit/>
          </a:bodyPr>
          <a:lstStyle/>
          <a:p>
            <a:pPr algn="ctr">
              <a:lnSpc>
                <a:spcPct val="150000"/>
              </a:lnSpc>
            </a:pPr>
            <a:r>
              <a:rPr lang="en-US" altLang="zh-CN" sz="1600" dirty="0">
                <a:solidFill>
                  <a:schemeClr val="bg1">
                    <a:lumMod val="50000"/>
                  </a:schemeClr>
                </a:solidFill>
                <a:latin typeface="微软雅黑" panose="020B0503020204020204" pitchFamily="34" charset="-122"/>
                <a:ea typeface="微软雅黑" panose="020B0503020204020204" pitchFamily="34" charset="-122"/>
              </a:rPr>
              <a:t> </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经过科学的计算，理论的规划完成的资金分配</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5798634" y="1196190"/>
            <a:ext cx="367990" cy="0"/>
          </a:xfrm>
          <a:prstGeom prst="line">
            <a:avLst/>
          </a:prstGeom>
          <a:ln>
            <a:solidFill>
              <a:srgbClr val="D75931"/>
            </a:solidFill>
          </a:ln>
        </p:spPr>
        <p:style>
          <a:lnRef idx="1">
            <a:schemeClr val="accent1"/>
          </a:lnRef>
          <a:fillRef idx="0">
            <a:schemeClr val="accent1"/>
          </a:fillRef>
          <a:effectRef idx="0">
            <a:schemeClr val="accent1"/>
          </a:effectRef>
          <a:fontRef idx="minor">
            <a:schemeClr val="tx1"/>
          </a:fontRef>
        </p:style>
      </p:cxnSp>
      <p:grpSp>
        <p:nvGrpSpPr>
          <p:cNvPr id="37" name="组合 36"/>
          <p:cNvGrpSpPr/>
          <p:nvPr/>
        </p:nvGrpSpPr>
        <p:grpSpPr>
          <a:xfrm>
            <a:off x="967408" y="2687444"/>
            <a:ext cx="1445123" cy="1444488"/>
            <a:chOff x="967408" y="2687444"/>
            <a:chExt cx="1445123" cy="1444488"/>
          </a:xfrm>
        </p:grpSpPr>
        <p:sp>
          <p:nvSpPr>
            <p:cNvPr id="23" name="同心圆 22"/>
            <p:cNvSpPr/>
            <p:nvPr/>
          </p:nvSpPr>
          <p:spPr>
            <a:xfrm>
              <a:off x="967408" y="2687444"/>
              <a:ext cx="1444488" cy="1444488"/>
            </a:xfrm>
            <a:prstGeom prst="donut">
              <a:avLst>
                <a:gd name="adj" fmla="val 15329"/>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 name="空心弧 4"/>
            <p:cNvSpPr/>
            <p:nvPr/>
          </p:nvSpPr>
          <p:spPr>
            <a:xfrm>
              <a:off x="968043" y="2687444"/>
              <a:ext cx="1444488" cy="1444488"/>
            </a:xfrm>
            <a:prstGeom prst="blockArc">
              <a:avLst>
                <a:gd name="adj1" fmla="val 15858623"/>
                <a:gd name="adj2" fmla="val 18599941"/>
                <a:gd name="adj3" fmla="val 15248"/>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椭圆 6"/>
            <p:cNvSpPr/>
            <p:nvPr/>
          </p:nvSpPr>
          <p:spPr>
            <a:xfrm>
              <a:off x="1224028" y="2944064"/>
              <a:ext cx="931248" cy="931248"/>
            </a:xfrm>
            <a:prstGeom prst="ellipse">
              <a:avLst/>
            </a:prstGeom>
            <a:gradFill flip="none" rotWithShape="1">
              <a:gsLst>
                <a:gs pos="20000">
                  <a:srgbClr val="E0E0E0"/>
                </a:gs>
                <a:gs pos="80000">
                  <a:schemeClr val="bg1"/>
                </a:gs>
                <a:gs pos="100000">
                  <a:schemeClr val="accent1">
                    <a:tint val="0"/>
                  </a:schemeClr>
                </a:gs>
              </a:gsLst>
              <a:lin ang="2700000" scaled="1"/>
              <a:tileRect/>
            </a:gra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solidFill>
                    <a:srgbClr val="000000"/>
                  </a:solidFill>
                  <a:latin typeface="微软雅黑" panose="020B0503020204020204" pitchFamily="34" charset="-122"/>
                  <a:ea typeface="微软雅黑" panose="020B0503020204020204" pitchFamily="34" charset="-122"/>
                </a:rPr>
                <a:t>10%</a:t>
              </a:r>
              <a:endParaRPr lang="en-US" altLang="zh-CN" dirty="0">
                <a:solidFill>
                  <a:srgbClr val="000000"/>
                </a:solidFill>
                <a:latin typeface="微软雅黑" panose="020B0503020204020204" pitchFamily="34" charset="-122"/>
                <a:ea typeface="微软雅黑" panose="020B0503020204020204" pitchFamily="34" charset="-122"/>
              </a:endParaRPr>
            </a:p>
          </p:txBody>
        </p:sp>
      </p:grpSp>
      <p:grpSp>
        <p:nvGrpSpPr>
          <p:cNvPr id="38" name="组合 37"/>
          <p:cNvGrpSpPr/>
          <p:nvPr/>
        </p:nvGrpSpPr>
        <p:grpSpPr>
          <a:xfrm>
            <a:off x="3956372" y="2687444"/>
            <a:ext cx="1444488" cy="1444488"/>
            <a:chOff x="3956372" y="2687444"/>
            <a:chExt cx="1444488" cy="1444488"/>
          </a:xfrm>
        </p:grpSpPr>
        <p:sp>
          <p:nvSpPr>
            <p:cNvPr id="22" name="同心圆 21"/>
            <p:cNvSpPr/>
            <p:nvPr/>
          </p:nvSpPr>
          <p:spPr>
            <a:xfrm>
              <a:off x="3956372" y="2687444"/>
              <a:ext cx="1444488" cy="1444488"/>
            </a:xfrm>
            <a:prstGeom prst="donut">
              <a:avLst>
                <a:gd name="adj" fmla="val 15329"/>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3" name="空心弧 12"/>
            <p:cNvSpPr/>
            <p:nvPr/>
          </p:nvSpPr>
          <p:spPr>
            <a:xfrm>
              <a:off x="3956372" y="2687444"/>
              <a:ext cx="1444488" cy="1444488"/>
            </a:xfrm>
            <a:prstGeom prst="blockArc">
              <a:avLst>
                <a:gd name="adj1" fmla="val 10427349"/>
                <a:gd name="adj2" fmla="val 20863517"/>
                <a:gd name="adj3" fmla="val 15058"/>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4" name="椭圆 13"/>
            <p:cNvSpPr/>
            <p:nvPr/>
          </p:nvSpPr>
          <p:spPr>
            <a:xfrm>
              <a:off x="4212992" y="2944064"/>
              <a:ext cx="931248" cy="931248"/>
            </a:xfrm>
            <a:prstGeom prst="ellipse">
              <a:avLst/>
            </a:prstGeom>
            <a:gradFill flip="none" rotWithShape="1">
              <a:gsLst>
                <a:gs pos="20000">
                  <a:srgbClr val="E0E0E0"/>
                </a:gs>
                <a:gs pos="80000">
                  <a:schemeClr val="bg1"/>
                </a:gs>
                <a:gs pos="100000">
                  <a:schemeClr val="accent1">
                    <a:tint val="0"/>
                  </a:schemeClr>
                </a:gs>
              </a:gsLst>
              <a:lin ang="2700000" scaled="1"/>
              <a:tileRect/>
            </a:gra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solidFill>
                    <a:srgbClr val="000000"/>
                  </a:solidFill>
                  <a:latin typeface="微软雅黑" panose="020B0503020204020204" pitchFamily="34" charset="-122"/>
                  <a:ea typeface="微软雅黑" panose="020B0503020204020204" pitchFamily="34" charset="-122"/>
                </a:rPr>
                <a:t>50%</a:t>
              </a:r>
              <a:endParaRPr lang="en-US" altLang="zh-CN" dirty="0">
                <a:solidFill>
                  <a:srgbClr val="000000"/>
                </a:solidFill>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6945336" y="2687444"/>
            <a:ext cx="1444488" cy="1444488"/>
            <a:chOff x="6945336" y="2687444"/>
            <a:chExt cx="1444488" cy="1444488"/>
          </a:xfrm>
        </p:grpSpPr>
        <p:sp>
          <p:nvSpPr>
            <p:cNvPr id="19" name="同心圆 18"/>
            <p:cNvSpPr/>
            <p:nvPr/>
          </p:nvSpPr>
          <p:spPr>
            <a:xfrm>
              <a:off x="6945336" y="2687444"/>
              <a:ext cx="1444488" cy="1444488"/>
            </a:xfrm>
            <a:prstGeom prst="donut">
              <a:avLst>
                <a:gd name="adj" fmla="val 15329"/>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空心弧 14"/>
            <p:cNvSpPr/>
            <p:nvPr/>
          </p:nvSpPr>
          <p:spPr>
            <a:xfrm>
              <a:off x="6945336" y="2687444"/>
              <a:ext cx="1444488" cy="1444488"/>
            </a:xfrm>
            <a:prstGeom prst="blockArc">
              <a:avLst>
                <a:gd name="adj1" fmla="val 16628283"/>
                <a:gd name="adj2" fmla="val 20863517"/>
                <a:gd name="adj3" fmla="val 15058"/>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6" name="椭圆 15"/>
            <p:cNvSpPr/>
            <p:nvPr/>
          </p:nvSpPr>
          <p:spPr>
            <a:xfrm>
              <a:off x="7201956" y="2944064"/>
              <a:ext cx="931248" cy="931248"/>
            </a:xfrm>
            <a:prstGeom prst="ellipse">
              <a:avLst/>
            </a:prstGeom>
            <a:gradFill flip="none" rotWithShape="1">
              <a:gsLst>
                <a:gs pos="20000">
                  <a:srgbClr val="E0E0E0"/>
                </a:gs>
                <a:gs pos="80000">
                  <a:schemeClr val="bg1"/>
                </a:gs>
                <a:gs pos="100000">
                  <a:schemeClr val="accent1">
                    <a:tint val="0"/>
                  </a:schemeClr>
                </a:gs>
              </a:gsLst>
              <a:lin ang="2700000" scaled="1"/>
              <a:tileRect/>
            </a:gra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solidFill>
                    <a:srgbClr val="000000"/>
                  </a:solidFill>
                  <a:latin typeface="微软雅黑" panose="020B0503020204020204" pitchFamily="34" charset="-122"/>
                  <a:ea typeface="微软雅黑" panose="020B0503020204020204" pitchFamily="34" charset="-122"/>
                </a:rPr>
                <a:t>20%</a:t>
              </a:r>
              <a:endParaRPr lang="en-US" altLang="zh-CN" dirty="0">
                <a:solidFill>
                  <a:srgbClr val="000000"/>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9934300" y="2687444"/>
            <a:ext cx="1444488" cy="1444488"/>
            <a:chOff x="9934300" y="2687444"/>
            <a:chExt cx="1444488" cy="1444488"/>
          </a:xfrm>
        </p:grpSpPr>
        <p:sp>
          <p:nvSpPr>
            <p:cNvPr id="21" name="同心圆 20"/>
            <p:cNvSpPr/>
            <p:nvPr/>
          </p:nvSpPr>
          <p:spPr>
            <a:xfrm>
              <a:off x="9934300" y="2687444"/>
              <a:ext cx="1444488" cy="1444488"/>
            </a:xfrm>
            <a:prstGeom prst="donut">
              <a:avLst>
                <a:gd name="adj" fmla="val 15329"/>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7" name="空心弧 16"/>
            <p:cNvSpPr/>
            <p:nvPr/>
          </p:nvSpPr>
          <p:spPr>
            <a:xfrm>
              <a:off x="9934300" y="2687444"/>
              <a:ext cx="1444488" cy="1444488"/>
            </a:xfrm>
            <a:prstGeom prst="blockArc">
              <a:avLst>
                <a:gd name="adj1" fmla="val 13972037"/>
                <a:gd name="adj2" fmla="val 20863517"/>
                <a:gd name="adj3" fmla="val 15058"/>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8" name="椭圆 17"/>
            <p:cNvSpPr/>
            <p:nvPr/>
          </p:nvSpPr>
          <p:spPr>
            <a:xfrm>
              <a:off x="10190920" y="2944064"/>
              <a:ext cx="931248" cy="931248"/>
            </a:xfrm>
            <a:prstGeom prst="ellipse">
              <a:avLst/>
            </a:prstGeom>
            <a:gradFill flip="none" rotWithShape="1">
              <a:gsLst>
                <a:gs pos="20000">
                  <a:srgbClr val="E0E0E0"/>
                </a:gs>
                <a:gs pos="80000">
                  <a:schemeClr val="bg1"/>
                </a:gs>
                <a:gs pos="100000">
                  <a:schemeClr val="accent1">
                    <a:tint val="0"/>
                  </a:schemeClr>
                </a:gs>
              </a:gsLst>
              <a:lin ang="2700000" scaled="1"/>
              <a:tileRect/>
            </a:gradFill>
            <a:ln w="28575">
              <a:solidFill>
                <a:srgbClr val="F2F2F2"/>
              </a:solidFill>
            </a:ln>
            <a:effectLst>
              <a:outerShdw blurRad="88900" dist="75434" dir="2699985" rotWithShape="0">
                <a:scrgbClr r="0" g="0" b="0">
                  <a:alpha val="23000"/>
                </a:scrgb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dirty="0">
                  <a:solidFill>
                    <a:srgbClr val="000000"/>
                  </a:solidFill>
                  <a:latin typeface="微软雅黑" panose="020B0503020204020204" pitchFamily="34" charset="-122"/>
                  <a:ea typeface="微软雅黑" panose="020B0503020204020204" pitchFamily="34" charset="-122"/>
                </a:rPr>
                <a:t>30%</a:t>
              </a:r>
              <a:endParaRPr lang="en-US" altLang="zh-CN" dirty="0">
                <a:solidFill>
                  <a:srgbClr val="000000"/>
                </a:solidFill>
                <a:latin typeface="微软雅黑" panose="020B0503020204020204" pitchFamily="34" charset="-122"/>
                <a:ea typeface="微软雅黑" panose="020B0503020204020204" pitchFamily="34" charset="-122"/>
              </a:endParaRPr>
            </a:p>
          </p:txBody>
        </p:sp>
      </p:grpSp>
      <p:sp>
        <p:nvSpPr>
          <p:cNvPr id="25" name="文本框 24"/>
          <p:cNvSpPr txBox="1"/>
          <p:nvPr/>
        </p:nvSpPr>
        <p:spPr>
          <a:xfrm>
            <a:off x="92710" y="4496435"/>
            <a:ext cx="2953385" cy="460375"/>
          </a:xfrm>
          <a:prstGeom prst="rect">
            <a:avLst/>
          </a:prstGeom>
          <a:noFill/>
        </p:spPr>
        <p:txBody>
          <a:bodyPr wrap="square" rtlCol="0">
            <a:spAutoFit/>
          </a:bodyPr>
          <a:lstStyle/>
          <a:p>
            <a:pPr algn="ctr"/>
            <a:r>
              <a:rPr lang="zh-CN" altLang="en-US" sz="2400" dirty="0">
                <a:latin typeface="微软雅黑" panose="020B0503020204020204" pitchFamily="34" charset="-122"/>
                <a:ea typeface="微软雅黑" panose="020B0503020204020204" pitchFamily="34" charset="-122"/>
              </a:rPr>
              <a:t>设备购置费</a:t>
            </a:r>
            <a:endParaRPr lang="zh-CN" altLang="en-US" sz="2400" dirty="0">
              <a:latin typeface="微软雅黑" panose="020B0503020204020204" pitchFamily="34" charset="-122"/>
              <a:ea typeface="微软雅黑" panose="020B0503020204020204" pitchFamily="34" charset="-122"/>
            </a:endParaRPr>
          </a:p>
        </p:txBody>
      </p:sp>
      <p:sp>
        <p:nvSpPr>
          <p:cNvPr id="27" name="文本框 26"/>
          <p:cNvSpPr txBox="1"/>
          <p:nvPr/>
        </p:nvSpPr>
        <p:spPr>
          <a:xfrm>
            <a:off x="3102610" y="4496435"/>
            <a:ext cx="2953385" cy="460375"/>
          </a:xfrm>
          <a:prstGeom prst="rect">
            <a:avLst/>
          </a:prstGeom>
          <a:noFill/>
        </p:spPr>
        <p:txBody>
          <a:bodyPr wrap="square" rtlCol="0">
            <a:spAutoFit/>
          </a:bodyPr>
          <a:lstStyle/>
          <a:p>
            <a:pPr algn="ctr"/>
            <a:r>
              <a:rPr lang="zh-CN" altLang="en-US" sz="2400" dirty="0">
                <a:latin typeface="微软雅黑" panose="020B0503020204020204" pitchFamily="34" charset="-122"/>
                <a:ea typeface="微软雅黑" panose="020B0503020204020204" pitchFamily="34" charset="-122"/>
              </a:rPr>
              <a:t>软件研发</a:t>
            </a:r>
            <a:r>
              <a:rPr lang="zh-CN" altLang="en-US" sz="2400" dirty="0">
                <a:latin typeface="微软雅黑" panose="020B0503020204020204" pitchFamily="34" charset="-122"/>
                <a:ea typeface="微软雅黑" panose="020B0503020204020204" pitchFamily="34" charset="-122"/>
              </a:rPr>
              <a:t>费</a:t>
            </a:r>
            <a:endParaRPr lang="zh-CN" altLang="en-US" sz="2400" dirty="0">
              <a:latin typeface="微软雅黑" panose="020B0503020204020204" pitchFamily="34" charset="-122"/>
              <a:ea typeface="微软雅黑" panose="020B0503020204020204" pitchFamily="34" charset="-122"/>
            </a:endParaRPr>
          </a:p>
        </p:txBody>
      </p:sp>
      <p:sp>
        <p:nvSpPr>
          <p:cNvPr id="29" name="文本框 28"/>
          <p:cNvSpPr txBox="1"/>
          <p:nvPr/>
        </p:nvSpPr>
        <p:spPr>
          <a:xfrm>
            <a:off x="6113145" y="4496435"/>
            <a:ext cx="2953385" cy="460375"/>
          </a:xfrm>
          <a:prstGeom prst="rect">
            <a:avLst/>
          </a:prstGeom>
          <a:noFill/>
        </p:spPr>
        <p:txBody>
          <a:bodyPr wrap="square" rtlCol="0">
            <a:spAutoFit/>
          </a:bodyPr>
          <a:lstStyle/>
          <a:p>
            <a:pPr algn="ctr"/>
            <a:r>
              <a:rPr lang="zh-CN" altLang="en-US" sz="2400" dirty="0">
                <a:latin typeface="微软雅黑" panose="020B0503020204020204" pitchFamily="34" charset="-122"/>
                <a:ea typeface="微软雅黑" panose="020B0503020204020204" pitchFamily="34" charset="-122"/>
              </a:rPr>
              <a:t>人员经费</a:t>
            </a:r>
            <a:endParaRPr lang="zh-CN" altLang="en-US" sz="2400" dirty="0">
              <a:latin typeface="微软雅黑" panose="020B0503020204020204" pitchFamily="34" charset="-122"/>
              <a:ea typeface="微软雅黑" panose="020B0503020204020204" pitchFamily="34" charset="-122"/>
            </a:endParaRPr>
          </a:p>
        </p:txBody>
      </p:sp>
      <p:sp>
        <p:nvSpPr>
          <p:cNvPr id="31" name="文本框 30"/>
          <p:cNvSpPr txBox="1"/>
          <p:nvPr/>
        </p:nvSpPr>
        <p:spPr>
          <a:xfrm>
            <a:off x="9123045" y="4496435"/>
            <a:ext cx="2953385" cy="460375"/>
          </a:xfrm>
          <a:prstGeom prst="rect">
            <a:avLst/>
          </a:prstGeom>
          <a:noFill/>
        </p:spPr>
        <p:txBody>
          <a:bodyPr wrap="square" rtlCol="0">
            <a:spAutoFit/>
          </a:bodyPr>
          <a:lstStyle/>
          <a:p>
            <a:pPr algn="ctr"/>
            <a:r>
              <a:rPr lang="zh-CN" altLang="en-US" sz="2400" dirty="0">
                <a:latin typeface="微软雅黑" panose="020B0503020204020204" pitchFamily="34" charset="-122"/>
                <a:ea typeface="微软雅黑" panose="020B0503020204020204" pitchFamily="34" charset="-122"/>
              </a:rPr>
              <a:t>试验外协费</a:t>
            </a:r>
            <a:endParaRPr lang="zh-CN" altLang="en-US" sz="2400" dirty="0">
              <a:latin typeface="微软雅黑" panose="020B0503020204020204" pitchFamily="34" charset="-122"/>
              <a:ea typeface="微软雅黑" panose="020B0503020204020204" pitchFamily="34" charset="-122"/>
            </a:endParaRPr>
          </a:p>
        </p:txBody>
      </p:sp>
      <p:cxnSp>
        <p:nvCxnSpPr>
          <p:cNvPr id="33" name="直接连接符 32"/>
          <p:cNvCxnSpPr/>
          <p:nvPr/>
        </p:nvCxnSpPr>
        <p:spPr>
          <a:xfrm>
            <a:off x="3061197" y="4496501"/>
            <a:ext cx="0" cy="12521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a:off x="6069387" y="4496501"/>
            <a:ext cx="0" cy="12521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a:off x="9077576" y="4496501"/>
            <a:ext cx="0" cy="12521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3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p:cTn id="7" dur="500" fill="hold"/>
                                        <p:tgtEl>
                                          <p:spTgt spid="37"/>
                                        </p:tgtEl>
                                        <p:attrNameLst>
                                          <p:attrName>ppt_w</p:attrName>
                                        </p:attrNameLst>
                                      </p:cBhvr>
                                      <p:tavLst>
                                        <p:tav tm="0">
                                          <p:val>
                                            <p:fltVal val="0"/>
                                          </p:val>
                                        </p:tav>
                                        <p:tav tm="100000">
                                          <p:val>
                                            <p:strVal val="#ppt_w"/>
                                          </p:val>
                                        </p:tav>
                                      </p:tavLst>
                                    </p:anim>
                                    <p:anim calcmode="lin" valueType="num">
                                      <p:cBhvr>
                                        <p:cTn id="8" dur="500" fill="hold"/>
                                        <p:tgtEl>
                                          <p:spTgt spid="37"/>
                                        </p:tgtEl>
                                        <p:attrNameLst>
                                          <p:attrName>ppt_h</p:attrName>
                                        </p:attrNameLst>
                                      </p:cBhvr>
                                      <p:tavLst>
                                        <p:tav tm="0">
                                          <p:val>
                                            <p:fltVal val="0"/>
                                          </p:val>
                                        </p:tav>
                                        <p:tav tm="100000">
                                          <p:val>
                                            <p:strVal val="#ppt_h"/>
                                          </p:val>
                                        </p:tav>
                                      </p:tavLst>
                                    </p:anim>
                                    <p:anim calcmode="lin" valueType="num">
                                      <p:cBhvr>
                                        <p:cTn id="9" dur="500" fill="hold"/>
                                        <p:tgtEl>
                                          <p:spTgt spid="37"/>
                                        </p:tgtEl>
                                        <p:attrNameLst>
                                          <p:attrName>style.rotation</p:attrName>
                                        </p:attrNameLst>
                                      </p:cBhvr>
                                      <p:tavLst>
                                        <p:tav tm="0">
                                          <p:val>
                                            <p:fltVal val="360"/>
                                          </p:val>
                                        </p:tav>
                                        <p:tav tm="100000">
                                          <p:val>
                                            <p:fltVal val="0"/>
                                          </p:val>
                                        </p:tav>
                                      </p:tavLst>
                                    </p:anim>
                                    <p:animEffect transition="in" filter="fade">
                                      <p:cBhvr>
                                        <p:cTn id="10" dur="500"/>
                                        <p:tgtEl>
                                          <p:spTgt spid="37"/>
                                        </p:tgtEl>
                                      </p:cBhvr>
                                    </p:animEffect>
                                  </p:childTnLst>
                                </p:cTn>
                              </p:par>
                              <p:par>
                                <p:cTn id="11" presetID="49" presetClass="entr" presetSubtype="0" decel="100000" fill="hold" nodeType="withEffect">
                                  <p:stCondLst>
                                    <p:cond delay="250"/>
                                  </p:stCondLst>
                                  <p:childTnLst>
                                    <p:set>
                                      <p:cBhvr>
                                        <p:cTn id="12" dur="1" fill="hold">
                                          <p:stCondLst>
                                            <p:cond delay="0"/>
                                          </p:stCondLst>
                                        </p:cTn>
                                        <p:tgtEl>
                                          <p:spTgt spid="38"/>
                                        </p:tgtEl>
                                        <p:attrNameLst>
                                          <p:attrName>style.visibility</p:attrName>
                                        </p:attrNameLst>
                                      </p:cBhvr>
                                      <p:to>
                                        <p:strVal val="visible"/>
                                      </p:to>
                                    </p:set>
                                    <p:anim calcmode="lin" valueType="num">
                                      <p:cBhvr>
                                        <p:cTn id="13" dur="500" fill="hold"/>
                                        <p:tgtEl>
                                          <p:spTgt spid="38"/>
                                        </p:tgtEl>
                                        <p:attrNameLst>
                                          <p:attrName>ppt_w</p:attrName>
                                        </p:attrNameLst>
                                      </p:cBhvr>
                                      <p:tavLst>
                                        <p:tav tm="0">
                                          <p:val>
                                            <p:fltVal val="0"/>
                                          </p:val>
                                        </p:tav>
                                        <p:tav tm="100000">
                                          <p:val>
                                            <p:strVal val="#ppt_w"/>
                                          </p:val>
                                        </p:tav>
                                      </p:tavLst>
                                    </p:anim>
                                    <p:anim calcmode="lin" valueType="num">
                                      <p:cBhvr>
                                        <p:cTn id="14" dur="500" fill="hold"/>
                                        <p:tgtEl>
                                          <p:spTgt spid="38"/>
                                        </p:tgtEl>
                                        <p:attrNameLst>
                                          <p:attrName>ppt_h</p:attrName>
                                        </p:attrNameLst>
                                      </p:cBhvr>
                                      <p:tavLst>
                                        <p:tav tm="0">
                                          <p:val>
                                            <p:fltVal val="0"/>
                                          </p:val>
                                        </p:tav>
                                        <p:tav tm="100000">
                                          <p:val>
                                            <p:strVal val="#ppt_h"/>
                                          </p:val>
                                        </p:tav>
                                      </p:tavLst>
                                    </p:anim>
                                    <p:anim calcmode="lin" valueType="num">
                                      <p:cBhvr>
                                        <p:cTn id="15" dur="500" fill="hold"/>
                                        <p:tgtEl>
                                          <p:spTgt spid="38"/>
                                        </p:tgtEl>
                                        <p:attrNameLst>
                                          <p:attrName>style.rotation</p:attrName>
                                        </p:attrNameLst>
                                      </p:cBhvr>
                                      <p:tavLst>
                                        <p:tav tm="0">
                                          <p:val>
                                            <p:fltVal val="360"/>
                                          </p:val>
                                        </p:tav>
                                        <p:tav tm="100000">
                                          <p:val>
                                            <p:fltVal val="0"/>
                                          </p:val>
                                        </p:tav>
                                      </p:tavLst>
                                    </p:anim>
                                    <p:animEffect transition="in" filter="fade">
                                      <p:cBhvr>
                                        <p:cTn id="16" dur="500"/>
                                        <p:tgtEl>
                                          <p:spTgt spid="38"/>
                                        </p:tgtEl>
                                      </p:cBhvr>
                                    </p:animEffect>
                                  </p:childTnLst>
                                </p:cTn>
                              </p:par>
                              <p:par>
                                <p:cTn id="17" presetID="49" presetClass="entr" presetSubtype="0" decel="100000" fill="hold" nodeType="withEffect">
                                  <p:stCondLst>
                                    <p:cond delay="500"/>
                                  </p:stCondLst>
                                  <p:childTnLst>
                                    <p:set>
                                      <p:cBhvr>
                                        <p:cTn id="18" dur="1" fill="hold">
                                          <p:stCondLst>
                                            <p:cond delay="0"/>
                                          </p:stCondLst>
                                        </p:cTn>
                                        <p:tgtEl>
                                          <p:spTgt spid="39"/>
                                        </p:tgtEl>
                                        <p:attrNameLst>
                                          <p:attrName>style.visibility</p:attrName>
                                        </p:attrNameLst>
                                      </p:cBhvr>
                                      <p:to>
                                        <p:strVal val="visible"/>
                                      </p:to>
                                    </p:set>
                                    <p:anim calcmode="lin" valueType="num">
                                      <p:cBhvr>
                                        <p:cTn id="19" dur="500" fill="hold"/>
                                        <p:tgtEl>
                                          <p:spTgt spid="39"/>
                                        </p:tgtEl>
                                        <p:attrNameLst>
                                          <p:attrName>ppt_w</p:attrName>
                                        </p:attrNameLst>
                                      </p:cBhvr>
                                      <p:tavLst>
                                        <p:tav tm="0">
                                          <p:val>
                                            <p:fltVal val="0"/>
                                          </p:val>
                                        </p:tav>
                                        <p:tav tm="100000">
                                          <p:val>
                                            <p:strVal val="#ppt_w"/>
                                          </p:val>
                                        </p:tav>
                                      </p:tavLst>
                                    </p:anim>
                                    <p:anim calcmode="lin" valueType="num">
                                      <p:cBhvr>
                                        <p:cTn id="20" dur="500" fill="hold"/>
                                        <p:tgtEl>
                                          <p:spTgt spid="39"/>
                                        </p:tgtEl>
                                        <p:attrNameLst>
                                          <p:attrName>ppt_h</p:attrName>
                                        </p:attrNameLst>
                                      </p:cBhvr>
                                      <p:tavLst>
                                        <p:tav tm="0">
                                          <p:val>
                                            <p:fltVal val="0"/>
                                          </p:val>
                                        </p:tav>
                                        <p:tav tm="100000">
                                          <p:val>
                                            <p:strVal val="#ppt_h"/>
                                          </p:val>
                                        </p:tav>
                                      </p:tavLst>
                                    </p:anim>
                                    <p:anim calcmode="lin" valueType="num">
                                      <p:cBhvr>
                                        <p:cTn id="21" dur="500" fill="hold"/>
                                        <p:tgtEl>
                                          <p:spTgt spid="39"/>
                                        </p:tgtEl>
                                        <p:attrNameLst>
                                          <p:attrName>style.rotation</p:attrName>
                                        </p:attrNameLst>
                                      </p:cBhvr>
                                      <p:tavLst>
                                        <p:tav tm="0">
                                          <p:val>
                                            <p:fltVal val="360"/>
                                          </p:val>
                                        </p:tav>
                                        <p:tav tm="100000">
                                          <p:val>
                                            <p:fltVal val="0"/>
                                          </p:val>
                                        </p:tav>
                                      </p:tavLst>
                                    </p:anim>
                                    <p:animEffect transition="in" filter="fade">
                                      <p:cBhvr>
                                        <p:cTn id="22" dur="500"/>
                                        <p:tgtEl>
                                          <p:spTgt spid="39"/>
                                        </p:tgtEl>
                                      </p:cBhvr>
                                    </p:animEffect>
                                  </p:childTnLst>
                                </p:cTn>
                              </p:par>
                              <p:par>
                                <p:cTn id="23" presetID="49" presetClass="entr" presetSubtype="0" decel="100000" fill="hold" nodeType="withEffect">
                                  <p:stCondLst>
                                    <p:cond delay="750"/>
                                  </p:stCondLst>
                                  <p:childTnLst>
                                    <p:set>
                                      <p:cBhvr>
                                        <p:cTn id="24" dur="1" fill="hold">
                                          <p:stCondLst>
                                            <p:cond delay="0"/>
                                          </p:stCondLst>
                                        </p:cTn>
                                        <p:tgtEl>
                                          <p:spTgt spid="40"/>
                                        </p:tgtEl>
                                        <p:attrNameLst>
                                          <p:attrName>style.visibility</p:attrName>
                                        </p:attrNameLst>
                                      </p:cBhvr>
                                      <p:to>
                                        <p:strVal val="visible"/>
                                      </p:to>
                                    </p:set>
                                    <p:anim calcmode="lin" valueType="num">
                                      <p:cBhvr>
                                        <p:cTn id="25" dur="500" fill="hold"/>
                                        <p:tgtEl>
                                          <p:spTgt spid="40"/>
                                        </p:tgtEl>
                                        <p:attrNameLst>
                                          <p:attrName>ppt_w</p:attrName>
                                        </p:attrNameLst>
                                      </p:cBhvr>
                                      <p:tavLst>
                                        <p:tav tm="0">
                                          <p:val>
                                            <p:fltVal val="0"/>
                                          </p:val>
                                        </p:tav>
                                        <p:tav tm="100000">
                                          <p:val>
                                            <p:strVal val="#ppt_w"/>
                                          </p:val>
                                        </p:tav>
                                      </p:tavLst>
                                    </p:anim>
                                    <p:anim calcmode="lin" valueType="num">
                                      <p:cBhvr>
                                        <p:cTn id="26" dur="500" fill="hold"/>
                                        <p:tgtEl>
                                          <p:spTgt spid="40"/>
                                        </p:tgtEl>
                                        <p:attrNameLst>
                                          <p:attrName>ppt_h</p:attrName>
                                        </p:attrNameLst>
                                      </p:cBhvr>
                                      <p:tavLst>
                                        <p:tav tm="0">
                                          <p:val>
                                            <p:fltVal val="0"/>
                                          </p:val>
                                        </p:tav>
                                        <p:tav tm="100000">
                                          <p:val>
                                            <p:strVal val="#ppt_h"/>
                                          </p:val>
                                        </p:tav>
                                      </p:tavLst>
                                    </p:anim>
                                    <p:anim calcmode="lin" valueType="num">
                                      <p:cBhvr>
                                        <p:cTn id="27" dur="500" fill="hold"/>
                                        <p:tgtEl>
                                          <p:spTgt spid="40"/>
                                        </p:tgtEl>
                                        <p:attrNameLst>
                                          <p:attrName>style.rotation</p:attrName>
                                        </p:attrNameLst>
                                      </p:cBhvr>
                                      <p:tavLst>
                                        <p:tav tm="0">
                                          <p:val>
                                            <p:fltVal val="360"/>
                                          </p:val>
                                        </p:tav>
                                        <p:tav tm="100000">
                                          <p:val>
                                            <p:fltVal val="0"/>
                                          </p:val>
                                        </p:tav>
                                      </p:tavLst>
                                    </p:anim>
                                    <p:animEffect transition="in" filter="fade">
                                      <p:cBhvr>
                                        <p:cTn id="28" dur="500"/>
                                        <p:tgtEl>
                                          <p:spTgt spid="40"/>
                                        </p:tgtEl>
                                      </p:cBhvr>
                                    </p:animEffect>
                                  </p:childTnLst>
                                </p:cTn>
                              </p:par>
                            </p:childTnLst>
                          </p:cTn>
                        </p:par>
                        <p:par>
                          <p:cTn id="29" fill="hold">
                            <p:stCondLst>
                              <p:cond delay="500"/>
                            </p:stCondLst>
                            <p:childTnLst>
                              <p:par>
                                <p:cTn id="30" presetID="22" presetClass="entr" presetSubtype="4" fill="hold" nodeType="after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wipe(down)">
                                      <p:cBhvr>
                                        <p:cTn id="32" dur="500"/>
                                        <p:tgtEl>
                                          <p:spTgt spid="33"/>
                                        </p:tgtEl>
                                      </p:cBhvr>
                                    </p:animEffect>
                                  </p:childTnLst>
                                </p:cTn>
                              </p:par>
                              <p:par>
                                <p:cTn id="33" presetID="22" presetClass="entr" presetSubtype="4" fill="hold"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wipe(down)">
                                      <p:cBhvr>
                                        <p:cTn id="35" dur="500"/>
                                        <p:tgtEl>
                                          <p:spTgt spid="35"/>
                                        </p:tgtEl>
                                      </p:cBhvr>
                                    </p:animEffect>
                                  </p:childTnLst>
                                </p:cTn>
                              </p:par>
                              <p:par>
                                <p:cTn id="36" presetID="22" presetClass="entr" presetSubtype="4" fill="hold" nodeType="withEffect">
                                  <p:stCondLst>
                                    <p:cond delay="0"/>
                                  </p:stCondLst>
                                  <p:childTnLst>
                                    <p:set>
                                      <p:cBhvr>
                                        <p:cTn id="37" dur="1" fill="hold">
                                          <p:stCondLst>
                                            <p:cond delay="0"/>
                                          </p:stCondLst>
                                        </p:cTn>
                                        <p:tgtEl>
                                          <p:spTgt spid="36"/>
                                        </p:tgtEl>
                                        <p:attrNameLst>
                                          <p:attrName>style.visibility</p:attrName>
                                        </p:attrNameLst>
                                      </p:cBhvr>
                                      <p:to>
                                        <p:strVal val="visible"/>
                                      </p:to>
                                    </p:set>
                                    <p:animEffect transition="in" filter="wipe(down)">
                                      <p:cBhvr>
                                        <p:cTn id="38"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平行四边形 1"/>
          <p:cNvSpPr/>
          <p:nvPr/>
        </p:nvSpPr>
        <p:spPr>
          <a:xfrm rot="21381293">
            <a:off x="-124336" y="2590302"/>
            <a:ext cx="12420991" cy="2821258"/>
          </a:xfrm>
          <a:prstGeom prst="parallelogram">
            <a:avLst>
              <a:gd name="adj" fmla="val 6160"/>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　　　　　　　　　　</a:t>
            </a:r>
            <a:endParaRPr lang="zh-CN" altLang="en-US" dirty="0"/>
          </a:p>
        </p:txBody>
      </p:sp>
      <p:sp>
        <p:nvSpPr>
          <p:cNvPr id="3" name="文本框 2"/>
          <p:cNvSpPr txBox="1"/>
          <p:nvPr/>
        </p:nvSpPr>
        <p:spPr>
          <a:xfrm>
            <a:off x="680810" y="493479"/>
            <a:ext cx="4557374" cy="521970"/>
          </a:xfrm>
          <a:prstGeom prst="rect">
            <a:avLst/>
          </a:prstGeom>
          <a:noFill/>
        </p:spPr>
        <p:txBody>
          <a:bodyPr vert="horz" wrap="square" rtlCol="0">
            <a:spAutoFit/>
          </a:bodyPr>
          <a:lstStyle/>
          <a:p>
            <a:r>
              <a:rPr lang="en-US" altLang="zh-CN" sz="2800" dirty="0">
                <a:solidFill>
                  <a:srgbClr val="F89A02"/>
                </a:solidFill>
                <a:latin typeface="微软雅黑" panose="020B0503020204020204" pitchFamily="34" charset="-122"/>
                <a:ea typeface="微软雅黑" panose="020B0503020204020204" pitchFamily="34" charset="-122"/>
                <a:sym typeface="+mn-ea"/>
              </a:rPr>
              <a:t>Honeycomb </a:t>
            </a:r>
            <a:r>
              <a:rPr lang="zh-CN" altLang="en-US" sz="2800" dirty="0">
                <a:solidFill>
                  <a:srgbClr val="F89A02"/>
                </a:solidFill>
                <a:latin typeface="微软雅黑" panose="020B0503020204020204" pitchFamily="34" charset="-122"/>
                <a:ea typeface="微软雅黑" panose="020B0503020204020204" pitchFamily="34" charset="-122"/>
                <a:sym typeface="+mn-ea"/>
              </a:rPr>
              <a:t>创 新 点</a:t>
            </a:r>
            <a:endParaRPr lang="zh-CN" altLang="en-US" sz="2800" dirty="0">
              <a:solidFill>
                <a:srgbClr val="F89A02"/>
              </a:solidFill>
              <a:latin typeface="微软雅黑" panose="020B0503020204020204" pitchFamily="34" charset="-122"/>
              <a:ea typeface="微软雅黑" panose="020B0503020204020204" pitchFamily="34" charset="-122"/>
              <a:sym typeface="+mn-ea"/>
            </a:endParaRPr>
          </a:p>
        </p:txBody>
      </p:sp>
      <p:cxnSp>
        <p:nvCxnSpPr>
          <p:cNvPr id="5" name="直接连接符 4"/>
          <p:cNvCxnSpPr/>
          <p:nvPr/>
        </p:nvCxnSpPr>
        <p:spPr>
          <a:xfrm>
            <a:off x="547441" y="628131"/>
            <a:ext cx="0" cy="7771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9455285" y="1716566"/>
            <a:ext cx="2044290" cy="4175110"/>
          </a:xfrm>
          <a:prstGeom prst="rect">
            <a:avLst/>
          </a:prstGeom>
        </p:spPr>
      </p:pic>
      <p:pic>
        <p:nvPicPr>
          <p:cNvPr id="7" name="图片 6" descr="C:\Users\mmc\Desktop\7$GD$UX%6L{B)N3CJWP1M4H.png7$GD$UX%6L{B)N3CJWP1M4H"/>
          <p:cNvPicPr>
            <a:picLocks noChangeAspect="1"/>
          </p:cNvPicPr>
          <p:nvPr/>
        </p:nvPicPr>
        <p:blipFill>
          <a:blip r:embed="rId2"/>
          <a:srcRect/>
          <a:stretch>
            <a:fillRect/>
          </a:stretch>
        </p:blipFill>
        <p:spPr>
          <a:xfrm>
            <a:off x="9577705" y="2197735"/>
            <a:ext cx="1814195" cy="3159125"/>
          </a:xfrm>
          <a:custGeom>
            <a:avLst/>
            <a:gdLst>
              <a:gd name="connsiteX0" fmla="*/ 0 w 3428268"/>
              <a:gd name="connsiteY0" fmla="*/ 0 h 6161293"/>
              <a:gd name="connsiteX1" fmla="*/ 3428268 w 3428268"/>
              <a:gd name="connsiteY1" fmla="*/ 0 h 6161293"/>
              <a:gd name="connsiteX2" fmla="*/ 3428268 w 3428268"/>
              <a:gd name="connsiteY2" fmla="*/ 6161293 h 6161293"/>
              <a:gd name="connsiteX3" fmla="*/ 0 w 3428268"/>
              <a:gd name="connsiteY3" fmla="*/ 6161293 h 6161293"/>
            </a:gdLst>
            <a:ahLst/>
            <a:cxnLst>
              <a:cxn ang="0">
                <a:pos x="connsiteX0" y="connsiteY0"/>
              </a:cxn>
              <a:cxn ang="0">
                <a:pos x="connsiteX1" y="connsiteY1"/>
              </a:cxn>
              <a:cxn ang="0">
                <a:pos x="connsiteX2" y="connsiteY2"/>
              </a:cxn>
              <a:cxn ang="0">
                <a:pos x="connsiteX3" y="connsiteY3"/>
              </a:cxn>
            </a:cxnLst>
            <a:rect l="l" t="t" r="r" b="b"/>
            <a:pathLst>
              <a:path w="3428268" h="6161293">
                <a:moveTo>
                  <a:pt x="0" y="0"/>
                </a:moveTo>
                <a:lnTo>
                  <a:pt x="3428268" y="0"/>
                </a:lnTo>
                <a:lnTo>
                  <a:pt x="3428268" y="6161293"/>
                </a:lnTo>
                <a:lnTo>
                  <a:pt x="0" y="6161293"/>
                </a:lnTo>
                <a:close/>
              </a:path>
            </a:pathLst>
          </a:custGeom>
        </p:spPr>
      </p:pic>
      <p:grpSp>
        <p:nvGrpSpPr>
          <p:cNvPr id="28" name="组合 27"/>
          <p:cNvGrpSpPr/>
          <p:nvPr/>
        </p:nvGrpSpPr>
        <p:grpSpPr>
          <a:xfrm>
            <a:off x="92766" y="3459828"/>
            <a:ext cx="2953325" cy="1582598"/>
            <a:chOff x="92766" y="3459828"/>
            <a:chExt cx="2953325" cy="1582598"/>
          </a:xfrm>
        </p:grpSpPr>
        <p:sp>
          <p:nvSpPr>
            <p:cNvPr id="18" name="Freeform 410"/>
            <p:cNvSpPr>
              <a:spLocks noEditPoints="1"/>
            </p:cNvSpPr>
            <p:nvPr/>
          </p:nvSpPr>
          <p:spPr bwMode="auto">
            <a:xfrm>
              <a:off x="1431284" y="3459828"/>
              <a:ext cx="312738" cy="260350"/>
            </a:xfrm>
            <a:custGeom>
              <a:avLst/>
              <a:gdLst>
                <a:gd name="T0" fmla="*/ 199 w 200"/>
                <a:gd name="T1" fmla="*/ 26 h 166"/>
                <a:gd name="T2" fmla="*/ 196 w 200"/>
                <a:gd name="T3" fmla="*/ 23 h 166"/>
                <a:gd name="T4" fmla="*/ 109 w 200"/>
                <a:gd name="T5" fmla="*/ 1 h 166"/>
                <a:gd name="T6" fmla="*/ 104 w 200"/>
                <a:gd name="T7" fmla="*/ 3 h 166"/>
                <a:gd name="T8" fmla="*/ 88 w 200"/>
                <a:gd name="T9" fmla="*/ 41 h 166"/>
                <a:gd name="T10" fmla="*/ 88 w 200"/>
                <a:gd name="T11" fmla="*/ 43 h 166"/>
                <a:gd name="T12" fmla="*/ 76 w 200"/>
                <a:gd name="T13" fmla="*/ 46 h 166"/>
                <a:gd name="T14" fmla="*/ 76 w 200"/>
                <a:gd name="T15" fmla="*/ 46 h 166"/>
                <a:gd name="T16" fmla="*/ 74 w 200"/>
                <a:gd name="T17" fmla="*/ 44 h 166"/>
                <a:gd name="T18" fmla="*/ 7 w 200"/>
                <a:gd name="T19" fmla="*/ 15 h 166"/>
                <a:gd name="T20" fmla="*/ 2 w 200"/>
                <a:gd name="T21" fmla="*/ 16 h 166"/>
                <a:gd name="T22" fmla="*/ 1 w 200"/>
                <a:gd name="T23" fmla="*/ 22 h 166"/>
                <a:gd name="T24" fmla="*/ 25 w 200"/>
                <a:gd name="T25" fmla="*/ 55 h 166"/>
                <a:gd name="T26" fmla="*/ 25 w 200"/>
                <a:gd name="T27" fmla="*/ 119 h 166"/>
                <a:gd name="T28" fmla="*/ 27 w 200"/>
                <a:gd name="T29" fmla="*/ 123 h 166"/>
                <a:gd name="T30" fmla="*/ 95 w 200"/>
                <a:gd name="T31" fmla="*/ 165 h 166"/>
                <a:gd name="T32" fmla="*/ 97 w 200"/>
                <a:gd name="T33" fmla="*/ 166 h 166"/>
                <a:gd name="T34" fmla="*/ 99 w 200"/>
                <a:gd name="T35" fmla="*/ 165 h 166"/>
                <a:gd name="T36" fmla="*/ 172 w 200"/>
                <a:gd name="T37" fmla="*/ 137 h 166"/>
                <a:gd name="T38" fmla="*/ 175 w 200"/>
                <a:gd name="T39" fmla="*/ 133 h 166"/>
                <a:gd name="T40" fmla="*/ 175 w 200"/>
                <a:gd name="T41" fmla="*/ 70 h 166"/>
                <a:gd name="T42" fmla="*/ 199 w 200"/>
                <a:gd name="T43" fmla="*/ 30 h 166"/>
                <a:gd name="T44" fmla="*/ 199 w 200"/>
                <a:gd name="T45" fmla="*/ 26 h 166"/>
                <a:gd name="T46" fmla="*/ 167 w 200"/>
                <a:gd name="T47" fmla="*/ 66 h 166"/>
                <a:gd name="T48" fmla="*/ 166 w 200"/>
                <a:gd name="T49" fmla="*/ 69 h 166"/>
                <a:gd name="T50" fmla="*/ 166 w 200"/>
                <a:gd name="T51" fmla="*/ 130 h 166"/>
                <a:gd name="T52" fmla="*/ 98 w 200"/>
                <a:gd name="T53" fmla="*/ 156 h 166"/>
                <a:gd name="T54" fmla="*/ 34 w 200"/>
                <a:gd name="T55" fmla="*/ 117 h 166"/>
                <a:gd name="T56" fmla="*/ 34 w 200"/>
                <a:gd name="T57" fmla="*/ 54 h 166"/>
                <a:gd name="T58" fmla="*/ 33 w 200"/>
                <a:gd name="T59" fmla="*/ 51 h 166"/>
                <a:gd name="T60" fmla="*/ 18 w 200"/>
                <a:gd name="T61" fmla="*/ 30 h 166"/>
                <a:gd name="T62" fmla="*/ 69 w 200"/>
                <a:gd name="T63" fmla="*/ 52 h 166"/>
                <a:gd name="T64" fmla="*/ 83 w 200"/>
                <a:gd name="T65" fmla="*/ 71 h 166"/>
                <a:gd name="T66" fmla="*/ 48 w 200"/>
                <a:gd name="T67" fmla="*/ 55 h 166"/>
                <a:gd name="T68" fmla="*/ 42 w 200"/>
                <a:gd name="T69" fmla="*/ 57 h 166"/>
                <a:gd name="T70" fmla="*/ 45 w 200"/>
                <a:gd name="T71" fmla="*/ 63 h 166"/>
                <a:gd name="T72" fmla="*/ 93 w 200"/>
                <a:gd name="T73" fmla="*/ 86 h 166"/>
                <a:gd name="T74" fmla="*/ 93 w 200"/>
                <a:gd name="T75" fmla="*/ 141 h 166"/>
                <a:gd name="T76" fmla="*/ 97 w 200"/>
                <a:gd name="T77" fmla="*/ 145 h 166"/>
                <a:gd name="T78" fmla="*/ 102 w 200"/>
                <a:gd name="T79" fmla="*/ 141 h 166"/>
                <a:gd name="T80" fmla="*/ 102 w 200"/>
                <a:gd name="T81" fmla="*/ 83 h 166"/>
                <a:gd name="T82" fmla="*/ 102 w 200"/>
                <a:gd name="T83" fmla="*/ 83 h 166"/>
                <a:gd name="T84" fmla="*/ 102 w 200"/>
                <a:gd name="T85" fmla="*/ 83 h 166"/>
                <a:gd name="T86" fmla="*/ 102 w 200"/>
                <a:gd name="T87" fmla="*/ 82 h 166"/>
                <a:gd name="T88" fmla="*/ 102 w 200"/>
                <a:gd name="T89" fmla="*/ 82 h 166"/>
                <a:gd name="T90" fmla="*/ 166 w 200"/>
                <a:gd name="T91" fmla="*/ 68 h 166"/>
                <a:gd name="T92" fmla="*/ 98 w 200"/>
                <a:gd name="T93" fmla="*/ 41 h 166"/>
                <a:gd name="T94" fmla="*/ 111 w 200"/>
                <a:gd name="T95" fmla="*/ 11 h 166"/>
                <a:gd name="T96" fmla="*/ 188 w 200"/>
                <a:gd name="T97" fmla="*/ 30 h 166"/>
                <a:gd name="T98" fmla="*/ 167 w 200"/>
                <a:gd name="T99" fmla="*/ 66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0" h="166">
                  <a:moveTo>
                    <a:pt x="199" y="26"/>
                  </a:moveTo>
                  <a:cubicBezTo>
                    <a:pt x="199" y="24"/>
                    <a:pt x="198" y="23"/>
                    <a:pt x="196" y="23"/>
                  </a:cubicBezTo>
                  <a:cubicBezTo>
                    <a:pt x="109" y="1"/>
                    <a:pt x="109" y="1"/>
                    <a:pt x="109" y="1"/>
                  </a:cubicBezTo>
                  <a:cubicBezTo>
                    <a:pt x="107" y="0"/>
                    <a:pt x="104" y="1"/>
                    <a:pt x="104" y="3"/>
                  </a:cubicBezTo>
                  <a:cubicBezTo>
                    <a:pt x="88" y="41"/>
                    <a:pt x="88" y="41"/>
                    <a:pt x="88" y="41"/>
                  </a:cubicBezTo>
                  <a:cubicBezTo>
                    <a:pt x="88" y="42"/>
                    <a:pt x="88" y="43"/>
                    <a:pt x="88" y="43"/>
                  </a:cubicBezTo>
                  <a:cubicBezTo>
                    <a:pt x="76" y="46"/>
                    <a:pt x="76" y="46"/>
                    <a:pt x="76" y="46"/>
                  </a:cubicBezTo>
                  <a:cubicBezTo>
                    <a:pt x="76" y="46"/>
                    <a:pt x="76" y="46"/>
                    <a:pt x="76" y="46"/>
                  </a:cubicBezTo>
                  <a:cubicBezTo>
                    <a:pt x="75" y="45"/>
                    <a:pt x="75" y="45"/>
                    <a:pt x="74" y="44"/>
                  </a:cubicBezTo>
                  <a:cubicBezTo>
                    <a:pt x="7" y="15"/>
                    <a:pt x="7" y="15"/>
                    <a:pt x="7" y="15"/>
                  </a:cubicBezTo>
                  <a:cubicBezTo>
                    <a:pt x="5" y="14"/>
                    <a:pt x="3" y="14"/>
                    <a:pt x="2" y="16"/>
                  </a:cubicBezTo>
                  <a:cubicBezTo>
                    <a:pt x="0" y="18"/>
                    <a:pt x="0" y="20"/>
                    <a:pt x="1" y="22"/>
                  </a:cubicBezTo>
                  <a:cubicBezTo>
                    <a:pt x="25" y="55"/>
                    <a:pt x="25" y="55"/>
                    <a:pt x="25" y="55"/>
                  </a:cubicBezTo>
                  <a:cubicBezTo>
                    <a:pt x="25" y="119"/>
                    <a:pt x="25" y="119"/>
                    <a:pt x="25" y="119"/>
                  </a:cubicBezTo>
                  <a:cubicBezTo>
                    <a:pt x="25" y="121"/>
                    <a:pt x="26" y="122"/>
                    <a:pt x="27" y="123"/>
                  </a:cubicBezTo>
                  <a:cubicBezTo>
                    <a:pt x="95" y="165"/>
                    <a:pt x="95" y="165"/>
                    <a:pt x="95" y="165"/>
                  </a:cubicBezTo>
                  <a:cubicBezTo>
                    <a:pt x="96" y="165"/>
                    <a:pt x="97" y="166"/>
                    <a:pt x="97" y="166"/>
                  </a:cubicBezTo>
                  <a:cubicBezTo>
                    <a:pt x="98" y="166"/>
                    <a:pt x="99" y="166"/>
                    <a:pt x="99" y="165"/>
                  </a:cubicBezTo>
                  <a:cubicBezTo>
                    <a:pt x="172" y="137"/>
                    <a:pt x="172" y="137"/>
                    <a:pt x="172" y="137"/>
                  </a:cubicBezTo>
                  <a:cubicBezTo>
                    <a:pt x="174" y="137"/>
                    <a:pt x="175" y="135"/>
                    <a:pt x="175" y="133"/>
                  </a:cubicBezTo>
                  <a:cubicBezTo>
                    <a:pt x="175" y="70"/>
                    <a:pt x="175" y="70"/>
                    <a:pt x="175" y="70"/>
                  </a:cubicBezTo>
                  <a:cubicBezTo>
                    <a:pt x="199" y="30"/>
                    <a:pt x="199" y="30"/>
                    <a:pt x="199" y="30"/>
                  </a:cubicBezTo>
                  <a:cubicBezTo>
                    <a:pt x="200" y="29"/>
                    <a:pt x="200" y="27"/>
                    <a:pt x="199" y="26"/>
                  </a:cubicBezTo>
                  <a:close/>
                  <a:moveTo>
                    <a:pt x="167" y="66"/>
                  </a:moveTo>
                  <a:cubicBezTo>
                    <a:pt x="166" y="67"/>
                    <a:pt x="166" y="68"/>
                    <a:pt x="166" y="69"/>
                  </a:cubicBezTo>
                  <a:cubicBezTo>
                    <a:pt x="166" y="130"/>
                    <a:pt x="166" y="130"/>
                    <a:pt x="166" y="130"/>
                  </a:cubicBezTo>
                  <a:cubicBezTo>
                    <a:pt x="98" y="156"/>
                    <a:pt x="98" y="156"/>
                    <a:pt x="98" y="156"/>
                  </a:cubicBezTo>
                  <a:cubicBezTo>
                    <a:pt x="34" y="117"/>
                    <a:pt x="34" y="117"/>
                    <a:pt x="34" y="117"/>
                  </a:cubicBezTo>
                  <a:cubicBezTo>
                    <a:pt x="34" y="54"/>
                    <a:pt x="34" y="54"/>
                    <a:pt x="34" y="54"/>
                  </a:cubicBezTo>
                  <a:cubicBezTo>
                    <a:pt x="34" y="53"/>
                    <a:pt x="34" y="52"/>
                    <a:pt x="33" y="51"/>
                  </a:cubicBezTo>
                  <a:cubicBezTo>
                    <a:pt x="18" y="30"/>
                    <a:pt x="18" y="30"/>
                    <a:pt x="18" y="30"/>
                  </a:cubicBezTo>
                  <a:cubicBezTo>
                    <a:pt x="69" y="52"/>
                    <a:pt x="69" y="52"/>
                    <a:pt x="69" y="52"/>
                  </a:cubicBezTo>
                  <a:cubicBezTo>
                    <a:pt x="83" y="71"/>
                    <a:pt x="83" y="71"/>
                    <a:pt x="83" y="71"/>
                  </a:cubicBezTo>
                  <a:cubicBezTo>
                    <a:pt x="48" y="55"/>
                    <a:pt x="48" y="55"/>
                    <a:pt x="48" y="55"/>
                  </a:cubicBezTo>
                  <a:cubicBezTo>
                    <a:pt x="46" y="54"/>
                    <a:pt x="43" y="55"/>
                    <a:pt x="42" y="57"/>
                  </a:cubicBezTo>
                  <a:cubicBezTo>
                    <a:pt x="41" y="60"/>
                    <a:pt x="42" y="62"/>
                    <a:pt x="45" y="63"/>
                  </a:cubicBezTo>
                  <a:cubicBezTo>
                    <a:pt x="93" y="86"/>
                    <a:pt x="93" y="86"/>
                    <a:pt x="93" y="86"/>
                  </a:cubicBezTo>
                  <a:cubicBezTo>
                    <a:pt x="93" y="141"/>
                    <a:pt x="93" y="141"/>
                    <a:pt x="93" y="141"/>
                  </a:cubicBezTo>
                  <a:cubicBezTo>
                    <a:pt x="93" y="143"/>
                    <a:pt x="95" y="145"/>
                    <a:pt x="97" y="145"/>
                  </a:cubicBezTo>
                  <a:cubicBezTo>
                    <a:pt x="100" y="145"/>
                    <a:pt x="102" y="143"/>
                    <a:pt x="102" y="141"/>
                  </a:cubicBezTo>
                  <a:cubicBezTo>
                    <a:pt x="102" y="83"/>
                    <a:pt x="102" y="83"/>
                    <a:pt x="102" y="83"/>
                  </a:cubicBezTo>
                  <a:cubicBezTo>
                    <a:pt x="102" y="83"/>
                    <a:pt x="102" y="83"/>
                    <a:pt x="102" y="83"/>
                  </a:cubicBezTo>
                  <a:cubicBezTo>
                    <a:pt x="102" y="83"/>
                    <a:pt x="102" y="83"/>
                    <a:pt x="102" y="83"/>
                  </a:cubicBezTo>
                  <a:cubicBezTo>
                    <a:pt x="102" y="83"/>
                    <a:pt x="102" y="82"/>
                    <a:pt x="102" y="82"/>
                  </a:cubicBezTo>
                  <a:cubicBezTo>
                    <a:pt x="102" y="82"/>
                    <a:pt x="102" y="82"/>
                    <a:pt x="102" y="82"/>
                  </a:cubicBezTo>
                  <a:cubicBezTo>
                    <a:pt x="166" y="68"/>
                    <a:pt x="166" y="68"/>
                    <a:pt x="166" y="68"/>
                  </a:cubicBezTo>
                  <a:cubicBezTo>
                    <a:pt x="98" y="41"/>
                    <a:pt x="98" y="41"/>
                    <a:pt x="98" y="41"/>
                  </a:cubicBezTo>
                  <a:cubicBezTo>
                    <a:pt x="111" y="11"/>
                    <a:pt x="111" y="11"/>
                    <a:pt x="111" y="11"/>
                  </a:cubicBezTo>
                  <a:cubicBezTo>
                    <a:pt x="188" y="30"/>
                    <a:pt x="188" y="30"/>
                    <a:pt x="188" y="30"/>
                  </a:cubicBezTo>
                  <a:lnTo>
                    <a:pt x="167" y="66"/>
                  </a:lnTo>
                  <a:close/>
                </a:path>
              </a:pathLst>
            </a:custGeom>
            <a:solidFill>
              <a:schemeClr val="bg1">
                <a:lumMod val="95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文本框 18"/>
            <p:cNvSpPr txBox="1"/>
            <p:nvPr/>
          </p:nvSpPr>
          <p:spPr>
            <a:xfrm rot="21350988">
              <a:off x="308459" y="4535696"/>
              <a:ext cx="2521940" cy="506730"/>
            </a:xfrm>
            <a:prstGeom prst="rect">
              <a:avLst/>
            </a:prstGeom>
            <a:noFill/>
          </p:spPr>
          <p:txBody>
            <a:bodyPr wrap="square" rtlCol="0">
              <a:spAutoFit/>
            </a:bodyPr>
            <a:lstStyle/>
            <a:p>
              <a:pPr algn="ctr">
                <a:lnSpc>
                  <a:spcPct val="150000"/>
                </a:lnSpc>
              </a:pPr>
              <a:r>
                <a:rPr lang="zh-CN" altLang="en-US" dirty="0">
                  <a:solidFill>
                    <a:schemeClr val="bg1">
                      <a:lumMod val="85000"/>
                    </a:schemeClr>
                  </a:solidFill>
                  <a:latin typeface="微软雅黑" panose="020B0503020204020204" pitchFamily="34" charset="-122"/>
                  <a:ea typeface="微软雅黑" panose="020B0503020204020204" pitchFamily="34" charset="-122"/>
                </a:rPr>
                <a:t>新潮交流方式</a:t>
              </a: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20" name="文本框 19"/>
            <p:cNvSpPr txBox="1"/>
            <p:nvPr/>
          </p:nvSpPr>
          <p:spPr>
            <a:xfrm rot="21350988">
              <a:off x="92766" y="3971093"/>
              <a:ext cx="2953325" cy="460375"/>
            </a:xfrm>
            <a:prstGeom prst="rect">
              <a:avLst/>
            </a:prstGeom>
            <a:noFill/>
          </p:spPr>
          <p:txBody>
            <a:bodyPr wrap="square" rtlCol="0">
              <a:spAutoFit/>
            </a:bodyPr>
            <a:lstStyle/>
            <a:p>
              <a:pPr algn="ctr"/>
              <a:r>
                <a:rPr lang="zh-CN" altLang="en-US" sz="2400" dirty="0">
                  <a:solidFill>
                    <a:srgbClr val="D75931"/>
                  </a:solidFill>
                  <a:latin typeface="微软雅黑" panose="020B0503020204020204" pitchFamily="34" charset="-122"/>
                  <a:ea typeface="微软雅黑" panose="020B0503020204020204" pitchFamily="34" charset="-122"/>
                </a:rPr>
                <a:t>实时弹幕讨论</a:t>
              </a:r>
              <a:endParaRPr lang="zh-CN" altLang="en-US" sz="2400" dirty="0">
                <a:solidFill>
                  <a:srgbClr val="D75931"/>
                </a:solidFill>
                <a:latin typeface="微软雅黑" panose="020B0503020204020204" pitchFamily="34" charset="-122"/>
                <a:ea typeface="微软雅黑" panose="020B0503020204020204" pitchFamily="34" charset="-122"/>
              </a:endParaRPr>
            </a:p>
          </p:txBody>
        </p:sp>
      </p:grpSp>
      <p:grpSp>
        <p:nvGrpSpPr>
          <p:cNvPr id="29" name="组合 28"/>
          <p:cNvGrpSpPr/>
          <p:nvPr/>
        </p:nvGrpSpPr>
        <p:grpSpPr>
          <a:xfrm>
            <a:off x="3069548" y="3150823"/>
            <a:ext cx="2953325" cy="2038627"/>
            <a:chOff x="3069548" y="3150823"/>
            <a:chExt cx="2953325" cy="2038627"/>
          </a:xfrm>
        </p:grpSpPr>
        <p:grpSp>
          <p:nvGrpSpPr>
            <p:cNvPr id="10" name="组合 9"/>
            <p:cNvGrpSpPr/>
            <p:nvPr/>
          </p:nvGrpSpPr>
          <p:grpSpPr>
            <a:xfrm>
              <a:off x="4277923" y="3150823"/>
              <a:ext cx="314325" cy="307976"/>
              <a:chOff x="9371013" y="2636838"/>
              <a:chExt cx="314325" cy="307976"/>
            </a:xfrm>
            <a:solidFill>
              <a:schemeClr val="bg1">
                <a:lumMod val="95000"/>
              </a:schemeClr>
            </a:solidFill>
          </p:grpSpPr>
          <p:sp>
            <p:nvSpPr>
              <p:cNvPr id="11" name="Freeform 401"/>
              <p:cNvSpPr/>
              <p:nvPr/>
            </p:nvSpPr>
            <p:spPr bwMode="auto">
              <a:xfrm>
                <a:off x="9472613" y="2636838"/>
                <a:ext cx="34925" cy="65088"/>
              </a:xfrm>
              <a:custGeom>
                <a:avLst/>
                <a:gdLst>
                  <a:gd name="T0" fmla="*/ 11 w 23"/>
                  <a:gd name="T1" fmla="*/ 41 h 41"/>
                  <a:gd name="T2" fmla="*/ 23 w 23"/>
                  <a:gd name="T3" fmla="*/ 38 h 41"/>
                  <a:gd name="T4" fmla="*/ 12 w 23"/>
                  <a:gd name="T5" fmla="*/ 5 h 41"/>
                  <a:gd name="T6" fmla="*/ 5 w 23"/>
                  <a:gd name="T7" fmla="*/ 1 h 41"/>
                  <a:gd name="T8" fmla="*/ 1 w 23"/>
                  <a:gd name="T9" fmla="*/ 8 h 41"/>
                  <a:gd name="T10" fmla="*/ 11 w 23"/>
                  <a:gd name="T11" fmla="*/ 41 h 41"/>
                </a:gdLst>
                <a:ahLst/>
                <a:cxnLst>
                  <a:cxn ang="0">
                    <a:pos x="T0" y="T1"/>
                  </a:cxn>
                  <a:cxn ang="0">
                    <a:pos x="T2" y="T3"/>
                  </a:cxn>
                  <a:cxn ang="0">
                    <a:pos x="T4" y="T5"/>
                  </a:cxn>
                  <a:cxn ang="0">
                    <a:pos x="T6" y="T7"/>
                  </a:cxn>
                  <a:cxn ang="0">
                    <a:pos x="T8" y="T9"/>
                  </a:cxn>
                  <a:cxn ang="0">
                    <a:pos x="T10" y="T11"/>
                  </a:cxn>
                </a:cxnLst>
                <a:rect l="0" t="0" r="r" b="b"/>
                <a:pathLst>
                  <a:path w="23" h="41">
                    <a:moveTo>
                      <a:pt x="11" y="41"/>
                    </a:moveTo>
                    <a:cubicBezTo>
                      <a:pt x="15" y="40"/>
                      <a:pt x="19" y="38"/>
                      <a:pt x="23" y="38"/>
                    </a:cubicBezTo>
                    <a:cubicBezTo>
                      <a:pt x="12" y="5"/>
                      <a:pt x="12" y="5"/>
                      <a:pt x="12" y="5"/>
                    </a:cubicBezTo>
                    <a:cubicBezTo>
                      <a:pt x="11" y="2"/>
                      <a:pt x="8" y="0"/>
                      <a:pt x="5" y="1"/>
                    </a:cubicBezTo>
                    <a:cubicBezTo>
                      <a:pt x="2" y="2"/>
                      <a:pt x="0" y="5"/>
                      <a:pt x="1" y="8"/>
                    </a:cubicBezTo>
                    <a:lnTo>
                      <a:pt x="1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2" name="Freeform 402"/>
              <p:cNvSpPr/>
              <p:nvPr/>
            </p:nvSpPr>
            <p:spPr bwMode="auto">
              <a:xfrm>
                <a:off x="9548813" y="2879726"/>
                <a:ext cx="36513" cy="65088"/>
              </a:xfrm>
              <a:custGeom>
                <a:avLst/>
                <a:gdLst>
                  <a:gd name="T0" fmla="*/ 11 w 23"/>
                  <a:gd name="T1" fmla="*/ 0 h 41"/>
                  <a:gd name="T2" fmla="*/ 0 w 23"/>
                  <a:gd name="T3" fmla="*/ 4 h 41"/>
                  <a:gd name="T4" fmla="*/ 10 w 23"/>
                  <a:gd name="T5" fmla="*/ 37 h 41"/>
                  <a:gd name="T6" fmla="*/ 16 w 23"/>
                  <a:gd name="T7" fmla="*/ 41 h 41"/>
                  <a:gd name="T8" fmla="*/ 18 w 23"/>
                  <a:gd name="T9" fmla="*/ 41 h 41"/>
                  <a:gd name="T10" fmla="*/ 22 w 23"/>
                  <a:gd name="T11" fmla="*/ 33 h 41"/>
                  <a:gd name="T12" fmla="*/ 11 w 23"/>
                  <a:gd name="T13" fmla="*/ 0 h 41"/>
                </a:gdLst>
                <a:ahLst/>
                <a:cxnLst>
                  <a:cxn ang="0">
                    <a:pos x="T0" y="T1"/>
                  </a:cxn>
                  <a:cxn ang="0">
                    <a:pos x="T2" y="T3"/>
                  </a:cxn>
                  <a:cxn ang="0">
                    <a:pos x="T4" y="T5"/>
                  </a:cxn>
                  <a:cxn ang="0">
                    <a:pos x="T6" y="T7"/>
                  </a:cxn>
                  <a:cxn ang="0">
                    <a:pos x="T8" y="T9"/>
                  </a:cxn>
                  <a:cxn ang="0">
                    <a:pos x="T10" y="T11"/>
                  </a:cxn>
                  <a:cxn ang="0">
                    <a:pos x="T12" y="T13"/>
                  </a:cxn>
                </a:cxnLst>
                <a:rect l="0" t="0" r="r" b="b"/>
                <a:pathLst>
                  <a:path w="23" h="41">
                    <a:moveTo>
                      <a:pt x="11" y="0"/>
                    </a:moveTo>
                    <a:cubicBezTo>
                      <a:pt x="7" y="1"/>
                      <a:pt x="4" y="3"/>
                      <a:pt x="0" y="4"/>
                    </a:cubicBezTo>
                    <a:cubicBezTo>
                      <a:pt x="10" y="37"/>
                      <a:pt x="10" y="37"/>
                      <a:pt x="10" y="37"/>
                    </a:cubicBezTo>
                    <a:cubicBezTo>
                      <a:pt x="11" y="39"/>
                      <a:pt x="13" y="41"/>
                      <a:pt x="16" y="41"/>
                    </a:cubicBezTo>
                    <a:cubicBezTo>
                      <a:pt x="17" y="41"/>
                      <a:pt x="17" y="41"/>
                      <a:pt x="18" y="41"/>
                    </a:cubicBezTo>
                    <a:cubicBezTo>
                      <a:pt x="21" y="40"/>
                      <a:pt x="23" y="36"/>
                      <a:pt x="22" y="33"/>
                    </a:cubicBezTo>
                    <a:lnTo>
                      <a:pt x="1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3" name="Freeform 403"/>
              <p:cNvSpPr/>
              <p:nvPr/>
            </p:nvSpPr>
            <p:spPr bwMode="auto">
              <a:xfrm>
                <a:off x="9371013" y="2747963"/>
                <a:ext cx="63500" cy="30163"/>
              </a:xfrm>
              <a:custGeom>
                <a:avLst/>
                <a:gdLst>
                  <a:gd name="T0" fmla="*/ 41 w 41"/>
                  <a:gd name="T1" fmla="*/ 8 h 19"/>
                  <a:gd name="T2" fmla="*/ 8 w 41"/>
                  <a:gd name="T3" fmla="*/ 1 h 19"/>
                  <a:gd name="T4" fmla="*/ 1 w 41"/>
                  <a:gd name="T5" fmla="*/ 5 h 19"/>
                  <a:gd name="T6" fmla="*/ 5 w 41"/>
                  <a:gd name="T7" fmla="*/ 12 h 19"/>
                  <a:gd name="T8" fmla="*/ 38 w 41"/>
                  <a:gd name="T9" fmla="*/ 19 h 19"/>
                  <a:gd name="T10" fmla="*/ 41 w 41"/>
                  <a:gd name="T11" fmla="*/ 8 h 19"/>
                </a:gdLst>
                <a:ahLst/>
                <a:cxnLst>
                  <a:cxn ang="0">
                    <a:pos x="T0" y="T1"/>
                  </a:cxn>
                  <a:cxn ang="0">
                    <a:pos x="T2" y="T3"/>
                  </a:cxn>
                  <a:cxn ang="0">
                    <a:pos x="T4" y="T5"/>
                  </a:cxn>
                  <a:cxn ang="0">
                    <a:pos x="T6" y="T7"/>
                  </a:cxn>
                  <a:cxn ang="0">
                    <a:pos x="T8" y="T9"/>
                  </a:cxn>
                  <a:cxn ang="0">
                    <a:pos x="T10" y="T11"/>
                  </a:cxn>
                </a:cxnLst>
                <a:rect l="0" t="0" r="r" b="b"/>
                <a:pathLst>
                  <a:path w="41" h="19">
                    <a:moveTo>
                      <a:pt x="41" y="8"/>
                    </a:moveTo>
                    <a:cubicBezTo>
                      <a:pt x="8" y="1"/>
                      <a:pt x="8" y="1"/>
                      <a:pt x="8" y="1"/>
                    </a:cubicBezTo>
                    <a:cubicBezTo>
                      <a:pt x="5" y="0"/>
                      <a:pt x="2" y="2"/>
                      <a:pt x="1" y="5"/>
                    </a:cubicBezTo>
                    <a:cubicBezTo>
                      <a:pt x="0" y="8"/>
                      <a:pt x="2" y="11"/>
                      <a:pt x="5" y="12"/>
                    </a:cubicBezTo>
                    <a:cubicBezTo>
                      <a:pt x="38" y="19"/>
                      <a:pt x="38" y="19"/>
                      <a:pt x="38" y="19"/>
                    </a:cubicBezTo>
                    <a:cubicBezTo>
                      <a:pt x="39" y="15"/>
                      <a:pt x="39" y="12"/>
                      <a:pt x="4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4" name="Freeform 404"/>
              <p:cNvSpPr/>
              <p:nvPr/>
            </p:nvSpPr>
            <p:spPr bwMode="auto">
              <a:xfrm>
                <a:off x="9618663" y="2803526"/>
                <a:ext cx="66675" cy="30163"/>
              </a:xfrm>
              <a:custGeom>
                <a:avLst/>
                <a:gdLst>
                  <a:gd name="T0" fmla="*/ 38 w 43"/>
                  <a:gd name="T1" fmla="*/ 8 h 19"/>
                  <a:gd name="T2" fmla="*/ 3 w 43"/>
                  <a:gd name="T3" fmla="*/ 0 h 19"/>
                  <a:gd name="T4" fmla="*/ 0 w 43"/>
                  <a:gd name="T5" fmla="*/ 11 h 19"/>
                  <a:gd name="T6" fmla="*/ 36 w 43"/>
                  <a:gd name="T7" fmla="*/ 19 h 19"/>
                  <a:gd name="T8" fmla="*/ 37 w 43"/>
                  <a:gd name="T9" fmla="*/ 19 h 19"/>
                  <a:gd name="T10" fmla="*/ 43 w 43"/>
                  <a:gd name="T11" fmla="*/ 15 h 19"/>
                  <a:gd name="T12" fmla="*/ 38 w 43"/>
                  <a:gd name="T13" fmla="*/ 8 h 19"/>
                </a:gdLst>
                <a:ahLst/>
                <a:cxnLst>
                  <a:cxn ang="0">
                    <a:pos x="T0" y="T1"/>
                  </a:cxn>
                  <a:cxn ang="0">
                    <a:pos x="T2" y="T3"/>
                  </a:cxn>
                  <a:cxn ang="0">
                    <a:pos x="T4" y="T5"/>
                  </a:cxn>
                  <a:cxn ang="0">
                    <a:pos x="T6" y="T7"/>
                  </a:cxn>
                  <a:cxn ang="0">
                    <a:pos x="T8" y="T9"/>
                  </a:cxn>
                  <a:cxn ang="0">
                    <a:pos x="T10" y="T11"/>
                  </a:cxn>
                  <a:cxn ang="0">
                    <a:pos x="T12" y="T13"/>
                  </a:cxn>
                </a:cxnLst>
                <a:rect l="0" t="0" r="r" b="b"/>
                <a:pathLst>
                  <a:path w="43" h="19">
                    <a:moveTo>
                      <a:pt x="38" y="8"/>
                    </a:moveTo>
                    <a:cubicBezTo>
                      <a:pt x="3" y="0"/>
                      <a:pt x="3" y="0"/>
                      <a:pt x="3" y="0"/>
                    </a:cubicBezTo>
                    <a:cubicBezTo>
                      <a:pt x="2" y="4"/>
                      <a:pt x="1" y="7"/>
                      <a:pt x="0" y="11"/>
                    </a:cubicBezTo>
                    <a:cubicBezTo>
                      <a:pt x="36" y="19"/>
                      <a:pt x="36" y="19"/>
                      <a:pt x="36" y="19"/>
                    </a:cubicBezTo>
                    <a:cubicBezTo>
                      <a:pt x="36" y="19"/>
                      <a:pt x="36" y="19"/>
                      <a:pt x="37" y="19"/>
                    </a:cubicBezTo>
                    <a:cubicBezTo>
                      <a:pt x="40" y="19"/>
                      <a:pt x="42" y="17"/>
                      <a:pt x="43" y="15"/>
                    </a:cubicBezTo>
                    <a:cubicBezTo>
                      <a:pt x="43" y="11"/>
                      <a:pt x="41" y="8"/>
                      <a:pt x="38"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5" name="Freeform 405"/>
              <p:cNvSpPr/>
              <p:nvPr/>
            </p:nvSpPr>
            <p:spPr bwMode="auto">
              <a:xfrm>
                <a:off x="9585326" y="2668588"/>
                <a:ext cx="53975" cy="58738"/>
              </a:xfrm>
              <a:custGeom>
                <a:avLst/>
                <a:gdLst>
                  <a:gd name="T0" fmla="*/ 9 w 35"/>
                  <a:gd name="T1" fmla="*/ 38 h 38"/>
                  <a:gd name="T2" fmla="*/ 33 w 35"/>
                  <a:gd name="T3" fmla="*/ 11 h 38"/>
                  <a:gd name="T4" fmla="*/ 33 w 35"/>
                  <a:gd name="T5" fmla="*/ 3 h 38"/>
                  <a:gd name="T6" fmla="*/ 24 w 35"/>
                  <a:gd name="T7" fmla="*/ 3 h 38"/>
                  <a:gd name="T8" fmla="*/ 0 w 35"/>
                  <a:gd name="T9" fmla="*/ 30 h 38"/>
                  <a:gd name="T10" fmla="*/ 9 w 35"/>
                  <a:gd name="T11" fmla="*/ 38 h 38"/>
                </a:gdLst>
                <a:ahLst/>
                <a:cxnLst>
                  <a:cxn ang="0">
                    <a:pos x="T0" y="T1"/>
                  </a:cxn>
                  <a:cxn ang="0">
                    <a:pos x="T2" y="T3"/>
                  </a:cxn>
                  <a:cxn ang="0">
                    <a:pos x="T4" y="T5"/>
                  </a:cxn>
                  <a:cxn ang="0">
                    <a:pos x="T6" y="T7"/>
                  </a:cxn>
                  <a:cxn ang="0">
                    <a:pos x="T8" y="T9"/>
                  </a:cxn>
                  <a:cxn ang="0">
                    <a:pos x="T10" y="T11"/>
                  </a:cxn>
                </a:cxnLst>
                <a:rect l="0" t="0" r="r" b="b"/>
                <a:pathLst>
                  <a:path w="35" h="38">
                    <a:moveTo>
                      <a:pt x="9" y="38"/>
                    </a:moveTo>
                    <a:cubicBezTo>
                      <a:pt x="33" y="11"/>
                      <a:pt x="33" y="11"/>
                      <a:pt x="33" y="11"/>
                    </a:cubicBezTo>
                    <a:cubicBezTo>
                      <a:pt x="35" y="9"/>
                      <a:pt x="35" y="5"/>
                      <a:pt x="33" y="3"/>
                    </a:cubicBezTo>
                    <a:cubicBezTo>
                      <a:pt x="30" y="0"/>
                      <a:pt x="26" y="1"/>
                      <a:pt x="24" y="3"/>
                    </a:cubicBezTo>
                    <a:cubicBezTo>
                      <a:pt x="0" y="30"/>
                      <a:pt x="0" y="30"/>
                      <a:pt x="0" y="30"/>
                    </a:cubicBezTo>
                    <a:cubicBezTo>
                      <a:pt x="3" y="32"/>
                      <a:pt x="6" y="35"/>
                      <a:pt x="9"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6" name="Freeform 407"/>
              <p:cNvSpPr/>
              <p:nvPr/>
            </p:nvSpPr>
            <p:spPr bwMode="auto">
              <a:xfrm>
                <a:off x="9415463" y="2857501"/>
                <a:ext cx="53975" cy="55563"/>
              </a:xfrm>
              <a:custGeom>
                <a:avLst/>
                <a:gdLst>
                  <a:gd name="T0" fmla="*/ 3 w 34"/>
                  <a:gd name="T1" fmla="*/ 25 h 35"/>
                  <a:gd name="T2" fmla="*/ 3 w 34"/>
                  <a:gd name="T3" fmla="*/ 33 h 35"/>
                  <a:gd name="T4" fmla="*/ 7 w 34"/>
                  <a:gd name="T5" fmla="*/ 35 h 35"/>
                  <a:gd name="T6" fmla="*/ 11 w 34"/>
                  <a:gd name="T7" fmla="*/ 33 h 35"/>
                  <a:gd name="T8" fmla="*/ 34 w 34"/>
                  <a:gd name="T9" fmla="*/ 7 h 35"/>
                  <a:gd name="T10" fmla="*/ 25 w 34"/>
                  <a:gd name="T11" fmla="*/ 0 h 35"/>
                  <a:gd name="T12" fmla="*/ 3 w 34"/>
                  <a:gd name="T13" fmla="*/ 25 h 35"/>
                </a:gdLst>
                <a:ahLst/>
                <a:cxnLst>
                  <a:cxn ang="0">
                    <a:pos x="T0" y="T1"/>
                  </a:cxn>
                  <a:cxn ang="0">
                    <a:pos x="T2" y="T3"/>
                  </a:cxn>
                  <a:cxn ang="0">
                    <a:pos x="T4" y="T5"/>
                  </a:cxn>
                  <a:cxn ang="0">
                    <a:pos x="T6" y="T7"/>
                  </a:cxn>
                  <a:cxn ang="0">
                    <a:pos x="T8" y="T9"/>
                  </a:cxn>
                  <a:cxn ang="0">
                    <a:pos x="T10" y="T11"/>
                  </a:cxn>
                  <a:cxn ang="0">
                    <a:pos x="T12" y="T13"/>
                  </a:cxn>
                </a:cxnLst>
                <a:rect l="0" t="0" r="r" b="b"/>
                <a:pathLst>
                  <a:path w="34" h="35">
                    <a:moveTo>
                      <a:pt x="3" y="25"/>
                    </a:moveTo>
                    <a:cubicBezTo>
                      <a:pt x="0" y="27"/>
                      <a:pt x="1" y="31"/>
                      <a:pt x="3" y="33"/>
                    </a:cubicBezTo>
                    <a:cubicBezTo>
                      <a:pt x="4" y="34"/>
                      <a:pt x="6" y="35"/>
                      <a:pt x="7" y="35"/>
                    </a:cubicBezTo>
                    <a:cubicBezTo>
                      <a:pt x="9" y="35"/>
                      <a:pt x="10" y="34"/>
                      <a:pt x="11" y="33"/>
                    </a:cubicBezTo>
                    <a:cubicBezTo>
                      <a:pt x="34" y="7"/>
                      <a:pt x="34" y="7"/>
                      <a:pt x="34" y="7"/>
                    </a:cubicBezTo>
                    <a:cubicBezTo>
                      <a:pt x="31" y="5"/>
                      <a:pt x="28" y="3"/>
                      <a:pt x="25" y="0"/>
                    </a:cubicBezTo>
                    <a:lnTo>
                      <a:pt x="3"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7" name="Freeform 408"/>
              <p:cNvSpPr>
                <a:spLocks noEditPoints="1"/>
              </p:cNvSpPr>
              <p:nvPr/>
            </p:nvSpPr>
            <p:spPr bwMode="auto">
              <a:xfrm>
                <a:off x="9440863" y="2706688"/>
                <a:ext cx="169863" cy="168275"/>
              </a:xfrm>
              <a:custGeom>
                <a:avLst/>
                <a:gdLst>
                  <a:gd name="T0" fmla="*/ 54 w 108"/>
                  <a:gd name="T1" fmla="*/ 0 h 108"/>
                  <a:gd name="T2" fmla="*/ 0 w 108"/>
                  <a:gd name="T3" fmla="*/ 54 h 108"/>
                  <a:gd name="T4" fmla="*/ 54 w 108"/>
                  <a:gd name="T5" fmla="*/ 108 h 108"/>
                  <a:gd name="T6" fmla="*/ 108 w 108"/>
                  <a:gd name="T7" fmla="*/ 54 h 108"/>
                  <a:gd name="T8" fmla="*/ 54 w 108"/>
                  <a:gd name="T9" fmla="*/ 0 h 108"/>
                  <a:gd name="T10" fmla="*/ 54 w 108"/>
                  <a:gd name="T11" fmla="*/ 97 h 108"/>
                  <a:gd name="T12" fmla="*/ 12 w 108"/>
                  <a:gd name="T13" fmla="*/ 54 h 108"/>
                  <a:gd name="T14" fmla="*/ 54 w 108"/>
                  <a:gd name="T15" fmla="*/ 12 h 108"/>
                  <a:gd name="T16" fmla="*/ 97 w 108"/>
                  <a:gd name="T17" fmla="*/ 54 h 108"/>
                  <a:gd name="T18" fmla="*/ 54 w 108"/>
                  <a:gd name="T19" fmla="*/ 97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8">
                    <a:moveTo>
                      <a:pt x="54" y="0"/>
                    </a:moveTo>
                    <a:cubicBezTo>
                      <a:pt x="25" y="0"/>
                      <a:pt x="0" y="25"/>
                      <a:pt x="0" y="54"/>
                    </a:cubicBezTo>
                    <a:cubicBezTo>
                      <a:pt x="0" y="84"/>
                      <a:pt x="25" y="108"/>
                      <a:pt x="54" y="108"/>
                    </a:cubicBezTo>
                    <a:cubicBezTo>
                      <a:pt x="84" y="108"/>
                      <a:pt x="108" y="84"/>
                      <a:pt x="108" y="54"/>
                    </a:cubicBezTo>
                    <a:cubicBezTo>
                      <a:pt x="108" y="25"/>
                      <a:pt x="84" y="0"/>
                      <a:pt x="54" y="0"/>
                    </a:cubicBezTo>
                    <a:close/>
                    <a:moveTo>
                      <a:pt x="54" y="97"/>
                    </a:moveTo>
                    <a:cubicBezTo>
                      <a:pt x="31" y="97"/>
                      <a:pt x="12" y="78"/>
                      <a:pt x="12" y="54"/>
                    </a:cubicBezTo>
                    <a:cubicBezTo>
                      <a:pt x="12" y="31"/>
                      <a:pt x="31" y="12"/>
                      <a:pt x="54" y="12"/>
                    </a:cubicBezTo>
                    <a:cubicBezTo>
                      <a:pt x="78" y="12"/>
                      <a:pt x="97" y="31"/>
                      <a:pt x="97" y="54"/>
                    </a:cubicBezTo>
                    <a:cubicBezTo>
                      <a:pt x="97" y="78"/>
                      <a:pt x="78" y="97"/>
                      <a:pt x="54" y="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21" name="文本框 20"/>
            <p:cNvSpPr txBox="1"/>
            <p:nvPr/>
          </p:nvSpPr>
          <p:spPr>
            <a:xfrm rot="21350988">
              <a:off x="3285241" y="4267430"/>
              <a:ext cx="2521940" cy="922020"/>
            </a:xfrm>
            <a:prstGeom prst="rect">
              <a:avLst/>
            </a:prstGeom>
            <a:noFill/>
          </p:spPr>
          <p:txBody>
            <a:bodyPr wrap="square" rtlCol="0">
              <a:spAutoFit/>
            </a:bodyPr>
            <a:lstStyle/>
            <a:p>
              <a:pPr algn="ctr">
                <a:lnSpc>
                  <a:spcPct val="150000"/>
                </a:lnSpc>
              </a:pPr>
              <a:r>
                <a:rPr lang="zh-CN" altLang="en-US" dirty="0">
                  <a:solidFill>
                    <a:schemeClr val="bg1">
                      <a:lumMod val="85000"/>
                    </a:schemeClr>
                  </a:solidFill>
                  <a:latin typeface="微软雅黑" panose="020B0503020204020204" pitchFamily="34" charset="-122"/>
                  <a:ea typeface="微软雅黑" panose="020B0503020204020204" pitchFamily="34" charset="-122"/>
                </a:rPr>
                <a:t>帮助同学了解就业、考研状况</a:t>
              </a: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22" name="文本框 21"/>
            <p:cNvSpPr txBox="1"/>
            <p:nvPr/>
          </p:nvSpPr>
          <p:spPr>
            <a:xfrm rot="21350988">
              <a:off x="3069548" y="3702827"/>
              <a:ext cx="2953325" cy="460375"/>
            </a:xfrm>
            <a:prstGeom prst="rect">
              <a:avLst/>
            </a:prstGeom>
            <a:noFill/>
          </p:spPr>
          <p:txBody>
            <a:bodyPr wrap="square" rtlCol="0">
              <a:spAutoFit/>
            </a:bodyPr>
            <a:lstStyle/>
            <a:p>
              <a:pPr algn="ctr"/>
              <a:r>
                <a:rPr lang="zh-CN" altLang="en-US" sz="2400" dirty="0">
                  <a:solidFill>
                    <a:srgbClr val="D75931"/>
                  </a:solidFill>
                  <a:latin typeface="微软雅黑" panose="020B0503020204020204" pitchFamily="34" charset="-122"/>
                  <a:ea typeface="微软雅黑" panose="020B0503020204020204" pitchFamily="34" charset="-122"/>
                </a:rPr>
                <a:t>提供一线师资力量</a:t>
              </a:r>
              <a:endParaRPr lang="zh-CN" altLang="en-US" sz="2400" dirty="0">
                <a:solidFill>
                  <a:srgbClr val="D75931"/>
                </a:solidFill>
                <a:latin typeface="微软雅黑" panose="020B0503020204020204" pitchFamily="34" charset="-122"/>
                <a:ea typeface="微软雅黑" panose="020B0503020204020204" pitchFamily="34" charset="-122"/>
              </a:endParaRPr>
            </a:p>
          </p:txBody>
        </p:sp>
      </p:grpSp>
      <p:cxnSp>
        <p:nvCxnSpPr>
          <p:cNvPr id="26" name="直接连接符 25"/>
          <p:cNvCxnSpPr/>
          <p:nvPr/>
        </p:nvCxnSpPr>
        <p:spPr>
          <a:xfrm>
            <a:off x="2922909" y="3218477"/>
            <a:ext cx="100764" cy="190322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6046330" y="2946594"/>
            <a:ext cx="2953325" cy="1974590"/>
            <a:chOff x="6046330" y="2946594"/>
            <a:chExt cx="2953325" cy="1974590"/>
          </a:xfrm>
        </p:grpSpPr>
        <p:sp>
          <p:nvSpPr>
            <p:cNvPr id="9" name="Freeform 409"/>
            <p:cNvSpPr>
              <a:spLocks noEditPoints="1"/>
            </p:cNvSpPr>
            <p:nvPr/>
          </p:nvSpPr>
          <p:spPr bwMode="auto">
            <a:xfrm>
              <a:off x="7259639" y="2946594"/>
              <a:ext cx="314325" cy="215900"/>
            </a:xfrm>
            <a:custGeom>
              <a:avLst/>
              <a:gdLst>
                <a:gd name="T0" fmla="*/ 114 w 200"/>
                <a:gd name="T1" fmla="*/ 138 h 138"/>
                <a:gd name="T2" fmla="*/ 87 w 200"/>
                <a:gd name="T3" fmla="*/ 129 h 138"/>
                <a:gd name="T4" fmla="*/ 50 w 200"/>
                <a:gd name="T5" fmla="*/ 129 h 138"/>
                <a:gd name="T6" fmla="*/ 0 w 200"/>
                <a:gd name="T7" fmla="*/ 83 h 138"/>
                <a:gd name="T8" fmla="*/ 50 w 200"/>
                <a:gd name="T9" fmla="*/ 35 h 138"/>
                <a:gd name="T10" fmla="*/ 56 w 200"/>
                <a:gd name="T11" fmla="*/ 35 h 138"/>
                <a:gd name="T12" fmla="*/ 105 w 200"/>
                <a:gd name="T13" fmla="*/ 0 h 138"/>
                <a:gd name="T14" fmla="*/ 154 w 200"/>
                <a:gd name="T15" fmla="*/ 33 h 138"/>
                <a:gd name="T16" fmla="*/ 200 w 200"/>
                <a:gd name="T17" fmla="*/ 80 h 138"/>
                <a:gd name="T18" fmla="*/ 149 w 200"/>
                <a:gd name="T19" fmla="*/ 128 h 138"/>
                <a:gd name="T20" fmla="*/ 142 w 200"/>
                <a:gd name="T21" fmla="*/ 128 h 138"/>
                <a:gd name="T22" fmla="*/ 114 w 200"/>
                <a:gd name="T23" fmla="*/ 138 h 138"/>
                <a:gd name="T24" fmla="*/ 50 w 200"/>
                <a:gd name="T25" fmla="*/ 49 h 138"/>
                <a:gd name="T26" fmla="*/ 14 w 200"/>
                <a:gd name="T27" fmla="*/ 83 h 138"/>
                <a:gd name="T28" fmla="*/ 50 w 200"/>
                <a:gd name="T29" fmla="*/ 114 h 138"/>
                <a:gd name="T30" fmla="*/ 89 w 200"/>
                <a:gd name="T31" fmla="*/ 114 h 138"/>
                <a:gd name="T32" fmla="*/ 92 w 200"/>
                <a:gd name="T33" fmla="*/ 115 h 138"/>
                <a:gd name="T34" fmla="*/ 114 w 200"/>
                <a:gd name="T35" fmla="*/ 124 h 138"/>
                <a:gd name="T36" fmla="*/ 135 w 200"/>
                <a:gd name="T37" fmla="*/ 114 h 138"/>
                <a:gd name="T38" fmla="*/ 141 w 200"/>
                <a:gd name="T39" fmla="*/ 113 h 138"/>
                <a:gd name="T40" fmla="*/ 149 w 200"/>
                <a:gd name="T41" fmla="*/ 114 h 138"/>
                <a:gd name="T42" fmla="*/ 185 w 200"/>
                <a:gd name="T43" fmla="*/ 80 h 138"/>
                <a:gd name="T44" fmla="*/ 149 w 200"/>
                <a:gd name="T45" fmla="*/ 47 h 138"/>
                <a:gd name="T46" fmla="*/ 141 w 200"/>
                <a:gd name="T47" fmla="*/ 41 h 138"/>
                <a:gd name="T48" fmla="*/ 105 w 200"/>
                <a:gd name="T49" fmla="*/ 14 h 138"/>
                <a:gd name="T50" fmla="*/ 69 w 200"/>
                <a:gd name="T51" fmla="*/ 44 h 138"/>
                <a:gd name="T52" fmla="*/ 66 w 200"/>
                <a:gd name="T53" fmla="*/ 49 h 138"/>
                <a:gd name="T54" fmla="*/ 60 w 200"/>
                <a:gd name="T55" fmla="*/ 50 h 138"/>
                <a:gd name="T56" fmla="*/ 50 w 200"/>
                <a:gd name="T57" fmla="*/ 4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38">
                  <a:moveTo>
                    <a:pt x="114" y="138"/>
                  </a:moveTo>
                  <a:cubicBezTo>
                    <a:pt x="104" y="138"/>
                    <a:pt x="94" y="133"/>
                    <a:pt x="87" y="129"/>
                  </a:cubicBezTo>
                  <a:cubicBezTo>
                    <a:pt x="50" y="129"/>
                    <a:pt x="50" y="129"/>
                    <a:pt x="50" y="129"/>
                  </a:cubicBezTo>
                  <a:cubicBezTo>
                    <a:pt x="22" y="129"/>
                    <a:pt x="0" y="108"/>
                    <a:pt x="0" y="83"/>
                  </a:cubicBezTo>
                  <a:cubicBezTo>
                    <a:pt x="0" y="56"/>
                    <a:pt x="22" y="35"/>
                    <a:pt x="50" y="35"/>
                  </a:cubicBezTo>
                  <a:cubicBezTo>
                    <a:pt x="52" y="35"/>
                    <a:pt x="54" y="35"/>
                    <a:pt x="56" y="35"/>
                  </a:cubicBezTo>
                  <a:cubicBezTo>
                    <a:pt x="62" y="15"/>
                    <a:pt x="82" y="0"/>
                    <a:pt x="105" y="0"/>
                  </a:cubicBezTo>
                  <a:cubicBezTo>
                    <a:pt x="128" y="0"/>
                    <a:pt x="147" y="13"/>
                    <a:pt x="154" y="33"/>
                  </a:cubicBezTo>
                  <a:cubicBezTo>
                    <a:pt x="179" y="35"/>
                    <a:pt x="200" y="56"/>
                    <a:pt x="200" y="80"/>
                  </a:cubicBezTo>
                  <a:cubicBezTo>
                    <a:pt x="200" y="107"/>
                    <a:pt x="177" y="128"/>
                    <a:pt x="149" y="128"/>
                  </a:cubicBezTo>
                  <a:cubicBezTo>
                    <a:pt x="146" y="128"/>
                    <a:pt x="144" y="128"/>
                    <a:pt x="142" y="128"/>
                  </a:cubicBezTo>
                  <a:cubicBezTo>
                    <a:pt x="134" y="133"/>
                    <a:pt x="125" y="138"/>
                    <a:pt x="114" y="138"/>
                  </a:cubicBezTo>
                  <a:close/>
                  <a:moveTo>
                    <a:pt x="50" y="49"/>
                  </a:moveTo>
                  <a:cubicBezTo>
                    <a:pt x="30" y="49"/>
                    <a:pt x="14" y="64"/>
                    <a:pt x="14" y="83"/>
                  </a:cubicBezTo>
                  <a:cubicBezTo>
                    <a:pt x="14" y="101"/>
                    <a:pt x="30" y="114"/>
                    <a:pt x="50" y="114"/>
                  </a:cubicBezTo>
                  <a:cubicBezTo>
                    <a:pt x="89" y="114"/>
                    <a:pt x="89" y="114"/>
                    <a:pt x="89" y="114"/>
                  </a:cubicBezTo>
                  <a:cubicBezTo>
                    <a:pt x="90" y="114"/>
                    <a:pt x="91" y="115"/>
                    <a:pt x="92" y="115"/>
                  </a:cubicBezTo>
                  <a:cubicBezTo>
                    <a:pt x="99" y="119"/>
                    <a:pt x="107" y="124"/>
                    <a:pt x="114" y="124"/>
                  </a:cubicBezTo>
                  <a:cubicBezTo>
                    <a:pt x="122" y="124"/>
                    <a:pt x="129" y="119"/>
                    <a:pt x="135" y="114"/>
                  </a:cubicBezTo>
                  <a:cubicBezTo>
                    <a:pt x="137" y="113"/>
                    <a:pt x="139" y="113"/>
                    <a:pt x="141" y="113"/>
                  </a:cubicBezTo>
                  <a:cubicBezTo>
                    <a:pt x="144" y="114"/>
                    <a:pt x="146" y="114"/>
                    <a:pt x="149" y="114"/>
                  </a:cubicBezTo>
                  <a:cubicBezTo>
                    <a:pt x="169" y="114"/>
                    <a:pt x="185" y="99"/>
                    <a:pt x="185" y="80"/>
                  </a:cubicBezTo>
                  <a:cubicBezTo>
                    <a:pt x="185" y="62"/>
                    <a:pt x="169" y="47"/>
                    <a:pt x="149" y="47"/>
                  </a:cubicBezTo>
                  <a:cubicBezTo>
                    <a:pt x="145" y="47"/>
                    <a:pt x="142" y="45"/>
                    <a:pt x="141" y="41"/>
                  </a:cubicBezTo>
                  <a:cubicBezTo>
                    <a:pt x="138" y="25"/>
                    <a:pt x="123" y="14"/>
                    <a:pt x="105" y="14"/>
                  </a:cubicBezTo>
                  <a:cubicBezTo>
                    <a:pt x="86" y="14"/>
                    <a:pt x="71" y="27"/>
                    <a:pt x="69" y="44"/>
                  </a:cubicBezTo>
                  <a:cubicBezTo>
                    <a:pt x="69" y="46"/>
                    <a:pt x="67" y="48"/>
                    <a:pt x="66" y="49"/>
                  </a:cubicBezTo>
                  <a:cubicBezTo>
                    <a:pt x="64" y="50"/>
                    <a:pt x="62" y="51"/>
                    <a:pt x="60" y="50"/>
                  </a:cubicBezTo>
                  <a:cubicBezTo>
                    <a:pt x="57" y="50"/>
                    <a:pt x="54" y="49"/>
                    <a:pt x="50" y="49"/>
                  </a:cubicBezTo>
                  <a:close/>
                </a:path>
              </a:pathLst>
            </a:custGeom>
            <a:solidFill>
              <a:schemeClr val="bg1">
                <a:lumMod val="95000"/>
              </a:schemeClr>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3" name="文本框 22"/>
            <p:cNvSpPr txBox="1"/>
            <p:nvPr/>
          </p:nvSpPr>
          <p:spPr>
            <a:xfrm rot="21350988">
              <a:off x="6262023" y="3999164"/>
              <a:ext cx="2521940" cy="922020"/>
            </a:xfrm>
            <a:prstGeom prst="rect">
              <a:avLst/>
            </a:prstGeom>
            <a:noFill/>
          </p:spPr>
          <p:txBody>
            <a:bodyPr wrap="square" rtlCol="0">
              <a:spAutoFit/>
            </a:bodyPr>
            <a:lstStyle/>
            <a:p>
              <a:pPr algn="ctr">
                <a:lnSpc>
                  <a:spcPct val="150000"/>
                </a:lnSpc>
              </a:pPr>
              <a:r>
                <a:rPr lang="zh-CN" altLang="en-US" dirty="0">
                  <a:solidFill>
                    <a:schemeClr val="bg1">
                      <a:lumMod val="85000"/>
                    </a:schemeClr>
                  </a:solidFill>
                  <a:latin typeface="微软雅黑" panose="020B0503020204020204" pitchFamily="34" charset="-122"/>
                  <a:ea typeface="微软雅黑" panose="020B0503020204020204" pitchFamily="34" charset="-122"/>
                </a:rPr>
                <a:t>一款</a:t>
              </a:r>
              <a:r>
                <a:rPr lang="en-US" altLang="zh-CN" dirty="0">
                  <a:solidFill>
                    <a:schemeClr val="bg1">
                      <a:lumMod val="85000"/>
                    </a:schemeClr>
                  </a:solidFill>
                  <a:latin typeface="微软雅黑" panose="020B0503020204020204" pitchFamily="34" charset="-122"/>
                  <a:ea typeface="微软雅黑" panose="020B0503020204020204" pitchFamily="34" charset="-122"/>
                </a:rPr>
                <a:t>app</a:t>
              </a:r>
              <a:r>
                <a:rPr lang="zh-CN" altLang="en-US" dirty="0">
                  <a:solidFill>
                    <a:schemeClr val="bg1">
                      <a:lumMod val="85000"/>
                    </a:schemeClr>
                  </a:solidFill>
                  <a:latin typeface="微软雅黑" panose="020B0503020204020204" pitchFamily="34" charset="-122"/>
                  <a:ea typeface="微软雅黑" panose="020B0503020204020204" pitchFamily="34" charset="-122"/>
                </a:rPr>
                <a:t>，相当于几款别的</a:t>
              </a:r>
              <a:r>
                <a:rPr lang="en-US" altLang="zh-CN" dirty="0">
                  <a:solidFill>
                    <a:schemeClr val="bg1">
                      <a:lumMod val="85000"/>
                    </a:schemeClr>
                  </a:solidFill>
                  <a:latin typeface="微软雅黑" panose="020B0503020204020204" pitchFamily="34" charset="-122"/>
                  <a:ea typeface="微软雅黑" panose="020B0503020204020204" pitchFamily="34" charset="-122"/>
                </a:rPr>
                <a:t>app</a:t>
              </a:r>
              <a:endParaRPr lang="en-US" altLang="zh-CN"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24" name="文本框 23"/>
            <p:cNvSpPr txBox="1"/>
            <p:nvPr/>
          </p:nvSpPr>
          <p:spPr>
            <a:xfrm rot="21350988">
              <a:off x="6046330" y="3434561"/>
              <a:ext cx="2953325" cy="460375"/>
            </a:xfrm>
            <a:prstGeom prst="rect">
              <a:avLst/>
            </a:prstGeom>
            <a:noFill/>
          </p:spPr>
          <p:txBody>
            <a:bodyPr wrap="square" rtlCol="0">
              <a:spAutoFit/>
            </a:bodyPr>
            <a:lstStyle/>
            <a:p>
              <a:pPr algn="ctr"/>
              <a:r>
                <a:rPr lang="zh-CN" altLang="en-US" sz="2400" dirty="0">
                  <a:solidFill>
                    <a:srgbClr val="D75931"/>
                  </a:solidFill>
                  <a:latin typeface="微软雅黑" panose="020B0503020204020204" pitchFamily="34" charset="-122"/>
                  <a:ea typeface="微软雅黑" panose="020B0503020204020204" pitchFamily="34" charset="-122"/>
                </a:rPr>
                <a:t>集成一些主流应用</a:t>
              </a:r>
              <a:endParaRPr lang="zh-CN" altLang="en-US" sz="2400" dirty="0">
                <a:solidFill>
                  <a:srgbClr val="D75931"/>
                </a:solidFill>
                <a:latin typeface="微软雅黑" panose="020B0503020204020204" pitchFamily="34" charset="-122"/>
                <a:ea typeface="微软雅黑" panose="020B0503020204020204" pitchFamily="34" charset="-122"/>
              </a:endParaRPr>
            </a:p>
          </p:txBody>
        </p:sp>
      </p:grpSp>
      <p:cxnSp>
        <p:nvCxnSpPr>
          <p:cNvPr id="27" name="直接连接符 26"/>
          <p:cNvCxnSpPr/>
          <p:nvPr/>
        </p:nvCxnSpPr>
        <p:spPr>
          <a:xfrm>
            <a:off x="5983550" y="2992770"/>
            <a:ext cx="100764" cy="1903228"/>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3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53" presetClass="entr" presetSubtype="16" fill="hold" nodeType="afterEffect">
                                  <p:stCondLst>
                                    <p:cond delay="0"/>
                                  </p:stCondLst>
                                  <p:childTnLst>
                                    <p:set>
                                      <p:cBhvr>
                                        <p:cTn id="15" dur="1" fill="hold">
                                          <p:stCondLst>
                                            <p:cond delay="0"/>
                                          </p:stCondLst>
                                        </p:cTn>
                                        <p:tgtEl>
                                          <p:spTgt spid="28"/>
                                        </p:tgtEl>
                                        <p:attrNameLst>
                                          <p:attrName>style.visibility</p:attrName>
                                        </p:attrNameLst>
                                      </p:cBhvr>
                                      <p:to>
                                        <p:strVal val="visible"/>
                                      </p:to>
                                    </p:set>
                                    <p:anim calcmode="lin" valueType="num">
                                      <p:cBhvr>
                                        <p:cTn id="16" dur="500" fill="hold"/>
                                        <p:tgtEl>
                                          <p:spTgt spid="28"/>
                                        </p:tgtEl>
                                        <p:attrNameLst>
                                          <p:attrName>ppt_w</p:attrName>
                                        </p:attrNameLst>
                                      </p:cBhvr>
                                      <p:tavLst>
                                        <p:tav tm="0">
                                          <p:val>
                                            <p:fltVal val="0"/>
                                          </p:val>
                                        </p:tav>
                                        <p:tav tm="100000">
                                          <p:val>
                                            <p:strVal val="#ppt_w"/>
                                          </p:val>
                                        </p:tav>
                                      </p:tavLst>
                                    </p:anim>
                                    <p:anim calcmode="lin" valueType="num">
                                      <p:cBhvr>
                                        <p:cTn id="17" dur="500" fill="hold"/>
                                        <p:tgtEl>
                                          <p:spTgt spid="28"/>
                                        </p:tgtEl>
                                        <p:attrNameLst>
                                          <p:attrName>ppt_h</p:attrName>
                                        </p:attrNameLst>
                                      </p:cBhvr>
                                      <p:tavLst>
                                        <p:tav tm="0">
                                          <p:val>
                                            <p:fltVal val="0"/>
                                          </p:val>
                                        </p:tav>
                                        <p:tav tm="100000">
                                          <p:val>
                                            <p:strVal val="#ppt_h"/>
                                          </p:val>
                                        </p:tav>
                                      </p:tavLst>
                                    </p:anim>
                                    <p:animEffect transition="in" filter="fade">
                                      <p:cBhvr>
                                        <p:cTn id="18" dur="500"/>
                                        <p:tgtEl>
                                          <p:spTgt spid="28"/>
                                        </p:tgtEl>
                                      </p:cBhvr>
                                    </p:animEffect>
                                  </p:childTnLst>
                                </p:cTn>
                              </p:par>
                              <p:par>
                                <p:cTn id="19" presetID="53" presetClass="entr" presetSubtype="16" fill="hold" nodeType="withEffect">
                                  <p:stCondLst>
                                    <p:cond delay="250"/>
                                  </p:stCondLst>
                                  <p:childTnLst>
                                    <p:set>
                                      <p:cBhvr>
                                        <p:cTn id="20" dur="1" fill="hold">
                                          <p:stCondLst>
                                            <p:cond delay="0"/>
                                          </p:stCondLst>
                                        </p:cTn>
                                        <p:tgtEl>
                                          <p:spTgt spid="29"/>
                                        </p:tgtEl>
                                        <p:attrNameLst>
                                          <p:attrName>style.visibility</p:attrName>
                                        </p:attrNameLst>
                                      </p:cBhvr>
                                      <p:to>
                                        <p:strVal val="visible"/>
                                      </p:to>
                                    </p:set>
                                    <p:anim calcmode="lin" valueType="num">
                                      <p:cBhvr>
                                        <p:cTn id="21" dur="500" fill="hold"/>
                                        <p:tgtEl>
                                          <p:spTgt spid="29"/>
                                        </p:tgtEl>
                                        <p:attrNameLst>
                                          <p:attrName>ppt_w</p:attrName>
                                        </p:attrNameLst>
                                      </p:cBhvr>
                                      <p:tavLst>
                                        <p:tav tm="0">
                                          <p:val>
                                            <p:fltVal val="0"/>
                                          </p:val>
                                        </p:tav>
                                        <p:tav tm="100000">
                                          <p:val>
                                            <p:strVal val="#ppt_w"/>
                                          </p:val>
                                        </p:tav>
                                      </p:tavLst>
                                    </p:anim>
                                    <p:anim calcmode="lin" valueType="num">
                                      <p:cBhvr>
                                        <p:cTn id="22" dur="500" fill="hold"/>
                                        <p:tgtEl>
                                          <p:spTgt spid="29"/>
                                        </p:tgtEl>
                                        <p:attrNameLst>
                                          <p:attrName>ppt_h</p:attrName>
                                        </p:attrNameLst>
                                      </p:cBhvr>
                                      <p:tavLst>
                                        <p:tav tm="0">
                                          <p:val>
                                            <p:fltVal val="0"/>
                                          </p:val>
                                        </p:tav>
                                        <p:tav tm="100000">
                                          <p:val>
                                            <p:strVal val="#ppt_h"/>
                                          </p:val>
                                        </p:tav>
                                      </p:tavLst>
                                    </p:anim>
                                    <p:animEffect transition="in" filter="fade">
                                      <p:cBhvr>
                                        <p:cTn id="23" dur="500"/>
                                        <p:tgtEl>
                                          <p:spTgt spid="29"/>
                                        </p:tgtEl>
                                      </p:cBhvr>
                                    </p:animEffect>
                                  </p:childTnLst>
                                </p:cTn>
                              </p:par>
                              <p:par>
                                <p:cTn id="24" presetID="53" presetClass="entr" presetSubtype="16" fill="hold" nodeType="withEffect">
                                  <p:stCondLst>
                                    <p:cond delay="500"/>
                                  </p:stCondLst>
                                  <p:childTnLst>
                                    <p:set>
                                      <p:cBhvr>
                                        <p:cTn id="25" dur="1" fill="hold">
                                          <p:stCondLst>
                                            <p:cond delay="0"/>
                                          </p:stCondLst>
                                        </p:cTn>
                                        <p:tgtEl>
                                          <p:spTgt spid="31"/>
                                        </p:tgtEl>
                                        <p:attrNameLst>
                                          <p:attrName>style.visibility</p:attrName>
                                        </p:attrNameLst>
                                      </p:cBhvr>
                                      <p:to>
                                        <p:strVal val="visible"/>
                                      </p:to>
                                    </p:set>
                                    <p:anim calcmode="lin" valueType="num">
                                      <p:cBhvr>
                                        <p:cTn id="26" dur="500" fill="hold"/>
                                        <p:tgtEl>
                                          <p:spTgt spid="31"/>
                                        </p:tgtEl>
                                        <p:attrNameLst>
                                          <p:attrName>ppt_w</p:attrName>
                                        </p:attrNameLst>
                                      </p:cBhvr>
                                      <p:tavLst>
                                        <p:tav tm="0">
                                          <p:val>
                                            <p:fltVal val="0"/>
                                          </p:val>
                                        </p:tav>
                                        <p:tav tm="100000">
                                          <p:val>
                                            <p:strVal val="#ppt_w"/>
                                          </p:val>
                                        </p:tav>
                                      </p:tavLst>
                                    </p:anim>
                                    <p:anim calcmode="lin" valueType="num">
                                      <p:cBhvr>
                                        <p:cTn id="27" dur="500" fill="hold"/>
                                        <p:tgtEl>
                                          <p:spTgt spid="31"/>
                                        </p:tgtEl>
                                        <p:attrNameLst>
                                          <p:attrName>ppt_h</p:attrName>
                                        </p:attrNameLst>
                                      </p:cBhvr>
                                      <p:tavLst>
                                        <p:tav tm="0">
                                          <p:val>
                                            <p:fltVal val="0"/>
                                          </p:val>
                                        </p:tav>
                                        <p:tav tm="100000">
                                          <p:val>
                                            <p:strVal val="#ppt_h"/>
                                          </p:val>
                                        </p:tav>
                                      </p:tavLst>
                                    </p:anim>
                                    <p:animEffect transition="in" filter="fade">
                                      <p:cBhvr>
                                        <p:cTn id="28" dur="500"/>
                                        <p:tgtEl>
                                          <p:spTgt spid="31"/>
                                        </p:tgtEl>
                                      </p:cBhvr>
                                    </p:animEffect>
                                  </p:childTnLst>
                                </p:cTn>
                              </p:par>
                            </p:childTnLst>
                          </p:cTn>
                        </p:par>
                        <p:par>
                          <p:cTn id="29" fill="hold">
                            <p:stCondLst>
                              <p:cond delay="1000"/>
                            </p:stCondLst>
                            <p:childTnLst>
                              <p:par>
                                <p:cTn id="30" presetID="22" presetClass="entr" presetSubtype="4" fill="hold" nodeType="afterEffect">
                                  <p:stCondLst>
                                    <p:cond delay="0"/>
                                  </p:stCondLst>
                                  <p:childTnLst>
                                    <p:set>
                                      <p:cBhvr>
                                        <p:cTn id="31" dur="1" fill="hold">
                                          <p:stCondLst>
                                            <p:cond delay="0"/>
                                          </p:stCondLst>
                                        </p:cTn>
                                        <p:tgtEl>
                                          <p:spTgt spid="26"/>
                                        </p:tgtEl>
                                        <p:attrNameLst>
                                          <p:attrName>style.visibility</p:attrName>
                                        </p:attrNameLst>
                                      </p:cBhvr>
                                      <p:to>
                                        <p:strVal val="visible"/>
                                      </p:to>
                                    </p:set>
                                    <p:animEffect transition="in" filter="wipe(down)">
                                      <p:cBhvr>
                                        <p:cTn id="32" dur="500"/>
                                        <p:tgtEl>
                                          <p:spTgt spid="26"/>
                                        </p:tgtEl>
                                      </p:cBhvr>
                                    </p:animEffect>
                                  </p:childTnLst>
                                </p:cTn>
                              </p:par>
                              <p:par>
                                <p:cTn id="33" presetID="22" presetClass="entr" presetSubtype="4" fill="hold"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wipe(down)">
                                      <p:cBhvr>
                                        <p:cTn id="3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2700" y="4345306"/>
            <a:ext cx="4737100" cy="2512694"/>
          </a:xfrm>
          <a:custGeom>
            <a:avLst/>
            <a:gdLst>
              <a:gd name="connsiteX0" fmla="*/ 0 w 4737100"/>
              <a:gd name="connsiteY0" fmla="*/ 4851400 h 4876800"/>
              <a:gd name="connsiteX1" fmla="*/ 0 w 4737100"/>
              <a:gd name="connsiteY1" fmla="*/ 4851400 h 4876800"/>
              <a:gd name="connsiteX2" fmla="*/ 63500 w 4737100"/>
              <a:gd name="connsiteY2" fmla="*/ 4762500 h 4876800"/>
              <a:gd name="connsiteX3" fmla="*/ 3886200 w 4737100"/>
              <a:gd name="connsiteY3" fmla="*/ 0 h 4876800"/>
              <a:gd name="connsiteX4" fmla="*/ 4737100 w 4737100"/>
              <a:gd name="connsiteY4" fmla="*/ 0 h 4876800"/>
              <a:gd name="connsiteX5" fmla="*/ 3378200 w 4737100"/>
              <a:gd name="connsiteY5" fmla="*/ 4876800 h 4876800"/>
              <a:gd name="connsiteX6" fmla="*/ 0 w 4737100"/>
              <a:gd name="connsiteY6" fmla="*/ 4851400 h 487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37100" h="4876800">
                <a:moveTo>
                  <a:pt x="0" y="4851400"/>
                </a:moveTo>
                <a:lnTo>
                  <a:pt x="0" y="4851400"/>
                </a:lnTo>
                <a:lnTo>
                  <a:pt x="63500" y="4762500"/>
                </a:lnTo>
                <a:lnTo>
                  <a:pt x="3886200" y="0"/>
                </a:lnTo>
                <a:lnTo>
                  <a:pt x="4737100" y="0"/>
                </a:lnTo>
                <a:lnTo>
                  <a:pt x="3378200" y="4876800"/>
                </a:lnTo>
                <a:lnTo>
                  <a:pt x="0" y="4851400"/>
                </a:lnTo>
                <a:close/>
              </a:path>
            </a:pathLst>
          </a:cu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317230" y="2131312"/>
            <a:ext cx="5606131" cy="3425969"/>
            <a:chOff x="473437" y="1234931"/>
            <a:chExt cx="7246877" cy="4428647"/>
          </a:xfrm>
        </p:grpSpPr>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73437" y="1234931"/>
              <a:ext cx="7246877" cy="4428647"/>
            </a:xfrm>
            <a:prstGeom prst="rect">
              <a:avLst/>
            </a:prstGeom>
          </p:spPr>
        </p:pic>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666140" y="1598226"/>
              <a:ext cx="4861469" cy="2839538"/>
            </a:xfrm>
            <a:prstGeom prst="rect">
              <a:avLst/>
            </a:prstGeom>
          </p:spPr>
        </p:pic>
      </p:grpSp>
      <p:grpSp>
        <p:nvGrpSpPr>
          <p:cNvPr id="6" name="组合 5"/>
          <p:cNvGrpSpPr/>
          <p:nvPr/>
        </p:nvGrpSpPr>
        <p:grpSpPr>
          <a:xfrm>
            <a:off x="6663766" y="2171428"/>
            <a:ext cx="4236334" cy="2145869"/>
            <a:chOff x="7210721" y="1556417"/>
            <a:chExt cx="4236334" cy="2145869"/>
          </a:xfrm>
        </p:grpSpPr>
        <p:sp>
          <p:nvSpPr>
            <p:cNvPr id="7" name="矩形 6"/>
            <p:cNvSpPr/>
            <p:nvPr/>
          </p:nvSpPr>
          <p:spPr>
            <a:xfrm>
              <a:off x="7210721" y="1556417"/>
              <a:ext cx="3237681" cy="645160"/>
            </a:xfrm>
            <a:prstGeom prst="rect">
              <a:avLst/>
            </a:prstGeom>
          </p:spPr>
          <p:txBody>
            <a:bodyPr wrap="square">
              <a:spAutoFit/>
            </a:bodyPr>
            <a:lstStyle/>
            <a:p>
              <a:r>
                <a:rPr lang="zh-CN" altLang="en-US" sz="3600" dirty="0">
                  <a:solidFill>
                    <a:schemeClr val="bg2">
                      <a:lumMod val="25000"/>
                    </a:schemeClr>
                  </a:solidFill>
                  <a:latin typeface="微软雅黑 Light" panose="020B0502040204020203" pitchFamily="34" charset="-122"/>
                  <a:ea typeface="微软雅黑 Light" panose="020B0502040204020203" pitchFamily="34" charset="-122"/>
                </a:rPr>
                <a:t>文 化 节 活 动</a:t>
              </a:r>
              <a:endParaRPr lang="zh-CN" altLang="en-US" sz="3600" dirty="0">
                <a:solidFill>
                  <a:schemeClr val="bg2">
                    <a:lumMod val="25000"/>
                  </a:schemeClr>
                </a:solidFill>
                <a:latin typeface="微软雅黑 Light" panose="020B0502040204020203" pitchFamily="34" charset="-122"/>
                <a:ea typeface="微软雅黑 Light" panose="020B0502040204020203" pitchFamily="34" charset="-122"/>
              </a:endParaRPr>
            </a:p>
          </p:txBody>
        </p:sp>
        <p:sp>
          <p:nvSpPr>
            <p:cNvPr id="8" name="矩形 7"/>
            <p:cNvSpPr/>
            <p:nvPr/>
          </p:nvSpPr>
          <p:spPr>
            <a:xfrm>
              <a:off x="7210721" y="2364341"/>
              <a:ext cx="4236334" cy="1337945"/>
            </a:xfrm>
            <a:prstGeom prst="rect">
              <a:avLst/>
            </a:prstGeom>
          </p:spPr>
          <p:txBody>
            <a:bodyPr wrap="square">
              <a:spAutoFit/>
            </a:bodyPr>
            <a:lstStyle/>
            <a:p>
              <a:pPr>
                <a:lnSpc>
                  <a:spcPct val="150000"/>
                </a:lnSpc>
              </a:pPr>
              <a:r>
                <a:rPr lang="zh-CN" altLang="en-US" dirty="0">
                  <a:solidFill>
                    <a:schemeClr val="bg2">
                      <a:lumMod val="25000"/>
                    </a:schemeClr>
                  </a:solidFill>
                  <a:latin typeface="微软雅黑 Light" panose="020B0502040204020203" pitchFamily="34" charset="-122"/>
                  <a:ea typeface="微软雅黑 Light" panose="020B0502040204020203" pitchFamily="34" charset="-122"/>
                </a:rPr>
                <a:t>邀请那些参加扶弱活动的老师，或者学生，参与一些益智类活动，同时组织一些努力学员，参观名校以及名企</a:t>
              </a:r>
              <a:endParaRPr lang="zh-CN" altLang="en-US" dirty="0">
                <a:solidFill>
                  <a:schemeClr val="bg2">
                    <a:lumMod val="25000"/>
                  </a:schemeClr>
                </a:solidFill>
                <a:latin typeface="微软雅黑 Light" panose="020B0502040204020203" pitchFamily="34" charset="-122"/>
                <a:ea typeface="微软雅黑 Light" panose="020B0502040204020203" pitchFamily="34" charset="-122"/>
              </a:endParaRPr>
            </a:p>
          </p:txBody>
        </p:sp>
        <p:cxnSp>
          <p:nvCxnSpPr>
            <p:cNvPr id="9" name="直接连接符 8"/>
            <p:cNvCxnSpPr/>
            <p:nvPr/>
          </p:nvCxnSpPr>
          <p:spPr>
            <a:xfrm>
              <a:off x="7316325" y="2322975"/>
              <a:ext cx="625033" cy="0"/>
            </a:xfrm>
            <a:prstGeom prst="line">
              <a:avLst/>
            </a:prstGeom>
            <a:ln w="19050">
              <a:solidFill>
                <a:srgbClr val="D75931"/>
              </a:solidFill>
            </a:ln>
          </p:spPr>
          <p:style>
            <a:lnRef idx="1">
              <a:schemeClr val="accent1"/>
            </a:lnRef>
            <a:fillRef idx="0">
              <a:schemeClr val="accent1"/>
            </a:fillRef>
            <a:effectRef idx="0">
              <a:schemeClr val="accent1"/>
            </a:effectRef>
            <a:fontRef idx="minor">
              <a:schemeClr val="tx1"/>
            </a:fontRef>
          </p:style>
        </p:cxnSp>
      </p:grpSp>
      <p:cxnSp>
        <p:nvCxnSpPr>
          <p:cNvPr id="11" name="直接连接符 10"/>
          <p:cNvCxnSpPr/>
          <p:nvPr/>
        </p:nvCxnSpPr>
        <p:spPr>
          <a:xfrm>
            <a:off x="6693170" y="5261695"/>
            <a:ext cx="27686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12" name="Group 5"/>
          <p:cNvGrpSpPr/>
          <p:nvPr/>
        </p:nvGrpSpPr>
        <p:grpSpPr>
          <a:xfrm>
            <a:off x="6769370" y="5491546"/>
            <a:ext cx="224082" cy="221155"/>
            <a:chOff x="4328868" y="5502988"/>
            <a:chExt cx="500307" cy="493774"/>
          </a:xfrm>
        </p:grpSpPr>
        <p:sp>
          <p:nvSpPr>
            <p:cNvPr id="13" name="Freeform 7">
              <a:hlinkClick r:id="" action="ppaction://hlinkshowjump?jump=previousslide"/>
            </p:cNvPr>
            <p:cNvSpPr/>
            <p:nvPr/>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id-ID"/>
            </a:p>
          </p:txBody>
        </p:sp>
        <p:sp>
          <p:nvSpPr>
            <p:cNvPr id="14" name="Freeform 8">
              <a:hlinkClick r:id="" action="ppaction://hlinkshowjump?jump=previousslide"/>
            </p:cNvPr>
            <p:cNvSpPr>
              <a:spLocks noEditPoints="1"/>
            </p:cNvSpPr>
            <p:nvPr/>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id-ID"/>
            </a:p>
          </p:txBody>
        </p:sp>
      </p:grpSp>
      <p:grpSp>
        <p:nvGrpSpPr>
          <p:cNvPr id="15" name="Group 9"/>
          <p:cNvGrpSpPr/>
          <p:nvPr/>
        </p:nvGrpSpPr>
        <p:grpSpPr>
          <a:xfrm flipH="1">
            <a:off x="7077525" y="5491546"/>
            <a:ext cx="224082" cy="221155"/>
            <a:chOff x="4328868" y="5502988"/>
            <a:chExt cx="500307" cy="493774"/>
          </a:xfrm>
        </p:grpSpPr>
        <p:sp>
          <p:nvSpPr>
            <p:cNvPr id="16" name="Freeform 10">
              <a:hlinkClick r:id="" action="ppaction://hlinkshowjump?jump=nextslide"/>
            </p:cNvPr>
            <p:cNvSpPr/>
            <p:nvPr/>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id-ID"/>
            </a:p>
          </p:txBody>
        </p:sp>
        <p:sp>
          <p:nvSpPr>
            <p:cNvPr id="17" name="Freeform 11">
              <a:hlinkClick r:id="" action="ppaction://hlinkshowjump?jump=nextslide"/>
            </p:cNvPr>
            <p:cNvSpPr>
              <a:spLocks noEditPoints="1"/>
            </p:cNvSpPr>
            <p:nvPr/>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id-ID"/>
            </a:p>
          </p:txBody>
        </p:sp>
      </p:grpSp>
      <p:sp>
        <p:nvSpPr>
          <p:cNvPr id="18" name="文本框 17"/>
          <p:cNvSpPr txBox="1"/>
          <p:nvPr/>
        </p:nvSpPr>
        <p:spPr>
          <a:xfrm>
            <a:off x="833210" y="493479"/>
            <a:ext cx="4557374" cy="521970"/>
          </a:xfrm>
          <a:prstGeom prst="rect">
            <a:avLst/>
          </a:prstGeom>
          <a:noFill/>
        </p:spPr>
        <p:txBody>
          <a:bodyPr vert="horz" wrap="square" rtlCol="0">
            <a:spAutoFit/>
          </a:bodyPr>
          <a:lstStyle/>
          <a:p>
            <a:r>
              <a:rPr lang="en-US" altLang="zh-CN" sz="2800" dirty="0">
                <a:solidFill>
                  <a:srgbClr val="F89A02"/>
                </a:solidFill>
                <a:latin typeface="微软雅黑" panose="020B0503020204020204" pitchFamily="34" charset="-122"/>
                <a:ea typeface="微软雅黑" panose="020B0503020204020204" pitchFamily="34" charset="-122"/>
                <a:sym typeface="+mn-ea"/>
              </a:rPr>
              <a:t>Honeycomb </a:t>
            </a:r>
            <a:r>
              <a:rPr lang="zh-CN" altLang="en-US" sz="2800" dirty="0">
                <a:solidFill>
                  <a:srgbClr val="F89A02"/>
                </a:solidFill>
                <a:latin typeface="微软雅黑" panose="020B0503020204020204" pitchFamily="34" charset="-122"/>
                <a:ea typeface="微软雅黑" panose="020B0503020204020204" pitchFamily="34" charset="-122"/>
                <a:sym typeface="+mn-ea"/>
              </a:rPr>
              <a:t>文 化 节</a:t>
            </a:r>
            <a:endParaRPr lang="zh-CN" altLang="en-US" sz="2800" dirty="0">
              <a:solidFill>
                <a:srgbClr val="F89A02"/>
              </a:solidFill>
              <a:latin typeface="微软雅黑" panose="020B0503020204020204" pitchFamily="34" charset="-122"/>
              <a:ea typeface="微软雅黑" panose="020B0503020204020204" pitchFamily="34" charset="-122"/>
              <a:sym typeface="+mn-ea"/>
            </a:endParaRPr>
          </a:p>
        </p:txBody>
      </p:sp>
      <p:sp>
        <p:nvSpPr>
          <p:cNvPr id="19" name="矩形 18"/>
          <p:cNvSpPr/>
          <p:nvPr/>
        </p:nvSpPr>
        <p:spPr>
          <a:xfrm>
            <a:off x="834430" y="1016699"/>
            <a:ext cx="10710211" cy="922020"/>
          </a:xfrm>
          <a:prstGeom prst="rect">
            <a:avLst/>
          </a:prstGeom>
        </p:spPr>
        <p:txBody>
          <a:bodyPr vert="horz" wrap="square">
            <a:spAutoFit/>
          </a:bodyPr>
          <a:lstStyle/>
          <a:p>
            <a:pPr>
              <a:lnSpc>
                <a:spcPct val="150000"/>
              </a:lnSpc>
            </a:pPr>
            <a:r>
              <a:rPr lang="zh-CN" altLang="en-US" dirty="0">
                <a:solidFill>
                  <a:srgbClr val="3C3D42"/>
                </a:solidFill>
                <a:latin typeface="微软雅黑" panose="020B0503020204020204" pitchFamily="34" charset="-122"/>
                <a:ea typeface="微软雅黑" panose="020B0503020204020204" pitchFamily="34" charset="-122"/>
              </a:rPr>
              <a:t>我们定义的蜂巢文化是一种，共享互助思想，每个人就相当于一个小蜜蜂，我们希望在你接受过帮助后，可以把这份帮助扩散出去。共享出你自己的知识</a:t>
            </a:r>
            <a:r>
              <a:rPr lang="zh-CN" altLang="en-US" dirty="0">
                <a:solidFill>
                  <a:srgbClr val="3C3D42"/>
                </a:solidFill>
                <a:latin typeface="微软雅黑" panose="020B0503020204020204" pitchFamily="34" charset="-122"/>
                <a:ea typeface="微软雅黑" panose="020B0503020204020204" pitchFamily="34" charset="-122"/>
              </a:rPr>
              <a:t>资源。</a:t>
            </a:r>
            <a:endParaRPr lang="zh-CN" altLang="en-US" dirty="0">
              <a:solidFill>
                <a:srgbClr val="3C3D42"/>
              </a:solidFill>
              <a:latin typeface="微软雅黑" panose="020B0503020204020204" pitchFamily="34" charset="-122"/>
              <a:ea typeface="微软雅黑" panose="020B0503020204020204" pitchFamily="34" charset="-122"/>
            </a:endParaRPr>
          </a:p>
        </p:txBody>
      </p:sp>
      <p:cxnSp>
        <p:nvCxnSpPr>
          <p:cNvPr id="20" name="直接连接符 19"/>
          <p:cNvCxnSpPr/>
          <p:nvPr/>
        </p:nvCxnSpPr>
        <p:spPr>
          <a:xfrm>
            <a:off x="699841" y="628131"/>
            <a:ext cx="0" cy="77713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250" advClick="0" advTm="3000">
        <p14:switch dir="r"/>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childTnLst>
                          </p:cTn>
                        </p:par>
                        <p:par>
                          <p:cTn id="8" fill="hold">
                            <p:stCondLst>
                              <p:cond delay="500"/>
                            </p:stCondLst>
                            <p:childTnLst>
                              <p:par>
                                <p:cTn id="9" presetID="22" presetClass="entr" presetSubtype="4"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500"/>
                                        <p:tgtEl>
                                          <p:spTgt spid="2"/>
                                        </p:tgtEl>
                                      </p:cBhvr>
                                    </p:animEffect>
                                  </p:childTnLst>
                                </p:cTn>
                              </p:par>
                            </p:childTnLst>
                          </p:cTn>
                        </p:par>
                        <p:par>
                          <p:cTn id="12" fill="hold">
                            <p:stCondLst>
                              <p:cond delay="1000"/>
                            </p:stCondLst>
                            <p:childTnLst>
                              <p:par>
                                <p:cTn id="13" presetID="42"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anim calcmode="lin" valueType="num">
                                      <p:cBhvr>
                                        <p:cTn id="16" dur="500" fill="hold"/>
                                        <p:tgtEl>
                                          <p:spTgt spid="3"/>
                                        </p:tgtEl>
                                        <p:attrNameLst>
                                          <p:attrName>ppt_x</p:attrName>
                                        </p:attrNameLst>
                                      </p:cBhvr>
                                      <p:tavLst>
                                        <p:tav tm="0">
                                          <p:val>
                                            <p:strVal val="#ppt_x"/>
                                          </p:val>
                                        </p:tav>
                                        <p:tav tm="100000">
                                          <p:val>
                                            <p:strVal val="#ppt_x"/>
                                          </p:val>
                                        </p:tav>
                                      </p:tavLst>
                                    </p:anim>
                                    <p:anim calcmode="lin" valueType="num">
                                      <p:cBhvr>
                                        <p:cTn id="17" dur="500" fill="hold"/>
                                        <p:tgtEl>
                                          <p:spTgt spid="3"/>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22" presetClass="entr" presetSubtype="8" fill="hold"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left)">
                                      <p:cBhvr>
                                        <p:cTn id="21" dur="500"/>
                                        <p:tgtEl>
                                          <p:spTgt spid="11"/>
                                        </p:tgtEl>
                                      </p:cBhvr>
                                    </p:animEffect>
                                  </p:childTnLst>
                                </p:cTn>
                              </p:par>
                            </p:childTnLst>
                          </p:cTn>
                        </p:par>
                        <p:par>
                          <p:cTn id="22" fill="hold">
                            <p:stCondLst>
                              <p:cond delay="2000"/>
                            </p:stCondLst>
                            <p:childTnLst>
                              <p:par>
                                <p:cTn id="23" presetID="10" presetClass="entr" presetSubtype="0" fill="hold" nodeType="afterEffect">
                                  <p:stCondLst>
                                    <p:cond delay="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10" presetClass="entr" presetSubtype="0" fill="hold"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任意多边形 22"/>
          <p:cNvSpPr/>
          <p:nvPr/>
        </p:nvSpPr>
        <p:spPr>
          <a:xfrm rot="18900000">
            <a:off x="-101769" y="-23055"/>
            <a:ext cx="314857" cy="157429"/>
          </a:xfrm>
          <a:custGeom>
            <a:avLst/>
            <a:gdLst>
              <a:gd name="connsiteX0" fmla="*/ 157428 w 314857"/>
              <a:gd name="connsiteY0" fmla="*/ 0 h 157429"/>
              <a:gd name="connsiteX1" fmla="*/ 314857 w 314857"/>
              <a:gd name="connsiteY1" fmla="*/ 157428 h 157429"/>
              <a:gd name="connsiteX2" fmla="*/ 0 w 314857"/>
              <a:gd name="connsiteY2" fmla="*/ 157429 h 157429"/>
              <a:gd name="connsiteX3" fmla="*/ 157428 w 314857"/>
              <a:gd name="connsiteY3" fmla="*/ 0 h 157429"/>
            </a:gdLst>
            <a:ahLst/>
            <a:cxnLst>
              <a:cxn ang="0">
                <a:pos x="connsiteX0" y="connsiteY0"/>
              </a:cxn>
              <a:cxn ang="0">
                <a:pos x="connsiteX1" y="connsiteY1"/>
              </a:cxn>
              <a:cxn ang="0">
                <a:pos x="connsiteX2" y="connsiteY2"/>
              </a:cxn>
              <a:cxn ang="0">
                <a:pos x="connsiteX3" y="connsiteY3"/>
              </a:cxn>
            </a:cxnLst>
            <a:rect l="l" t="t" r="r" b="b"/>
            <a:pathLst>
              <a:path w="314857" h="157429">
                <a:moveTo>
                  <a:pt x="157428" y="0"/>
                </a:moveTo>
                <a:lnTo>
                  <a:pt x="314857" y="157428"/>
                </a:lnTo>
                <a:lnTo>
                  <a:pt x="0" y="157429"/>
                </a:lnTo>
                <a:lnTo>
                  <a:pt x="157428" y="0"/>
                </a:lnTo>
                <a:close/>
              </a:path>
            </a:pathLst>
          </a:cu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任意多边形 21"/>
          <p:cNvSpPr/>
          <p:nvPr/>
        </p:nvSpPr>
        <p:spPr>
          <a:xfrm rot="18900000">
            <a:off x="-194658" y="158869"/>
            <a:ext cx="889280" cy="182224"/>
          </a:xfrm>
          <a:custGeom>
            <a:avLst/>
            <a:gdLst>
              <a:gd name="connsiteX0" fmla="*/ 707057 w 889280"/>
              <a:gd name="connsiteY0" fmla="*/ 0 h 182224"/>
              <a:gd name="connsiteX1" fmla="*/ 889280 w 889280"/>
              <a:gd name="connsiteY1" fmla="*/ 182224 h 182224"/>
              <a:gd name="connsiteX2" fmla="*/ 0 w 889280"/>
              <a:gd name="connsiteY2" fmla="*/ 182224 h 182224"/>
              <a:gd name="connsiteX3" fmla="*/ 182224 w 889280"/>
              <a:gd name="connsiteY3" fmla="*/ 0 h 182224"/>
              <a:gd name="connsiteX4" fmla="*/ 707057 w 889280"/>
              <a:gd name="connsiteY4" fmla="*/ 0 h 1822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80" h="182224">
                <a:moveTo>
                  <a:pt x="707057" y="0"/>
                </a:moveTo>
                <a:lnTo>
                  <a:pt x="889280" y="182224"/>
                </a:lnTo>
                <a:lnTo>
                  <a:pt x="0" y="182224"/>
                </a:lnTo>
                <a:lnTo>
                  <a:pt x="182224" y="0"/>
                </a:lnTo>
                <a:lnTo>
                  <a:pt x="707057" y="0"/>
                </a:lnTo>
                <a:close/>
              </a:path>
            </a:pathLst>
          </a:cu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p:cNvSpPr/>
          <p:nvPr/>
        </p:nvSpPr>
        <p:spPr>
          <a:xfrm rot="19152099">
            <a:off x="2139095" y="3026938"/>
            <a:ext cx="4014439" cy="796327"/>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9"/>
          <p:cNvSpPr/>
          <p:nvPr/>
        </p:nvSpPr>
        <p:spPr>
          <a:xfrm>
            <a:off x="4438186" y="0"/>
            <a:ext cx="7785100" cy="6858000"/>
          </a:xfrm>
          <a:custGeom>
            <a:avLst/>
            <a:gdLst>
              <a:gd name="connsiteX0" fmla="*/ 0 w 7753815"/>
              <a:gd name="connsiteY0" fmla="*/ 6858000 h 6858000"/>
              <a:gd name="connsiteX1" fmla="*/ 0 w 7753815"/>
              <a:gd name="connsiteY1" fmla="*/ 0 h 6858000"/>
              <a:gd name="connsiteX2" fmla="*/ 7753815 w 7753815"/>
              <a:gd name="connsiteY2" fmla="*/ 6858000 h 6858000"/>
              <a:gd name="connsiteX3" fmla="*/ 0 w 7753815"/>
              <a:gd name="connsiteY3" fmla="*/ 6858000 h 6858000"/>
              <a:gd name="connsiteX0-1" fmla="*/ 0 w 7785100"/>
              <a:gd name="connsiteY0-2" fmla="*/ 6858000 h 6858000"/>
              <a:gd name="connsiteX1-3" fmla="*/ 7785100 w 7785100"/>
              <a:gd name="connsiteY1-4" fmla="*/ 0 h 6858000"/>
              <a:gd name="connsiteX2-5" fmla="*/ 7753815 w 7785100"/>
              <a:gd name="connsiteY2-6" fmla="*/ 6858000 h 6858000"/>
              <a:gd name="connsiteX3-7" fmla="*/ 0 w 7785100"/>
              <a:gd name="connsiteY3-8" fmla="*/ 6858000 h 6858000"/>
            </a:gdLst>
            <a:ahLst/>
            <a:cxnLst>
              <a:cxn ang="0">
                <a:pos x="connsiteX0-1" y="connsiteY0-2"/>
              </a:cxn>
              <a:cxn ang="0">
                <a:pos x="connsiteX1-3" y="connsiteY1-4"/>
              </a:cxn>
              <a:cxn ang="0">
                <a:pos x="connsiteX2-5" y="connsiteY2-6"/>
              </a:cxn>
              <a:cxn ang="0">
                <a:pos x="connsiteX3-7" y="connsiteY3-8"/>
              </a:cxn>
            </a:cxnLst>
            <a:rect l="l" t="t" r="r" b="b"/>
            <a:pathLst>
              <a:path w="7785100" h="6858000">
                <a:moveTo>
                  <a:pt x="0" y="6858000"/>
                </a:moveTo>
                <a:lnTo>
                  <a:pt x="7785100" y="0"/>
                </a:lnTo>
                <a:lnTo>
                  <a:pt x="7753815" y="6858000"/>
                </a:lnTo>
                <a:lnTo>
                  <a:pt x="0" y="6858000"/>
                </a:lnTo>
                <a:close/>
              </a:path>
            </a:pathLst>
          </a:cu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29"/>
          <p:cNvSpPr/>
          <p:nvPr/>
        </p:nvSpPr>
        <p:spPr>
          <a:xfrm rot="5400000">
            <a:off x="-250498" y="6504352"/>
            <a:ext cx="550476" cy="182223"/>
          </a:xfrm>
          <a:custGeom>
            <a:avLst/>
            <a:gdLst>
              <a:gd name="connsiteX0" fmla="*/ 0 w 550476"/>
              <a:gd name="connsiteY0" fmla="*/ 182223 h 182223"/>
              <a:gd name="connsiteX1" fmla="*/ 45556 w 550476"/>
              <a:gd name="connsiteY1" fmla="*/ 0 h 182223"/>
              <a:gd name="connsiteX2" fmla="*/ 550476 w 550476"/>
              <a:gd name="connsiteY2" fmla="*/ 0 h 182223"/>
              <a:gd name="connsiteX3" fmla="*/ 550476 w 550476"/>
              <a:gd name="connsiteY3" fmla="*/ 182223 h 182223"/>
              <a:gd name="connsiteX4" fmla="*/ 0 w 550476"/>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0476" h="182223">
                <a:moveTo>
                  <a:pt x="0" y="182223"/>
                </a:moveTo>
                <a:lnTo>
                  <a:pt x="45556" y="0"/>
                </a:lnTo>
                <a:lnTo>
                  <a:pt x="550476" y="0"/>
                </a:lnTo>
                <a:lnTo>
                  <a:pt x="550476" y="182223"/>
                </a:lnTo>
                <a:lnTo>
                  <a:pt x="0" y="182223"/>
                </a:lnTo>
                <a:close/>
              </a:path>
            </a:pathLst>
          </a:cu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rot="5400000">
            <a:off x="-25047" y="6643160"/>
            <a:ext cx="277617" cy="182223"/>
          </a:xfrm>
          <a:custGeom>
            <a:avLst/>
            <a:gdLst>
              <a:gd name="connsiteX0" fmla="*/ 0 w 277617"/>
              <a:gd name="connsiteY0" fmla="*/ 182223 h 182223"/>
              <a:gd name="connsiteX1" fmla="*/ 45556 w 277617"/>
              <a:gd name="connsiteY1" fmla="*/ 0 h 182223"/>
              <a:gd name="connsiteX2" fmla="*/ 277617 w 277617"/>
              <a:gd name="connsiteY2" fmla="*/ 0 h 182223"/>
              <a:gd name="connsiteX3" fmla="*/ 277617 w 277617"/>
              <a:gd name="connsiteY3" fmla="*/ 182223 h 182223"/>
              <a:gd name="connsiteX4" fmla="*/ 0 w 277617"/>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617" h="182223">
                <a:moveTo>
                  <a:pt x="0" y="182223"/>
                </a:moveTo>
                <a:lnTo>
                  <a:pt x="45556" y="0"/>
                </a:lnTo>
                <a:lnTo>
                  <a:pt x="277617" y="0"/>
                </a:lnTo>
                <a:lnTo>
                  <a:pt x="277617" y="182223"/>
                </a:lnTo>
                <a:lnTo>
                  <a:pt x="0" y="182223"/>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平行四边形 14"/>
          <p:cNvSpPr/>
          <p:nvPr/>
        </p:nvSpPr>
        <p:spPr>
          <a:xfrm rot="19152099">
            <a:off x="5320792" y="1181586"/>
            <a:ext cx="835058" cy="796327"/>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平行四边形 31"/>
          <p:cNvSpPr/>
          <p:nvPr/>
        </p:nvSpPr>
        <p:spPr>
          <a:xfrm rot="2081719">
            <a:off x="10356308" y="270929"/>
            <a:ext cx="835058" cy="796327"/>
          </a:xfrm>
          <a:prstGeom prst="parallelogram">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a:off x="2486401" y="1005521"/>
            <a:ext cx="3673608" cy="3673608"/>
          </a:xfrm>
          <a:prstGeom prst="ellipse">
            <a:avLst/>
          </a:prstGeom>
          <a:noFill/>
          <a:ln>
            <a:solidFill>
              <a:srgbClr val="3C3D4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文本框 35"/>
          <p:cNvSpPr txBox="1"/>
          <p:nvPr/>
        </p:nvSpPr>
        <p:spPr>
          <a:xfrm rot="19129880">
            <a:off x="1991124" y="1005781"/>
            <a:ext cx="5262101" cy="1568450"/>
          </a:xfrm>
          <a:prstGeom prst="rect">
            <a:avLst/>
          </a:prstGeom>
          <a:noFill/>
        </p:spPr>
        <p:txBody>
          <a:bodyPr wrap="square" rtlCol="0">
            <a:spAutoFit/>
          </a:bodyPr>
          <a:lstStyle/>
          <a:p>
            <a:r>
              <a:rPr lang="en-US" altLang="zh-CN" sz="9600" b="1" dirty="0">
                <a:solidFill>
                  <a:srgbClr val="EA5E32"/>
                </a:solidFill>
                <a:latin typeface="微软雅黑" panose="020B0503020204020204" pitchFamily="34" charset="-122"/>
                <a:ea typeface="微软雅黑" panose="020B0503020204020204" pitchFamily="34" charset="-122"/>
              </a:rPr>
              <a:t>2019</a:t>
            </a:r>
            <a:endParaRPr lang="zh-CN" altLang="en-US" sz="9600" b="1" dirty="0">
              <a:solidFill>
                <a:srgbClr val="EA5E32"/>
              </a:solidFill>
              <a:latin typeface="微软雅黑" panose="020B0503020204020204" pitchFamily="34" charset="-122"/>
              <a:ea typeface="微软雅黑" panose="020B0503020204020204" pitchFamily="34" charset="-122"/>
            </a:endParaRPr>
          </a:p>
        </p:txBody>
      </p:sp>
      <p:sp>
        <p:nvSpPr>
          <p:cNvPr id="37" name="文本框 36"/>
          <p:cNvSpPr txBox="1"/>
          <p:nvPr/>
        </p:nvSpPr>
        <p:spPr>
          <a:xfrm rot="19037579">
            <a:off x="1060799" y="2783967"/>
            <a:ext cx="6995258" cy="769441"/>
          </a:xfrm>
          <a:prstGeom prst="rect">
            <a:avLst/>
          </a:prstGeom>
          <a:noFill/>
        </p:spPr>
        <p:txBody>
          <a:bodyPr wrap="square" rtlCol="0">
            <a:spAutoFit/>
          </a:bodyPr>
          <a:lstStyle/>
          <a:p>
            <a:pPr algn="ctr"/>
            <a:r>
              <a:rPr lang="zh-CN" altLang="en-US" sz="4400" b="1" dirty="0">
                <a:latin typeface="微软雅黑" panose="020B0503020204020204" pitchFamily="34" charset="-122"/>
                <a:ea typeface="微软雅黑" panose="020B0503020204020204" pitchFamily="34" charset="-122"/>
              </a:rPr>
              <a:t>谢　谢　您　的　观　看</a:t>
            </a:r>
            <a:endParaRPr lang="zh-CN" altLang="en-US" sz="4400" b="1" dirty="0">
              <a:latin typeface="微软雅黑" panose="020B0503020204020204" pitchFamily="34" charset="-122"/>
              <a:ea typeface="微软雅黑" panose="020B0503020204020204" pitchFamily="34" charset="-122"/>
            </a:endParaRPr>
          </a:p>
        </p:txBody>
      </p:sp>
      <p:sp>
        <p:nvSpPr>
          <p:cNvPr id="38" name="椭圆 37"/>
          <p:cNvSpPr/>
          <p:nvPr/>
        </p:nvSpPr>
        <p:spPr>
          <a:xfrm>
            <a:off x="2806700" y="1475968"/>
            <a:ext cx="292100" cy="292100"/>
          </a:xfrm>
          <a:prstGeom prst="ellips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4664066" y="4431132"/>
            <a:ext cx="292100" cy="292100"/>
          </a:xfrm>
          <a:prstGeom prst="ellipse">
            <a:avLst/>
          </a:pr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rot="5400000">
            <a:off x="25611" y="6885661"/>
            <a:ext cx="762620" cy="182223"/>
          </a:xfrm>
          <a:custGeom>
            <a:avLst/>
            <a:gdLst>
              <a:gd name="connsiteX0" fmla="*/ 0 w 762620"/>
              <a:gd name="connsiteY0" fmla="*/ 182223 h 182223"/>
              <a:gd name="connsiteX1" fmla="*/ 45556 w 762620"/>
              <a:gd name="connsiteY1" fmla="*/ 0 h 182223"/>
              <a:gd name="connsiteX2" fmla="*/ 762620 w 762620"/>
              <a:gd name="connsiteY2" fmla="*/ 0 h 182223"/>
              <a:gd name="connsiteX3" fmla="*/ 762620 w 762620"/>
              <a:gd name="connsiteY3" fmla="*/ 182223 h 182223"/>
              <a:gd name="connsiteX4" fmla="*/ 0 w 762620"/>
              <a:gd name="connsiteY4" fmla="*/ 182223 h 182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620" h="182223">
                <a:moveTo>
                  <a:pt x="0" y="182223"/>
                </a:moveTo>
                <a:lnTo>
                  <a:pt x="45556" y="0"/>
                </a:lnTo>
                <a:lnTo>
                  <a:pt x="762620" y="0"/>
                </a:lnTo>
                <a:lnTo>
                  <a:pt x="762620" y="182223"/>
                </a:lnTo>
                <a:lnTo>
                  <a:pt x="0" y="182223"/>
                </a:lnTo>
                <a:close/>
              </a:path>
            </a:pathLst>
          </a:custGeom>
          <a:solidFill>
            <a:srgbClr val="EA5E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rot="18931968">
            <a:off x="6152658" y="4891092"/>
            <a:ext cx="3393565" cy="521970"/>
          </a:xfrm>
          <a:prstGeom prst="rect">
            <a:avLst/>
          </a:prstGeom>
          <a:noFill/>
        </p:spPr>
        <p:txBody>
          <a:bodyPr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汇报人</a:t>
            </a:r>
            <a:r>
              <a:rPr lang="zh-CN" altLang="en-US" sz="2800" dirty="0" smtClean="0">
                <a:solidFill>
                  <a:schemeClr val="bg1"/>
                </a:solidFill>
                <a:latin typeface="微软雅黑" panose="020B0503020204020204" pitchFamily="34" charset="-122"/>
                <a:ea typeface="微软雅黑" panose="020B0503020204020204" pitchFamily="34" charset="-122"/>
              </a:rPr>
              <a:t>：马梦晨</a:t>
            </a:r>
            <a:endParaRPr lang="zh-CN" altLang="en-US" sz="2800" dirty="0" smtClean="0">
              <a:solidFill>
                <a:schemeClr val="bg1"/>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9716072" y="6456962"/>
            <a:ext cx="2769989" cy="275590"/>
          </a:xfrm>
          <a:prstGeom prst="rect">
            <a:avLst/>
          </a:prstGeom>
          <a:noFill/>
        </p:spPr>
        <p:txBody>
          <a:bodyPr vert="horz" wrap="square" rtlCol="0">
            <a:spAutoFit/>
          </a:bodyPr>
          <a:lstStyle/>
          <a:p>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42" name="文本框 41"/>
          <p:cNvSpPr txBox="1"/>
          <p:nvPr/>
        </p:nvSpPr>
        <p:spPr>
          <a:xfrm rot="18868292">
            <a:off x="9217464" y="3870221"/>
            <a:ext cx="3393565" cy="523220"/>
          </a:xfrm>
          <a:prstGeom prst="rect">
            <a:avLst/>
          </a:prstGeom>
          <a:noFill/>
        </p:spPr>
        <p:txBody>
          <a:bodyPr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部门：平面设计</a:t>
            </a:r>
            <a:endParaRPr lang="zh-CN" altLang="en-US" sz="2800" dirty="0">
              <a:solidFill>
                <a:schemeClr val="bg1"/>
              </a:solidFill>
              <a:latin typeface="微软雅黑" panose="020B0503020204020204" pitchFamily="34" charset="-122"/>
              <a:ea typeface="微软雅黑" panose="020B0503020204020204" pitchFamily="34" charset="-122"/>
            </a:endParaRPr>
          </a:p>
        </p:txBody>
      </p:sp>
      <p:cxnSp>
        <p:nvCxnSpPr>
          <p:cNvPr id="44" name="直接连接符 43"/>
          <p:cNvCxnSpPr/>
          <p:nvPr/>
        </p:nvCxnSpPr>
        <p:spPr>
          <a:xfrm flipH="1">
            <a:off x="6946898" y="4889500"/>
            <a:ext cx="1981202" cy="19812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11256084" y="2775272"/>
            <a:ext cx="1981202" cy="19812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直接连接符 45"/>
          <p:cNvCxnSpPr/>
          <p:nvPr/>
        </p:nvCxnSpPr>
        <p:spPr>
          <a:xfrm flipH="1">
            <a:off x="10393322" y="403386"/>
            <a:ext cx="1981202" cy="1981202"/>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400" advClick="0" advTm="3000">
        <p14:ripple/>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1" presetClass="entr" presetSubtype="1" fill="hold" grpId="0" nodeType="after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wheel(1)">
                                      <p:cBhvr>
                                        <p:cTn id="12" dur="2000"/>
                                        <p:tgtEl>
                                          <p:spTgt spid="35"/>
                                        </p:tgtEl>
                                      </p:cBhvr>
                                    </p:animEffect>
                                  </p:childTnLst>
                                </p:cTn>
                              </p:par>
                            </p:childTnLst>
                          </p:cTn>
                        </p:par>
                        <p:par>
                          <p:cTn id="13" fill="hold">
                            <p:stCondLst>
                              <p:cond delay="2500"/>
                            </p:stCondLst>
                            <p:childTnLst>
                              <p:par>
                                <p:cTn id="14" presetID="10" presetClass="entr" presetSubtype="0" fill="hold" grpId="0" nodeType="afterEffect">
                                  <p:stCondLst>
                                    <p:cond delay="0"/>
                                  </p:stCondLst>
                                  <p:childTnLst>
                                    <p:set>
                                      <p:cBhvr>
                                        <p:cTn id="15" dur="1" fill="hold">
                                          <p:stCondLst>
                                            <p:cond delay="0"/>
                                          </p:stCondLst>
                                        </p:cTn>
                                        <p:tgtEl>
                                          <p:spTgt spid="38"/>
                                        </p:tgtEl>
                                        <p:attrNameLst>
                                          <p:attrName>style.visibility</p:attrName>
                                        </p:attrNameLst>
                                      </p:cBhvr>
                                      <p:to>
                                        <p:strVal val="visible"/>
                                      </p:to>
                                    </p:set>
                                    <p:animEffect transition="in" filter="fade">
                                      <p:cBhvr>
                                        <p:cTn id="16" dur="500"/>
                                        <p:tgtEl>
                                          <p:spTgt spid="38"/>
                                        </p:tgtEl>
                                      </p:cBhvr>
                                    </p:animEffect>
                                  </p:childTnLst>
                                </p:cTn>
                              </p:par>
                            </p:childTnLst>
                          </p:cTn>
                        </p:par>
                        <p:par>
                          <p:cTn id="17" fill="hold">
                            <p:stCondLst>
                              <p:cond delay="3000"/>
                            </p:stCondLst>
                            <p:childTnLst>
                              <p:par>
                                <p:cTn id="18" presetID="10" presetClass="entr" presetSubtype="0" fill="hold" grpId="0" nodeType="afterEffect">
                                  <p:stCondLst>
                                    <p:cond delay="0"/>
                                  </p:stCondLst>
                                  <p:childTnLst>
                                    <p:set>
                                      <p:cBhvr>
                                        <p:cTn id="19" dur="1" fill="hold">
                                          <p:stCondLst>
                                            <p:cond delay="0"/>
                                          </p:stCondLst>
                                        </p:cTn>
                                        <p:tgtEl>
                                          <p:spTgt spid="39"/>
                                        </p:tgtEl>
                                        <p:attrNameLst>
                                          <p:attrName>style.visibility</p:attrName>
                                        </p:attrNameLst>
                                      </p:cBhvr>
                                      <p:to>
                                        <p:strVal val="visible"/>
                                      </p:to>
                                    </p:set>
                                    <p:animEffect transition="in" filter="fade">
                                      <p:cBhvr>
                                        <p:cTn id="20" dur="500"/>
                                        <p:tgtEl>
                                          <p:spTgt spid="39"/>
                                        </p:tgtEl>
                                      </p:cBhvr>
                                    </p:animEffect>
                                  </p:childTnLst>
                                </p:cTn>
                              </p:par>
                            </p:childTnLst>
                          </p:cTn>
                        </p:par>
                        <p:par>
                          <p:cTn id="21" fill="hold">
                            <p:stCondLst>
                              <p:cond delay="3500"/>
                            </p:stCondLst>
                            <p:childTnLst>
                              <p:par>
                                <p:cTn id="22" presetID="10" presetClass="entr" presetSubtype="0" fill="hold" grpId="0" nodeType="afterEffect">
                                  <p:stCondLst>
                                    <p:cond delay="0"/>
                                  </p:stCondLst>
                                  <p:iterate type="lt">
                                    <p:tmPct val="10000"/>
                                  </p:iterate>
                                  <p:childTnLst>
                                    <p:set>
                                      <p:cBhvr>
                                        <p:cTn id="23" dur="1" fill="hold">
                                          <p:stCondLst>
                                            <p:cond delay="0"/>
                                          </p:stCondLst>
                                        </p:cTn>
                                        <p:tgtEl>
                                          <p:spTgt spid="36"/>
                                        </p:tgtEl>
                                        <p:attrNameLst>
                                          <p:attrName>style.visibility</p:attrName>
                                        </p:attrNameLst>
                                      </p:cBhvr>
                                      <p:to>
                                        <p:strVal val="visible"/>
                                      </p:to>
                                    </p:set>
                                    <p:animEffect transition="in" filter="fade">
                                      <p:cBhvr>
                                        <p:cTn id="24" dur="500"/>
                                        <p:tgtEl>
                                          <p:spTgt spid="36"/>
                                        </p:tgtEl>
                                      </p:cBhvr>
                                    </p:animEffect>
                                  </p:childTnLst>
                                </p:cTn>
                              </p:par>
                            </p:childTnLst>
                          </p:cTn>
                        </p:par>
                        <p:par>
                          <p:cTn id="25" fill="hold">
                            <p:stCondLst>
                              <p:cond delay="4150"/>
                            </p:stCondLst>
                            <p:childTnLst>
                              <p:par>
                                <p:cTn id="26" presetID="22" presetClass="entr" presetSubtype="4" fill="hold" grpId="0" nodeType="after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wipe(down)">
                                      <p:cBhvr>
                                        <p:cTn id="28" dur="500"/>
                                        <p:tgtEl>
                                          <p:spTgt spid="37"/>
                                        </p:tgtEl>
                                      </p:cBhvr>
                                    </p:animEffect>
                                  </p:childTnLst>
                                </p:cTn>
                              </p:par>
                            </p:childTnLst>
                          </p:cTn>
                        </p:par>
                        <p:par>
                          <p:cTn id="29" fill="hold">
                            <p:stCondLst>
                              <p:cond delay="4650"/>
                            </p:stCondLst>
                            <p:childTnLst>
                              <p:par>
                                <p:cTn id="30" presetID="2" presetClass="entr" presetSubtype="12" decel="100000" fill="hold" grpId="0" nodeType="afterEffect">
                                  <p:stCondLst>
                                    <p:cond delay="0"/>
                                  </p:stCondLst>
                                  <p:childTnLst>
                                    <p:set>
                                      <p:cBhvr>
                                        <p:cTn id="31" dur="1" fill="hold">
                                          <p:stCondLst>
                                            <p:cond delay="0"/>
                                          </p:stCondLst>
                                        </p:cTn>
                                        <p:tgtEl>
                                          <p:spTgt spid="40"/>
                                        </p:tgtEl>
                                        <p:attrNameLst>
                                          <p:attrName>style.visibility</p:attrName>
                                        </p:attrNameLst>
                                      </p:cBhvr>
                                      <p:to>
                                        <p:strVal val="visible"/>
                                      </p:to>
                                    </p:set>
                                    <p:anim calcmode="lin" valueType="num">
                                      <p:cBhvr additive="base">
                                        <p:cTn id="32" dur="500" fill="hold"/>
                                        <p:tgtEl>
                                          <p:spTgt spid="40"/>
                                        </p:tgtEl>
                                        <p:attrNameLst>
                                          <p:attrName>ppt_x</p:attrName>
                                        </p:attrNameLst>
                                      </p:cBhvr>
                                      <p:tavLst>
                                        <p:tav tm="0">
                                          <p:val>
                                            <p:strVal val="0-#ppt_w/2"/>
                                          </p:val>
                                        </p:tav>
                                        <p:tav tm="100000">
                                          <p:val>
                                            <p:strVal val="#ppt_x"/>
                                          </p:val>
                                        </p:tav>
                                      </p:tavLst>
                                    </p:anim>
                                    <p:anim calcmode="lin" valueType="num">
                                      <p:cBhvr additive="base">
                                        <p:cTn id="33" dur="500" fill="hold"/>
                                        <p:tgtEl>
                                          <p:spTgt spid="40"/>
                                        </p:tgtEl>
                                        <p:attrNameLst>
                                          <p:attrName>ppt_y</p:attrName>
                                        </p:attrNameLst>
                                      </p:cBhvr>
                                      <p:tavLst>
                                        <p:tav tm="0">
                                          <p:val>
                                            <p:strVal val="1+#ppt_h/2"/>
                                          </p:val>
                                        </p:tav>
                                        <p:tav tm="100000">
                                          <p:val>
                                            <p:strVal val="#ppt_y"/>
                                          </p:val>
                                        </p:tav>
                                      </p:tavLst>
                                    </p:anim>
                                  </p:childTnLst>
                                </p:cTn>
                              </p:par>
                              <p:par>
                                <p:cTn id="34" presetID="2" presetClass="entr" presetSubtype="3" decel="100000" fill="hold" grpId="0" nodeType="withEffect">
                                  <p:stCondLst>
                                    <p:cond delay="0"/>
                                  </p:stCondLst>
                                  <p:childTnLst>
                                    <p:set>
                                      <p:cBhvr>
                                        <p:cTn id="35" dur="1" fill="hold">
                                          <p:stCondLst>
                                            <p:cond delay="0"/>
                                          </p:stCondLst>
                                        </p:cTn>
                                        <p:tgtEl>
                                          <p:spTgt spid="42"/>
                                        </p:tgtEl>
                                        <p:attrNameLst>
                                          <p:attrName>style.visibility</p:attrName>
                                        </p:attrNameLst>
                                      </p:cBhvr>
                                      <p:to>
                                        <p:strVal val="visible"/>
                                      </p:to>
                                    </p:set>
                                    <p:anim calcmode="lin" valueType="num">
                                      <p:cBhvr additive="base">
                                        <p:cTn id="36" dur="500" fill="hold"/>
                                        <p:tgtEl>
                                          <p:spTgt spid="42"/>
                                        </p:tgtEl>
                                        <p:attrNameLst>
                                          <p:attrName>ppt_x</p:attrName>
                                        </p:attrNameLst>
                                      </p:cBhvr>
                                      <p:tavLst>
                                        <p:tav tm="0">
                                          <p:val>
                                            <p:strVal val="1+#ppt_w/2"/>
                                          </p:val>
                                        </p:tav>
                                        <p:tav tm="100000">
                                          <p:val>
                                            <p:strVal val="#ppt_x"/>
                                          </p:val>
                                        </p:tav>
                                      </p:tavLst>
                                    </p:anim>
                                    <p:anim calcmode="lin" valueType="num">
                                      <p:cBhvr additive="base">
                                        <p:cTn id="37" dur="500" fill="hold"/>
                                        <p:tgtEl>
                                          <p:spTgt spid="42"/>
                                        </p:tgtEl>
                                        <p:attrNameLst>
                                          <p:attrName>ppt_y</p:attrName>
                                        </p:attrNameLst>
                                      </p:cBhvr>
                                      <p:tavLst>
                                        <p:tav tm="0">
                                          <p:val>
                                            <p:strVal val="0-#ppt_h/2"/>
                                          </p:val>
                                        </p:tav>
                                        <p:tav tm="100000">
                                          <p:val>
                                            <p:strVal val="#ppt_y"/>
                                          </p:val>
                                        </p:tav>
                                      </p:tavLst>
                                    </p:anim>
                                  </p:childTnLst>
                                </p:cTn>
                              </p:par>
                            </p:childTnLst>
                          </p:cTn>
                        </p:par>
                        <p:par>
                          <p:cTn id="38" fill="hold">
                            <p:stCondLst>
                              <p:cond delay="5150"/>
                            </p:stCondLst>
                            <p:childTnLst>
                              <p:par>
                                <p:cTn id="39" presetID="22" presetClass="entr" presetSubtype="4" fill="hold" nodeType="afterEffect">
                                  <p:stCondLst>
                                    <p:cond delay="0"/>
                                  </p:stCondLst>
                                  <p:childTnLst>
                                    <p:set>
                                      <p:cBhvr>
                                        <p:cTn id="40" dur="1" fill="hold">
                                          <p:stCondLst>
                                            <p:cond delay="0"/>
                                          </p:stCondLst>
                                        </p:cTn>
                                        <p:tgtEl>
                                          <p:spTgt spid="46"/>
                                        </p:tgtEl>
                                        <p:attrNameLst>
                                          <p:attrName>style.visibility</p:attrName>
                                        </p:attrNameLst>
                                      </p:cBhvr>
                                      <p:to>
                                        <p:strVal val="visible"/>
                                      </p:to>
                                    </p:set>
                                    <p:animEffect transition="in" filter="wipe(down)">
                                      <p:cBhvr>
                                        <p:cTn id="41" dur="500"/>
                                        <p:tgtEl>
                                          <p:spTgt spid="46"/>
                                        </p:tgtEl>
                                      </p:cBhvr>
                                    </p:animEffect>
                                  </p:childTnLst>
                                </p:cTn>
                              </p:par>
                              <p:par>
                                <p:cTn id="42" presetID="22" presetClass="entr" presetSubtype="4" fill="hold" nodeType="withEffect">
                                  <p:stCondLst>
                                    <p:cond delay="0"/>
                                  </p:stCondLst>
                                  <p:childTnLst>
                                    <p:set>
                                      <p:cBhvr>
                                        <p:cTn id="43" dur="1" fill="hold">
                                          <p:stCondLst>
                                            <p:cond delay="0"/>
                                          </p:stCondLst>
                                        </p:cTn>
                                        <p:tgtEl>
                                          <p:spTgt spid="44"/>
                                        </p:tgtEl>
                                        <p:attrNameLst>
                                          <p:attrName>style.visibility</p:attrName>
                                        </p:attrNameLst>
                                      </p:cBhvr>
                                      <p:to>
                                        <p:strVal val="visible"/>
                                      </p:to>
                                    </p:set>
                                    <p:animEffect transition="in" filter="wipe(down)">
                                      <p:cBhvr>
                                        <p:cTn id="44" dur="500"/>
                                        <p:tgtEl>
                                          <p:spTgt spid="44"/>
                                        </p:tgtEl>
                                      </p:cBhvr>
                                    </p:animEffect>
                                  </p:childTnLst>
                                </p:cTn>
                              </p:par>
                              <p:par>
                                <p:cTn id="45" presetID="22" presetClass="entr" presetSubtype="1" fill="hold" nodeType="withEffect">
                                  <p:stCondLst>
                                    <p:cond delay="0"/>
                                  </p:stCondLst>
                                  <p:childTnLst>
                                    <p:set>
                                      <p:cBhvr>
                                        <p:cTn id="46" dur="1" fill="hold">
                                          <p:stCondLst>
                                            <p:cond delay="0"/>
                                          </p:stCondLst>
                                        </p:cTn>
                                        <p:tgtEl>
                                          <p:spTgt spid="45"/>
                                        </p:tgtEl>
                                        <p:attrNameLst>
                                          <p:attrName>style.visibility</p:attrName>
                                        </p:attrNameLst>
                                      </p:cBhvr>
                                      <p:to>
                                        <p:strVal val="visible"/>
                                      </p:to>
                                    </p:set>
                                    <p:animEffect transition="in" filter="wipe(up)">
                                      <p:cBhvr>
                                        <p:cTn id="47" dur="500"/>
                                        <p:tgtEl>
                                          <p:spTgt spid="45"/>
                                        </p:tgtEl>
                                      </p:cBhvr>
                                    </p:animEffect>
                                  </p:childTnLst>
                                </p:cTn>
                              </p:par>
                            </p:childTnLst>
                          </p:cTn>
                        </p:par>
                        <p:par>
                          <p:cTn id="48" fill="hold">
                            <p:stCondLst>
                              <p:cond delay="5650"/>
                            </p:stCondLst>
                            <p:childTnLst>
                              <p:par>
                                <p:cTn id="49" presetID="10" presetClass="entr" presetSubtype="0" fill="hold" grpId="0" nodeType="after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childTnLst>
                          </p:cTn>
                        </p:par>
                        <p:par>
                          <p:cTn id="52" fill="hold">
                            <p:stCondLst>
                              <p:cond delay="6150"/>
                            </p:stCondLst>
                            <p:childTnLst>
                              <p:par>
                                <p:cTn id="53" presetID="10" presetClass="entr" presetSubtype="0"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fade">
                                      <p:cBhvr>
                                        <p:cTn id="55" dur="500"/>
                                        <p:tgtEl>
                                          <p:spTgt spid="32"/>
                                        </p:tgtEl>
                                      </p:cBhvr>
                                    </p:animEffect>
                                  </p:childTnLst>
                                </p:cTn>
                              </p:par>
                            </p:childTnLst>
                          </p:cTn>
                        </p:par>
                        <p:par>
                          <p:cTn id="56" fill="hold">
                            <p:stCondLst>
                              <p:cond delay="6650"/>
                            </p:stCondLst>
                            <p:childTnLst>
                              <p:par>
                                <p:cTn id="57" presetID="22" presetClass="entr" presetSubtype="8" fill="hold" grpId="0" nodeType="after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wipe(left)">
                                      <p:cBhvr>
                                        <p:cTn id="59" dur="500"/>
                                        <p:tgtEl>
                                          <p:spTgt spid="9"/>
                                        </p:tgtEl>
                                      </p:cBhvr>
                                    </p:animEffect>
                                  </p:childTnLst>
                                </p:cTn>
                              </p:par>
                            </p:childTnLst>
                          </p:cTn>
                        </p:par>
                        <p:par>
                          <p:cTn id="60" fill="hold">
                            <p:stCondLst>
                              <p:cond delay="7150"/>
                            </p:stCondLst>
                            <p:childTnLst>
                              <p:par>
                                <p:cTn id="61" presetID="10" presetClass="entr" presetSubtype="0" fill="hold" grpId="0" nodeType="afterEffect">
                                  <p:stCondLst>
                                    <p:cond delay="0"/>
                                  </p:stCondLst>
                                  <p:iterate type="lt">
                                    <p:tmPct val="10000"/>
                                  </p:iterate>
                                  <p:childTnLst>
                                    <p:set>
                                      <p:cBhvr>
                                        <p:cTn id="62" dur="1" fill="hold">
                                          <p:stCondLst>
                                            <p:cond delay="0"/>
                                          </p:stCondLst>
                                        </p:cTn>
                                        <p:tgtEl>
                                          <p:spTgt spid="41"/>
                                        </p:tgtEl>
                                        <p:attrNameLst>
                                          <p:attrName>style.visibility</p:attrName>
                                        </p:attrNameLst>
                                      </p:cBhvr>
                                      <p:to>
                                        <p:strVal val="visible"/>
                                      </p:to>
                                    </p:set>
                                    <p:animEffect transition="in" filter="fade">
                                      <p:cBhvr>
                                        <p:cTn id="63" dur="500"/>
                                        <p:tgtEl>
                                          <p:spTgt spid="41"/>
                                        </p:tgtEl>
                                      </p:cBhvr>
                                    </p:animEffect>
                                  </p:childTnLst>
                                </p:cTn>
                              </p:par>
                            </p:childTnLst>
                          </p:cTn>
                        </p:par>
                        <p:par>
                          <p:cTn id="64" fill="hold">
                            <p:stCondLst>
                              <p:cond delay="7650"/>
                            </p:stCondLst>
                            <p:childTnLst>
                              <p:par>
                                <p:cTn id="65" presetID="2" presetClass="entr" presetSubtype="8" fill="hold" grpId="0" nodeType="after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0-#ppt_w/2"/>
                                          </p:val>
                                        </p:tav>
                                        <p:tav tm="100000">
                                          <p:val>
                                            <p:strVal val="#ppt_x"/>
                                          </p:val>
                                        </p:tav>
                                      </p:tavLst>
                                    </p:anim>
                                    <p:anim calcmode="lin" valueType="num">
                                      <p:cBhvr additive="base">
                                        <p:cTn id="68" dur="500" fill="hold"/>
                                        <p:tgtEl>
                                          <p:spTgt spid="23"/>
                                        </p:tgtEl>
                                        <p:attrNameLst>
                                          <p:attrName>ppt_y</p:attrName>
                                        </p:attrNameLst>
                                      </p:cBhvr>
                                      <p:tavLst>
                                        <p:tav tm="0">
                                          <p:val>
                                            <p:strVal val="#ppt_y"/>
                                          </p:val>
                                        </p:tav>
                                        <p:tav tm="100000">
                                          <p:val>
                                            <p:strVal val="#ppt_y"/>
                                          </p:val>
                                        </p:tav>
                                      </p:tavLst>
                                    </p:anim>
                                  </p:childTnLst>
                                </p:cTn>
                              </p:par>
                              <p:par>
                                <p:cTn id="69" presetID="2" presetClass="entr" presetSubtype="9" fill="hold" grpId="0" nodeType="withEffect">
                                  <p:stCondLst>
                                    <p:cond delay="0"/>
                                  </p:stCondLst>
                                  <p:childTnLst>
                                    <p:set>
                                      <p:cBhvr>
                                        <p:cTn id="70" dur="1" fill="hold">
                                          <p:stCondLst>
                                            <p:cond delay="0"/>
                                          </p:stCondLst>
                                        </p:cTn>
                                        <p:tgtEl>
                                          <p:spTgt spid="22"/>
                                        </p:tgtEl>
                                        <p:attrNameLst>
                                          <p:attrName>style.visibility</p:attrName>
                                        </p:attrNameLst>
                                      </p:cBhvr>
                                      <p:to>
                                        <p:strVal val="visible"/>
                                      </p:to>
                                    </p:set>
                                    <p:anim calcmode="lin" valueType="num">
                                      <p:cBhvr additive="base">
                                        <p:cTn id="71" dur="500" fill="hold"/>
                                        <p:tgtEl>
                                          <p:spTgt spid="22"/>
                                        </p:tgtEl>
                                        <p:attrNameLst>
                                          <p:attrName>ppt_x</p:attrName>
                                        </p:attrNameLst>
                                      </p:cBhvr>
                                      <p:tavLst>
                                        <p:tav tm="0">
                                          <p:val>
                                            <p:strVal val="0-#ppt_w/2"/>
                                          </p:val>
                                        </p:tav>
                                        <p:tav tm="100000">
                                          <p:val>
                                            <p:strVal val="#ppt_x"/>
                                          </p:val>
                                        </p:tav>
                                      </p:tavLst>
                                    </p:anim>
                                    <p:anim calcmode="lin" valueType="num">
                                      <p:cBhvr additive="base">
                                        <p:cTn id="72" dur="500" fill="hold"/>
                                        <p:tgtEl>
                                          <p:spTgt spid="22"/>
                                        </p:tgtEl>
                                        <p:attrNameLst>
                                          <p:attrName>ppt_y</p:attrName>
                                        </p:attrNameLst>
                                      </p:cBhvr>
                                      <p:tavLst>
                                        <p:tav tm="0">
                                          <p:val>
                                            <p:strVal val="0-#ppt_h/2"/>
                                          </p:val>
                                        </p:tav>
                                        <p:tav tm="100000">
                                          <p:val>
                                            <p:strVal val="#ppt_y"/>
                                          </p:val>
                                        </p:tav>
                                      </p:tavLst>
                                    </p:anim>
                                  </p:childTnLst>
                                </p:cTn>
                              </p:par>
                            </p:childTnLst>
                          </p:cTn>
                        </p:par>
                        <p:par>
                          <p:cTn id="73" fill="hold">
                            <p:stCondLst>
                              <p:cond delay="8150"/>
                            </p:stCondLst>
                            <p:childTnLst>
                              <p:par>
                                <p:cTn id="74" presetID="2" presetClass="entr" presetSubtype="4" fill="hold" grpId="0" nodeType="afterEffect">
                                  <p:stCondLst>
                                    <p:cond delay="0"/>
                                  </p:stCondLst>
                                  <p:childTnLst>
                                    <p:set>
                                      <p:cBhvr>
                                        <p:cTn id="75" dur="1" fill="hold">
                                          <p:stCondLst>
                                            <p:cond delay="0"/>
                                          </p:stCondLst>
                                        </p:cTn>
                                        <p:tgtEl>
                                          <p:spTgt spid="30"/>
                                        </p:tgtEl>
                                        <p:attrNameLst>
                                          <p:attrName>style.visibility</p:attrName>
                                        </p:attrNameLst>
                                      </p:cBhvr>
                                      <p:to>
                                        <p:strVal val="visible"/>
                                      </p:to>
                                    </p:set>
                                    <p:anim calcmode="lin" valueType="num">
                                      <p:cBhvr additive="base">
                                        <p:cTn id="76" dur="500" fill="hold"/>
                                        <p:tgtEl>
                                          <p:spTgt spid="30"/>
                                        </p:tgtEl>
                                        <p:attrNameLst>
                                          <p:attrName>ppt_x</p:attrName>
                                        </p:attrNameLst>
                                      </p:cBhvr>
                                      <p:tavLst>
                                        <p:tav tm="0">
                                          <p:val>
                                            <p:strVal val="#ppt_x"/>
                                          </p:val>
                                        </p:tav>
                                        <p:tav tm="100000">
                                          <p:val>
                                            <p:strVal val="#ppt_x"/>
                                          </p:val>
                                        </p:tav>
                                      </p:tavLst>
                                    </p:anim>
                                    <p:anim calcmode="lin" valueType="num">
                                      <p:cBhvr additive="base">
                                        <p:cTn id="77" dur="500" fill="hold"/>
                                        <p:tgtEl>
                                          <p:spTgt spid="30"/>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0"/>
                                  </p:stCondLst>
                                  <p:childTnLst>
                                    <p:set>
                                      <p:cBhvr>
                                        <p:cTn id="79" dur="1" fill="hold">
                                          <p:stCondLst>
                                            <p:cond delay="0"/>
                                          </p:stCondLst>
                                        </p:cTn>
                                        <p:tgtEl>
                                          <p:spTgt spid="29"/>
                                        </p:tgtEl>
                                        <p:attrNameLst>
                                          <p:attrName>style.visibility</p:attrName>
                                        </p:attrNameLst>
                                      </p:cBhvr>
                                      <p:to>
                                        <p:strVal val="visible"/>
                                      </p:to>
                                    </p:set>
                                    <p:anim calcmode="lin" valueType="num">
                                      <p:cBhvr additive="base">
                                        <p:cTn id="80" dur="500" fill="hold"/>
                                        <p:tgtEl>
                                          <p:spTgt spid="29"/>
                                        </p:tgtEl>
                                        <p:attrNameLst>
                                          <p:attrName>ppt_x</p:attrName>
                                        </p:attrNameLst>
                                      </p:cBhvr>
                                      <p:tavLst>
                                        <p:tav tm="0">
                                          <p:val>
                                            <p:strVal val="#ppt_x"/>
                                          </p:val>
                                        </p:tav>
                                        <p:tav tm="100000">
                                          <p:val>
                                            <p:strVal val="#ppt_x"/>
                                          </p:val>
                                        </p:tav>
                                      </p:tavLst>
                                    </p:anim>
                                    <p:anim calcmode="lin" valueType="num">
                                      <p:cBhvr additive="base">
                                        <p:cTn id="81" dur="500" fill="hold"/>
                                        <p:tgtEl>
                                          <p:spTgt spid="29"/>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31"/>
                                        </p:tgtEl>
                                        <p:attrNameLst>
                                          <p:attrName>style.visibility</p:attrName>
                                        </p:attrNameLst>
                                      </p:cBhvr>
                                      <p:to>
                                        <p:strVal val="visible"/>
                                      </p:to>
                                    </p:set>
                                    <p:anim calcmode="lin" valueType="num">
                                      <p:cBhvr additive="base">
                                        <p:cTn id="84" dur="500" fill="hold"/>
                                        <p:tgtEl>
                                          <p:spTgt spid="31"/>
                                        </p:tgtEl>
                                        <p:attrNameLst>
                                          <p:attrName>ppt_x</p:attrName>
                                        </p:attrNameLst>
                                      </p:cBhvr>
                                      <p:tavLst>
                                        <p:tav tm="0">
                                          <p:val>
                                            <p:strVal val="#ppt_x"/>
                                          </p:val>
                                        </p:tav>
                                        <p:tav tm="100000">
                                          <p:val>
                                            <p:strVal val="#ppt_x"/>
                                          </p:val>
                                        </p:tav>
                                      </p:tavLst>
                                    </p:anim>
                                    <p:anim calcmode="lin" valueType="num">
                                      <p:cBhvr additive="base">
                                        <p:cTn id="85"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2" grpId="0" animBg="1"/>
      <p:bldP spid="9" grpId="0" animBg="1"/>
      <p:bldP spid="10" grpId="0" animBg="1"/>
      <p:bldP spid="30" grpId="0" animBg="1"/>
      <p:bldP spid="29" grpId="0" animBg="1"/>
      <p:bldP spid="15" grpId="0" animBg="1"/>
      <p:bldP spid="32" grpId="0" animBg="1"/>
      <p:bldP spid="35" grpId="0" animBg="1"/>
      <p:bldP spid="36" grpId="0"/>
      <p:bldP spid="37" grpId="0"/>
      <p:bldP spid="38" grpId="0" animBg="1"/>
      <p:bldP spid="39" grpId="0" animBg="1"/>
      <p:bldP spid="31" grpId="0" animBg="1"/>
      <p:bldP spid="40" grpId="0"/>
      <p:bldP spid="41" grpId="0"/>
      <p:bldP spid="4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3"/>
          <p:cNvSpPr/>
          <p:nvPr/>
        </p:nvSpPr>
        <p:spPr>
          <a:xfrm rot="10800000">
            <a:off x="-16271" y="2929"/>
            <a:ext cx="12192000" cy="2174487"/>
          </a:xfrm>
          <a:prstGeom prst="triangle">
            <a:avLst>
              <a:gd name="adj" fmla="val 50000"/>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菱形 13"/>
          <p:cNvSpPr/>
          <p:nvPr/>
        </p:nvSpPr>
        <p:spPr>
          <a:xfrm>
            <a:off x="4892124" y="1717288"/>
            <a:ext cx="2397512" cy="2397512"/>
          </a:xfrm>
          <a:prstGeom prst="diamond">
            <a:avLst/>
          </a:prstGeom>
          <a:solidFill>
            <a:srgbClr val="DB5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67494" y="2592658"/>
            <a:ext cx="646771" cy="646771"/>
          </a:xfrm>
          <a:prstGeom prst="ellipse">
            <a:avLst/>
          </a:prstGeom>
          <a:solidFill>
            <a:srgbClr val="A439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01</a:t>
            </a:r>
            <a:endParaRPr lang="zh-CN" altLang="en-US" dirty="0"/>
          </a:p>
        </p:txBody>
      </p:sp>
      <p:sp>
        <p:nvSpPr>
          <p:cNvPr id="19" name="KSO_Shape"/>
          <p:cNvSpPr/>
          <p:nvPr/>
        </p:nvSpPr>
        <p:spPr>
          <a:xfrm>
            <a:off x="6785042" y="2802638"/>
            <a:ext cx="133817" cy="226809"/>
          </a:xfrm>
          <a:prstGeom prst="chevron">
            <a:avLst>
              <a:gd name="adj" fmla="val 88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0" name="KSO_Shape"/>
          <p:cNvSpPr/>
          <p:nvPr/>
        </p:nvSpPr>
        <p:spPr>
          <a:xfrm rot="10800000">
            <a:off x="5262900" y="2783169"/>
            <a:ext cx="133817" cy="226809"/>
          </a:xfrm>
          <a:prstGeom prst="chevron">
            <a:avLst>
              <a:gd name="adj" fmla="val 88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1" name="文本框 20"/>
          <p:cNvSpPr txBox="1"/>
          <p:nvPr/>
        </p:nvSpPr>
        <p:spPr>
          <a:xfrm>
            <a:off x="4582119" y="4287363"/>
            <a:ext cx="3017520" cy="829945"/>
          </a:xfrm>
          <a:prstGeom prst="rect">
            <a:avLst/>
          </a:prstGeom>
          <a:noFill/>
        </p:spPr>
        <p:txBody>
          <a:bodyPr wrap="square" rtlCol="0">
            <a:spAutoFit/>
          </a:bodyPr>
          <a:lstStyle/>
          <a:p>
            <a:pPr algn="ctr"/>
            <a:r>
              <a:rPr lang="en-US" altLang="zh-CN" sz="2400" dirty="0">
                <a:latin typeface="微软雅黑" panose="020B0503020204020204" pitchFamily="34" charset="-122"/>
                <a:ea typeface="微软雅黑" panose="020B0503020204020204" pitchFamily="34" charset="-122"/>
                <a:sym typeface="+mn-ea"/>
              </a:rPr>
              <a:t>Honeycomb—学友互助APP</a:t>
            </a:r>
            <a:r>
              <a:rPr lang="zh-CN" altLang="en-US" sz="2400" dirty="0">
                <a:solidFill>
                  <a:srgbClr val="3C3D42"/>
                </a:solidFill>
                <a:latin typeface="微软雅黑" panose="020B0503020204020204" pitchFamily="34" charset="-122"/>
                <a:ea typeface="微软雅黑" panose="020B0503020204020204" pitchFamily="34" charset="-122"/>
              </a:rPr>
              <a:t>简介</a:t>
            </a:r>
            <a:endParaRPr lang="zh-CN" altLang="en-US" sz="2400" dirty="0">
              <a:solidFill>
                <a:srgbClr val="3C3D42"/>
              </a:solidFill>
              <a:latin typeface="微软雅黑" panose="020B0503020204020204" pitchFamily="34" charset="-122"/>
              <a:ea typeface="微软雅黑" panose="020B0503020204020204" pitchFamily="34" charset="-122"/>
            </a:endParaRPr>
          </a:p>
        </p:txBody>
      </p:sp>
      <p:sp>
        <p:nvSpPr>
          <p:cNvPr id="22" name="椭圆 21"/>
          <p:cNvSpPr/>
          <p:nvPr/>
        </p:nvSpPr>
        <p:spPr>
          <a:xfrm>
            <a:off x="5951964" y="5666239"/>
            <a:ext cx="178419" cy="178419"/>
          </a:xfrm>
          <a:prstGeom prst="ellips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5971715" y="6037728"/>
            <a:ext cx="138916" cy="138916"/>
          </a:xfrm>
          <a:prstGeom prst="ellipse">
            <a:avLst/>
          </a:prstGeom>
          <a:solidFill>
            <a:srgbClr val="5A5B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991466" y="6369714"/>
            <a:ext cx="99414" cy="99414"/>
          </a:xfrm>
          <a:prstGeom prst="ellipse">
            <a:avLst/>
          </a:prstGeom>
          <a:solidFill>
            <a:srgbClr val="777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900" advClick="0" advTm="3000">
        <p14:warp dir="in"/>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 calcmode="lin" valueType="num">
                                      <p:cBhvr>
                                        <p:cTn id="14" dur="500" fill="hold"/>
                                        <p:tgtEl>
                                          <p:spTgt spid="14"/>
                                        </p:tgtEl>
                                        <p:attrNameLst>
                                          <p:attrName>style.rotation</p:attrName>
                                        </p:attrNameLst>
                                      </p:cBhvr>
                                      <p:tavLst>
                                        <p:tav tm="0">
                                          <p:val>
                                            <p:fltVal val="360"/>
                                          </p:val>
                                        </p:tav>
                                        <p:tav tm="100000">
                                          <p:val>
                                            <p:fltVal val="0"/>
                                          </p:val>
                                        </p:tav>
                                      </p:tavLst>
                                    </p:anim>
                                    <p:animEffect transition="in" filter="fade">
                                      <p:cBhvr>
                                        <p:cTn id="15" dur="500"/>
                                        <p:tgtEl>
                                          <p:spTgt spid="14"/>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2000"/>
                            </p:stCondLst>
                            <p:childTnLst>
                              <p:par>
                                <p:cTn id="28" presetID="2" presetClass="entr" presetSubtype="4" decel="100000" fill="hold" grpId="0" nodeType="afterEffect">
                                  <p:stCondLst>
                                    <p:cond delay="0"/>
                                  </p:stCondLst>
                                  <p:iterate type="lt">
                                    <p:tmPct val="10000"/>
                                  </p:iterate>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ppt_x"/>
                                          </p:val>
                                        </p:tav>
                                        <p:tav tm="100000">
                                          <p:val>
                                            <p:strVal val="#ppt_x"/>
                                          </p:val>
                                        </p:tav>
                                      </p:tavLst>
                                    </p:anim>
                                    <p:anim calcmode="lin" valueType="num">
                                      <p:cBhvr additive="base">
                                        <p:cTn id="31" dur="500" fill="hold"/>
                                        <p:tgtEl>
                                          <p:spTgt spid="21"/>
                                        </p:tgtEl>
                                        <p:attrNameLst>
                                          <p:attrName>ppt_y</p:attrName>
                                        </p:attrNameLst>
                                      </p:cBhvr>
                                      <p:tavLst>
                                        <p:tav tm="0">
                                          <p:val>
                                            <p:strVal val="1+#ppt_h/2"/>
                                          </p:val>
                                        </p:tav>
                                        <p:tav tm="100000">
                                          <p:val>
                                            <p:strVal val="#ppt_y"/>
                                          </p:val>
                                        </p:tav>
                                      </p:tavLst>
                                    </p:anim>
                                  </p:childTnLst>
                                </p:cTn>
                              </p:par>
                            </p:childTnLst>
                          </p:cTn>
                        </p:par>
                        <p:par>
                          <p:cTn id="32" fill="hold">
                            <p:stCondLst>
                              <p:cond delay="3400"/>
                            </p:stCondLst>
                            <p:childTnLst>
                              <p:par>
                                <p:cTn id="33" presetID="10" presetClass="entr" presetSubtype="0"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par>
                          <p:cTn id="36" fill="hold">
                            <p:stCondLst>
                              <p:cond delay="3900"/>
                            </p:stCondLst>
                            <p:childTnLst>
                              <p:par>
                                <p:cTn id="37" presetID="10" presetClass="entr" presetSubtype="0" fill="hold" grpId="0"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childTnLst>
                          </p:cTn>
                        </p:par>
                        <p:par>
                          <p:cTn id="40" fill="hold">
                            <p:stCondLst>
                              <p:cond delay="4400"/>
                            </p:stCondLst>
                            <p:childTnLst>
                              <p:par>
                                <p:cTn id="41" presetID="10" presetClass="entr" presetSubtype="0" fill="hold" grpId="0"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P spid="18" grpId="0" animBg="1"/>
      <p:bldP spid="19" grpId="0" animBg="1"/>
      <p:bldP spid="20" grpId="0" animBg="1"/>
      <p:bldP spid="21" grpId="0"/>
      <p:bldP spid="22" grpId="0" animBg="1"/>
      <p:bldP spid="23" grpId="0" animBg="1"/>
      <p:bldP spid="2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2"/>
            <a:ext cx="12192000" cy="6858002"/>
          </a:xfrm>
          <a:prstGeom prst="rect">
            <a:avLst/>
          </a:prstGeom>
        </p:spPr>
      </p:pic>
      <p:sp>
        <p:nvSpPr>
          <p:cNvPr id="6" name="任意多边形 5"/>
          <p:cNvSpPr/>
          <p:nvPr/>
        </p:nvSpPr>
        <p:spPr>
          <a:xfrm rot="10800000" flipV="1">
            <a:off x="-148602" y="-29212"/>
            <a:ext cx="10445548" cy="6916995"/>
          </a:xfrm>
          <a:custGeom>
            <a:avLst/>
            <a:gdLst>
              <a:gd name="connsiteX0" fmla="*/ 10335504 w 10335504"/>
              <a:gd name="connsiteY0" fmla="*/ 0 h 6858000"/>
              <a:gd name="connsiteX1" fmla="*/ 7756379 w 10335504"/>
              <a:gd name="connsiteY1" fmla="*/ 0 h 6858000"/>
              <a:gd name="connsiteX2" fmla="*/ 0 w 10335504"/>
              <a:gd name="connsiteY2" fmla="*/ 6832699 h 6858000"/>
              <a:gd name="connsiteX3" fmla="*/ 10323303 w 10335504"/>
              <a:gd name="connsiteY3" fmla="*/ 6858000 h 6858000"/>
              <a:gd name="connsiteX0-1" fmla="*/ 10335504 w 10382488"/>
              <a:gd name="connsiteY0-2" fmla="*/ 0 h 6916993"/>
              <a:gd name="connsiteX1-3" fmla="*/ 7756379 w 10382488"/>
              <a:gd name="connsiteY1-4" fmla="*/ 0 h 6916993"/>
              <a:gd name="connsiteX2-5" fmla="*/ 0 w 10382488"/>
              <a:gd name="connsiteY2-6" fmla="*/ 6832699 h 6916993"/>
              <a:gd name="connsiteX3-7" fmla="*/ 10382273 w 10382488"/>
              <a:gd name="connsiteY3-8" fmla="*/ 6916993 h 6916993"/>
              <a:gd name="connsiteX4" fmla="*/ 10335504 w 10382488"/>
              <a:gd name="connsiteY4" fmla="*/ 0 h 6916993"/>
              <a:gd name="connsiteX0-9" fmla="*/ 10394475 w 10441459"/>
              <a:gd name="connsiteY0-10" fmla="*/ 0 h 6916993"/>
              <a:gd name="connsiteX1-11" fmla="*/ 7815350 w 10441459"/>
              <a:gd name="connsiteY1-12" fmla="*/ 0 h 6916993"/>
              <a:gd name="connsiteX2-13" fmla="*/ 0 w 10441459"/>
              <a:gd name="connsiteY2-14" fmla="*/ 6891692 h 6916993"/>
              <a:gd name="connsiteX3-15" fmla="*/ 10441244 w 10441459"/>
              <a:gd name="connsiteY3-16" fmla="*/ 6916993 h 6916993"/>
              <a:gd name="connsiteX4-17" fmla="*/ 10394475 w 10441459"/>
              <a:gd name="connsiteY4-18" fmla="*/ 0 h 6916993"/>
            </a:gdLst>
            <a:ahLst/>
            <a:cxnLst>
              <a:cxn ang="0">
                <a:pos x="connsiteX0-1" y="connsiteY0-2"/>
              </a:cxn>
              <a:cxn ang="0">
                <a:pos x="connsiteX1-3" y="connsiteY1-4"/>
              </a:cxn>
              <a:cxn ang="0">
                <a:pos x="connsiteX2-5" y="connsiteY2-6"/>
              </a:cxn>
              <a:cxn ang="0">
                <a:pos x="connsiteX3-7" y="connsiteY3-8"/>
              </a:cxn>
              <a:cxn ang="0">
                <a:pos x="connsiteX4-17" y="connsiteY4-18"/>
              </a:cxn>
            </a:cxnLst>
            <a:rect l="l" t="t" r="r" b="b"/>
            <a:pathLst>
              <a:path w="10441459" h="6916993">
                <a:moveTo>
                  <a:pt x="10394475" y="0"/>
                </a:moveTo>
                <a:lnTo>
                  <a:pt x="7815350" y="0"/>
                </a:lnTo>
                <a:lnTo>
                  <a:pt x="0" y="6891692"/>
                </a:lnTo>
                <a:lnTo>
                  <a:pt x="10441244" y="6916993"/>
                </a:lnTo>
                <a:cubicBezTo>
                  <a:pt x="10445311" y="4630993"/>
                  <a:pt x="10390408" y="2286000"/>
                  <a:pt x="10394475" y="0"/>
                </a:cubicBezTo>
                <a:close/>
              </a:path>
            </a:pathLst>
          </a:cu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 name="直接连接符 3"/>
          <p:cNvCxnSpPr/>
          <p:nvPr/>
        </p:nvCxnSpPr>
        <p:spPr>
          <a:xfrm>
            <a:off x="1204332" y="-111512"/>
            <a:ext cx="4326673" cy="376911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694985" y="-1170878"/>
            <a:ext cx="4326673" cy="376911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817880" y="3679190"/>
            <a:ext cx="5000625" cy="521970"/>
          </a:xfrm>
          <a:prstGeom prst="rect">
            <a:avLst/>
          </a:prstGeom>
          <a:noFill/>
        </p:spPr>
        <p:txBody>
          <a:bodyPr wrap="square" rtlCol="0">
            <a:spAutoFit/>
          </a:bodyPr>
          <a:lstStyle/>
          <a:p>
            <a:r>
              <a:rPr lang="en-US" altLang="zh-CN" sz="2800" dirty="0">
                <a:solidFill>
                  <a:srgbClr val="D75931"/>
                </a:solidFill>
                <a:latin typeface="微软雅黑" panose="020B0503020204020204" pitchFamily="34" charset="-122"/>
                <a:ea typeface="微软雅黑" panose="020B0503020204020204" pitchFamily="34" charset="-122"/>
                <a:sym typeface="+mn-ea"/>
              </a:rPr>
              <a:t>Honeycomb—学友互助APP</a:t>
            </a:r>
            <a:endParaRPr lang="en-US" altLang="zh-CN" sz="2800" dirty="0">
              <a:solidFill>
                <a:srgbClr val="D75931"/>
              </a:solidFill>
              <a:latin typeface="微软雅黑" panose="020B0503020204020204" pitchFamily="34" charset="-122"/>
              <a:ea typeface="微软雅黑" panose="020B0503020204020204" pitchFamily="34" charset="-122"/>
              <a:sym typeface="+mn-ea"/>
            </a:endParaRPr>
          </a:p>
        </p:txBody>
      </p:sp>
      <p:sp>
        <p:nvSpPr>
          <p:cNvPr id="8" name="矩形 7"/>
          <p:cNvSpPr/>
          <p:nvPr/>
        </p:nvSpPr>
        <p:spPr>
          <a:xfrm>
            <a:off x="817880" y="4234815"/>
            <a:ext cx="5302885" cy="1753235"/>
          </a:xfrm>
          <a:prstGeom prst="rect">
            <a:avLst/>
          </a:prstGeom>
        </p:spPr>
        <p:txBody>
          <a:bodyPr wrap="square">
            <a:spAutoFit/>
          </a:bodyPr>
          <a:lstStyle/>
          <a:p>
            <a:pPr algn="l">
              <a:lnSpc>
                <a:spcPct val="150000"/>
              </a:lnSpc>
            </a:pPr>
            <a:r>
              <a:rPr dirty="0">
                <a:solidFill>
                  <a:schemeClr val="bg1"/>
                </a:solidFill>
                <a:latin typeface="微软雅黑" panose="020B0503020204020204" pitchFamily="34" charset="-122"/>
                <a:ea typeface="微软雅黑" panose="020B0503020204020204" pitchFamily="34" charset="-122"/>
              </a:rPr>
              <a:t>新的时代赋予大学生新的使命，</a:t>
            </a:r>
            <a:r>
              <a:rPr lang="zh-CN" dirty="0">
                <a:solidFill>
                  <a:schemeClr val="bg1"/>
                </a:solidFill>
                <a:latin typeface="微软雅黑" panose="020B0503020204020204" pitchFamily="34" charset="-122"/>
                <a:ea typeface="微软雅黑" panose="020B0503020204020204" pitchFamily="34" charset="-122"/>
              </a:rPr>
              <a:t>使得</a:t>
            </a:r>
            <a:r>
              <a:rPr dirty="0">
                <a:solidFill>
                  <a:schemeClr val="bg1"/>
                </a:solidFill>
                <a:latin typeface="微软雅黑" panose="020B0503020204020204" pitchFamily="34" charset="-122"/>
                <a:ea typeface="微软雅黑" panose="020B0503020204020204" pitchFamily="34" charset="-122"/>
              </a:rPr>
              <a:t>当今的大学生拥有更大的责任和挑战。</a:t>
            </a:r>
            <a:r>
              <a:rPr lang="zh-CN" dirty="0">
                <a:solidFill>
                  <a:schemeClr val="bg1"/>
                </a:solidFill>
                <a:latin typeface="微软雅黑" panose="020B0503020204020204" pitchFamily="34" charset="-122"/>
                <a:ea typeface="微软雅黑" panose="020B0503020204020204" pitchFamily="34" charset="-122"/>
              </a:rPr>
              <a:t>然而</a:t>
            </a:r>
            <a:r>
              <a:rPr dirty="0">
                <a:solidFill>
                  <a:schemeClr val="bg1"/>
                </a:solidFill>
                <a:latin typeface="微软雅黑" panose="020B0503020204020204" pitchFamily="34" charset="-122"/>
                <a:ea typeface="微软雅黑" panose="020B0503020204020204" pitchFamily="34" charset="-122"/>
              </a:rPr>
              <a:t>当今大学生在社交上过于腼腆，在生活当中安于现状，在学习当中缺少目标和方向都成为阻碍大学生进步的因素。</a:t>
            </a:r>
            <a:endParaRPr dirty="0">
              <a:solidFill>
                <a:schemeClr val="bg1"/>
              </a:solidFill>
              <a:latin typeface="微软雅黑" panose="020B0503020204020204" pitchFamily="34" charset="-122"/>
              <a:ea typeface="微软雅黑" panose="020B0503020204020204" pitchFamily="34" charset="-122"/>
            </a:endParaRPr>
          </a:p>
        </p:txBody>
      </p:sp>
      <p:cxnSp>
        <p:nvCxnSpPr>
          <p:cNvPr id="11" name="直接连接符 10"/>
          <p:cNvCxnSpPr/>
          <p:nvPr/>
        </p:nvCxnSpPr>
        <p:spPr>
          <a:xfrm>
            <a:off x="5223495" y="6053037"/>
            <a:ext cx="1199808" cy="115443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7063739" y="3063240"/>
            <a:ext cx="1485900" cy="1485900"/>
            <a:chOff x="7063739" y="3063240"/>
            <a:chExt cx="1485900" cy="1485900"/>
          </a:xfrm>
        </p:grpSpPr>
        <p:sp>
          <p:nvSpPr>
            <p:cNvPr id="12" name="菱形 11"/>
            <p:cNvSpPr/>
            <p:nvPr/>
          </p:nvSpPr>
          <p:spPr>
            <a:xfrm rot="21399969">
              <a:off x="7063739" y="3063240"/>
              <a:ext cx="1485900" cy="1485900"/>
            </a:xfrm>
            <a:prstGeom prst="diamond">
              <a:avLst/>
            </a:prstGeom>
            <a:solidFill>
              <a:schemeClr val="tx1">
                <a:lumMod val="65000"/>
                <a:lumOff val="3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7656945" y="3667309"/>
              <a:ext cx="311150" cy="295275"/>
              <a:chOff x="6238875" y="4525963"/>
              <a:chExt cx="311150" cy="295275"/>
            </a:xfrm>
            <a:solidFill>
              <a:schemeClr val="bg1"/>
            </a:solidFill>
          </p:grpSpPr>
          <p:sp>
            <p:nvSpPr>
              <p:cNvPr id="17" name="Freeform 413"/>
              <p:cNvSpPr>
                <a:spLocks noEditPoints="1"/>
              </p:cNvSpPr>
              <p:nvPr/>
            </p:nvSpPr>
            <p:spPr bwMode="auto">
              <a:xfrm>
                <a:off x="6238875" y="4646613"/>
                <a:ext cx="311150" cy="174625"/>
              </a:xfrm>
              <a:custGeom>
                <a:avLst/>
                <a:gdLst>
                  <a:gd name="T0" fmla="*/ 183 w 199"/>
                  <a:gd name="T1" fmla="*/ 0 h 111"/>
                  <a:gd name="T2" fmla="*/ 16 w 199"/>
                  <a:gd name="T3" fmla="*/ 0 h 111"/>
                  <a:gd name="T4" fmla="*/ 0 w 199"/>
                  <a:gd name="T5" fmla="*/ 17 h 111"/>
                  <a:gd name="T6" fmla="*/ 0 w 199"/>
                  <a:gd name="T7" fmla="*/ 22 h 111"/>
                  <a:gd name="T8" fmla="*/ 11 w 199"/>
                  <a:gd name="T9" fmla="*/ 38 h 111"/>
                  <a:gd name="T10" fmla="*/ 27 w 199"/>
                  <a:gd name="T11" fmla="*/ 96 h 111"/>
                  <a:gd name="T12" fmla="*/ 28 w 199"/>
                  <a:gd name="T13" fmla="*/ 97 h 111"/>
                  <a:gd name="T14" fmla="*/ 49 w 199"/>
                  <a:gd name="T15" fmla="*/ 111 h 111"/>
                  <a:gd name="T16" fmla="*/ 149 w 199"/>
                  <a:gd name="T17" fmla="*/ 111 h 111"/>
                  <a:gd name="T18" fmla="*/ 171 w 199"/>
                  <a:gd name="T19" fmla="*/ 97 h 111"/>
                  <a:gd name="T20" fmla="*/ 171 w 199"/>
                  <a:gd name="T21" fmla="*/ 96 h 111"/>
                  <a:gd name="T22" fmla="*/ 188 w 199"/>
                  <a:gd name="T23" fmla="*/ 38 h 111"/>
                  <a:gd name="T24" fmla="*/ 199 w 199"/>
                  <a:gd name="T25" fmla="*/ 22 h 111"/>
                  <a:gd name="T26" fmla="*/ 199 w 199"/>
                  <a:gd name="T27" fmla="*/ 17 h 111"/>
                  <a:gd name="T28" fmla="*/ 183 w 199"/>
                  <a:gd name="T29" fmla="*/ 0 h 111"/>
                  <a:gd name="T30" fmla="*/ 188 w 199"/>
                  <a:gd name="T31" fmla="*/ 22 h 111"/>
                  <a:gd name="T32" fmla="*/ 183 w 199"/>
                  <a:gd name="T33" fmla="*/ 28 h 111"/>
                  <a:gd name="T34" fmla="*/ 178 w 199"/>
                  <a:gd name="T35" fmla="*/ 32 h 111"/>
                  <a:gd name="T36" fmla="*/ 161 w 199"/>
                  <a:gd name="T37" fmla="*/ 93 h 111"/>
                  <a:gd name="T38" fmla="*/ 149 w 199"/>
                  <a:gd name="T39" fmla="*/ 100 h 111"/>
                  <a:gd name="T40" fmla="*/ 49 w 199"/>
                  <a:gd name="T41" fmla="*/ 100 h 111"/>
                  <a:gd name="T42" fmla="*/ 38 w 199"/>
                  <a:gd name="T43" fmla="*/ 93 h 111"/>
                  <a:gd name="T44" fmla="*/ 21 w 199"/>
                  <a:gd name="T45" fmla="*/ 32 h 111"/>
                  <a:gd name="T46" fmla="*/ 16 w 199"/>
                  <a:gd name="T47" fmla="*/ 28 h 111"/>
                  <a:gd name="T48" fmla="*/ 10 w 199"/>
                  <a:gd name="T49" fmla="*/ 22 h 111"/>
                  <a:gd name="T50" fmla="*/ 10 w 199"/>
                  <a:gd name="T51" fmla="*/ 17 h 111"/>
                  <a:gd name="T52" fmla="*/ 16 w 199"/>
                  <a:gd name="T53" fmla="*/ 11 h 111"/>
                  <a:gd name="T54" fmla="*/ 183 w 199"/>
                  <a:gd name="T55" fmla="*/ 11 h 111"/>
                  <a:gd name="T56" fmla="*/ 188 w 199"/>
                  <a:gd name="T57" fmla="*/ 17 h 111"/>
                  <a:gd name="T58" fmla="*/ 188 w 199"/>
                  <a:gd name="T59" fmla="*/ 22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99" h="111">
                    <a:moveTo>
                      <a:pt x="183" y="0"/>
                    </a:moveTo>
                    <a:cubicBezTo>
                      <a:pt x="16" y="0"/>
                      <a:pt x="16" y="0"/>
                      <a:pt x="16" y="0"/>
                    </a:cubicBezTo>
                    <a:cubicBezTo>
                      <a:pt x="7" y="0"/>
                      <a:pt x="0" y="8"/>
                      <a:pt x="0" y="17"/>
                    </a:cubicBezTo>
                    <a:cubicBezTo>
                      <a:pt x="0" y="22"/>
                      <a:pt x="0" y="22"/>
                      <a:pt x="0" y="22"/>
                    </a:cubicBezTo>
                    <a:cubicBezTo>
                      <a:pt x="0" y="30"/>
                      <a:pt x="4" y="36"/>
                      <a:pt x="11" y="38"/>
                    </a:cubicBezTo>
                    <a:cubicBezTo>
                      <a:pt x="27" y="96"/>
                      <a:pt x="27" y="96"/>
                      <a:pt x="27" y="96"/>
                    </a:cubicBezTo>
                    <a:cubicBezTo>
                      <a:pt x="28" y="96"/>
                      <a:pt x="28" y="97"/>
                      <a:pt x="28" y="97"/>
                    </a:cubicBezTo>
                    <a:cubicBezTo>
                      <a:pt x="34" y="110"/>
                      <a:pt x="42" y="111"/>
                      <a:pt x="49" y="111"/>
                    </a:cubicBezTo>
                    <a:cubicBezTo>
                      <a:pt x="149" y="111"/>
                      <a:pt x="149" y="111"/>
                      <a:pt x="149" y="111"/>
                    </a:cubicBezTo>
                    <a:cubicBezTo>
                      <a:pt x="157" y="111"/>
                      <a:pt x="164" y="110"/>
                      <a:pt x="171" y="97"/>
                    </a:cubicBezTo>
                    <a:cubicBezTo>
                      <a:pt x="171" y="97"/>
                      <a:pt x="171" y="96"/>
                      <a:pt x="171" y="96"/>
                    </a:cubicBezTo>
                    <a:cubicBezTo>
                      <a:pt x="188" y="38"/>
                      <a:pt x="188" y="38"/>
                      <a:pt x="188" y="38"/>
                    </a:cubicBezTo>
                    <a:cubicBezTo>
                      <a:pt x="195" y="36"/>
                      <a:pt x="199" y="30"/>
                      <a:pt x="199" y="22"/>
                    </a:cubicBezTo>
                    <a:cubicBezTo>
                      <a:pt x="199" y="17"/>
                      <a:pt x="199" y="17"/>
                      <a:pt x="199" y="17"/>
                    </a:cubicBezTo>
                    <a:cubicBezTo>
                      <a:pt x="199" y="8"/>
                      <a:pt x="192" y="0"/>
                      <a:pt x="183" y="0"/>
                    </a:cubicBezTo>
                    <a:close/>
                    <a:moveTo>
                      <a:pt x="188" y="22"/>
                    </a:moveTo>
                    <a:cubicBezTo>
                      <a:pt x="188" y="25"/>
                      <a:pt x="186" y="28"/>
                      <a:pt x="183" y="28"/>
                    </a:cubicBezTo>
                    <a:cubicBezTo>
                      <a:pt x="181" y="28"/>
                      <a:pt x="179" y="30"/>
                      <a:pt x="178" y="32"/>
                    </a:cubicBezTo>
                    <a:cubicBezTo>
                      <a:pt x="161" y="93"/>
                      <a:pt x="161" y="93"/>
                      <a:pt x="161" y="93"/>
                    </a:cubicBezTo>
                    <a:cubicBezTo>
                      <a:pt x="157" y="100"/>
                      <a:pt x="154" y="100"/>
                      <a:pt x="149" y="100"/>
                    </a:cubicBezTo>
                    <a:cubicBezTo>
                      <a:pt x="49" y="100"/>
                      <a:pt x="49" y="100"/>
                      <a:pt x="49" y="100"/>
                    </a:cubicBezTo>
                    <a:cubicBezTo>
                      <a:pt x="45" y="100"/>
                      <a:pt x="42" y="100"/>
                      <a:pt x="38" y="93"/>
                    </a:cubicBezTo>
                    <a:cubicBezTo>
                      <a:pt x="21" y="32"/>
                      <a:pt x="21" y="32"/>
                      <a:pt x="21" y="32"/>
                    </a:cubicBezTo>
                    <a:cubicBezTo>
                      <a:pt x="20" y="30"/>
                      <a:pt x="18" y="28"/>
                      <a:pt x="16" y="28"/>
                    </a:cubicBezTo>
                    <a:cubicBezTo>
                      <a:pt x="13" y="28"/>
                      <a:pt x="10" y="25"/>
                      <a:pt x="10" y="22"/>
                    </a:cubicBezTo>
                    <a:cubicBezTo>
                      <a:pt x="10" y="17"/>
                      <a:pt x="10" y="17"/>
                      <a:pt x="10" y="17"/>
                    </a:cubicBezTo>
                    <a:cubicBezTo>
                      <a:pt x="10" y="14"/>
                      <a:pt x="13" y="11"/>
                      <a:pt x="16" y="11"/>
                    </a:cubicBezTo>
                    <a:cubicBezTo>
                      <a:pt x="183" y="11"/>
                      <a:pt x="183" y="11"/>
                      <a:pt x="183" y="11"/>
                    </a:cubicBezTo>
                    <a:cubicBezTo>
                      <a:pt x="186" y="11"/>
                      <a:pt x="188" y="14"/>
                      <a:pt x="188" y="17"/>
                    </a:cubicBezTo>
                    <a:lnTo>
                      <a:pt x="188" y="2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8" name="Freeform 414"/>
              <p:cNvSpPr/>
              <p:nvPr/>
            </p:nvSpPr>
            <p:spPr bwMode="auto">
              <a:xfrm>
                <a:off x="6307138" y="4525963"/>
                <a:ext cx="174625" cy="106363"/>
              </a:xfrm>
              <a:custGeom>
                <a:avLst/>
                <a:gdLst>
                  <a:gd name="T0" fmla="*/ 11 w 111"/>
                  <a:gd name="T1" fmla="*/ 65 h 67"/>
                  <a:gd name="T2" fmla="*/ 52 w 111"/>
                  <a:gd name="T3" fmla="*/ 23 h 67"/>
                  <a:gd name="T4" fmla="*/ 55 w 111"/>
                  <a:gd name="T5" fmla="*/ 23 h 67"/>
                  <a:gd name="T6" fmla="*/ 60 w 111"/>
                  <a:gd name="T7" fmla="*/ 23 h 67"/>
                  <a:gd name="T8" fmla="*/ 100 w 111"/>
                  <a:gd name="T9" fmla="*/ 65 h 67"/>
                  <a:gd name="T10" fmla="*/ 104 w 111"/>
                  <a:gd name="T11" fmla="*/ 66 h 67"/>
                  <a:gd name="T12" fmla="*/ 108 w 111"/>
                  <a:gd name="T13" fmla="*/ 65 h 67"/>
                  <a:gd name="T14" fmla="*/ 109 w 111"/>
                  <a:gd name="T15" fmla="*/ 56 h 67"/>
                  <a:gd name="T16" fmla="*/ 67 w 111"/>
                  <a:gd name="T17" fmla="*/ 13 h 67"/>
                  <a:gd name="T18" fmla="*/ 67 w 111"/>
                  <a:gd name="T19" fmla="*/ 12 h 67"/>
                  <a:gd name="T20" fmla="*/ 55 w 111"/>
                  <a:gd name="T21" fmla="*/ 0 h 67"/>
                  <a:gd name="T22" fmla="*/ 44 w 111"/>
                  <a:gd name="T23" fmla="*/ 12 h 67"/>
                  <a:gd name="T24" fmla="*/ 44 w 111"/>
                  <a:gd name="T25" fmla="*/ 14 h 67"/>
                  <a:gd name="T26" fmla="*/ 2 w 111"/>
                  <a:gd name="T27" fmla="*/ 56 h 67"/>
                  <a:gd name="T28" fmla="*/ 2 w 111"/>
                  <a:gd name="T29" fmla="*/ 65 h 67"/>
                  <a:gd name="T30" fmla="*/ 11 w 111"/>
                  <a:gd name="T31" fmla="*/ 6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11" h="67">
                    <a:moveTo>
                      <a:pt x="11" y="65"/>
                    </a:moveTo>
                    <a:cubicBezTo>
                      <a:pt x="52" y="23"/>
                      <a:pt x="52" y="23"/>
                      <a:pt x="52" y="23"/>
                    </a:cubicBezTo>
                    <a:cubicBezTo>
                      <a:pt x="53" y="23"/>
                      <a:pt x="54" y="23"/>
                      <a:pt x="55" y="23"/>
                    </a:cubicBezTo>
                    <a:cubicBezTo>
                      <a:pt x="57" y="23"/>
                      <a:pt x="58" y="23"/>
                      <a:pt x="60" y="23"/>
                    </a:cubicBezTo>
                    <a:cubicBezTo>
                      <a:pt x="100" y="65"/>
                      <a:pt x="100" y="65"/>
                      <a:pt x="100" y="65"/>
                    </a:cubicBezTo>
                    <a:cubicBezTo>
                      <a:pt x="101" y="66"/>
                      <a:pt x="103" y="66"/>
                      <a:pt x="104" y="66"/>
                    </a:cubicBezTo>
                    <a:cubicBezTo>
                      <a:pt x="106" y="66"/>
                      <a:pt x="107" y="66"/>
                      <a:pt x="108" y="65"/>
                    </a:cubicBezTo>
                    <a:cubicBezTo>
                      <a:pt x="111" y="62"/>
                      <a:pt x="111" y="59"/>
                      <a:pt x="109" y="56"/>
                    </a:cubicBezTo>
                    <a:cubicBezTo>
                      <a:pt x="67" y="13"/>
                      <a:pt x="67" y="13"/>
                      <a:pt x="67" y="13"/>
                    </a:cubicBezTo>
                    <a:cubicBezTo>
                      <a:pt x="67" y="13"/>
                      <a:pt x="67" y="12"/>
                      <a:pt x="67" y="12"/>
                    </a:cubicBezTo>
                    <a:cubicBezTo>
                      <a:pt x="67" y="5"/>
                      <a:pt x="62" y="0"/>
                      <a:pt x="55" y="0"/>
                    </a:cubicBezTo>
                    <a:cubicBezTo>
                      <a:pt x="49" y="0"/>
                      <a:pt x="44" y="5"/>
                      <a:pt x="44" y="12"/>
                    </a:cubicBezTo>
                    <a:cubicBezTo>
                      <a:pt x="44" y="12"/>
                      <a:pt x="44" y="13"/>
                      <a:pt x="44" y="14"/>
                    </a:cubicBezTo>
                    <a:cubicBezTo>
                      <a:pt x="2" y="56"/>
                      <a:pt x="2" y="56"/>
                      <a:pt x="2" y="56"/>
                    </a:cubicBezTo>
                    <a:cubicBezTo>
                      <a:pt x="0" y="59"/>
                      <a:pt x="0" y="62"/>
                      <a:pt x="2" y="65"/>
                    </a:cubicBezTo>
                    <a:cubicBezTo>
                      <a:pt x="5" y="67"/>
                      <a:pt x="8" y="67"/>
                      <a:pt x="11" y="6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19" name="Freeform 415"/>
              <p:cNvSpPr/>
              <p:nvPr/>
            </p:nvSpPr>
            <p:spPr bwMode="auto">
              <a:xfrm>
                <a:off x="6288088" y="4694238"/>
                <a:ext cx="214313" cy="9525"/>
              </a:xfrm>
              <a:custGeom>
                <a:avLst/>
                <a:gdLst>
                  <a:gd name="T0" fmla="*/ 133 w 136"/>
                  <a:gd name="T1" fmla="*/ 0 h 6"/>
                  <a:gd name="T2" fmla="*/ 3 w 136"/>
                  <a:gd name="T3" fmla="*/ 0 h 6"/>
                  <a:gd name="T4" fmla="*/ 0 w 136"/>
                  <a:gd name="T5" fmla="*/ 3 h 6"/>
                  <a:gd name="T6" fmla="*/ 3 w 136"/>
                  <a:gd name="T7" fmla="*/ 6 h 6"/>
                  <a:gd name="T8" fmla="*/ 133 w 136"/>
                  <a:gd name="T9" fmla="*/ 6 h 6"/>
                  <a:gd name="T10" fmla="*/ 136 w 136"/>
                  <a:gd name="T11" fmla="*/ 3 h 6"/>
                  <a:gd name="T12" fmla="*/ 133 w 136"/>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36" h="6">
                    <a:moveTo>
                      <a:pt x="133" y="0"/>
                    </a:moveTo>
                    <a:cubicBezTo>
                      <a:pt x="3" y="0"/>
                      <a:pt x="3" y="0"/>
                      <a:pt x="3" y="0"/>
                    </a:cubicBezTo>
                    <a:cubicBezTo>
                      <a:pt x="2" y="0"/>
                      <a:pt x="0" y="1"/>
                      <a:pt x="0" y="3"/>
                    </a:cubicBezTo>
                    <a:cubicBezTo>
                      <a:pt x="0" y="4"/>
                      <a:pt x="2" y="6"/>
                      <a:pt x="3" y="6"/>
                    </a:cubicBezTo>
                    <a:cubicBezTo>
                      <a:pt x="133" y="6"/>
                      <a:pt x="133" y="6"/>
                      <a:pt x="133" y="6"/>
                    </a:cubicBezTo>
                    <a:cubicBezTo>
                      <a:pt x="135" y="6"/>
                      <a:pt x="136" y="4"/>
                      <a:pt x="136" y="3"/>
                    </a:cubicBezTo>
                    <a:cubicBezTo>
                      <a:pt x="136" y="1"/>
                      <a:pt x="135" y="0"/>
                      <a:pt x="13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0" name="Freeform 416"/>
              <p:cNvSpPr/>
              <p:nvPr/>
            </p:nvSpPr>
            <p:spPr bwMode="auto">
              <a:xfrm>
                <a:off x="6294438" y="4725988"/>
                <a:ext cx="200025" cy="9525"/>
              </a:xfrm>
              <a:custGeom>
                <a:avLst/>
                <a:gdLst>
                  <a:gd name="T0" fmla="*/ 124 w 127"/>
                  <a:gd name="T1" fmla="*/ 0 h 6"/>
                  <a:gd name="T2" fmla="*/ 3 w 127"/>
                  <a:gd name="T3" fmla="*/ 0 h 6"/>
                  <a:gd name="T4" fmla="*/ 0 w 127"/>
                  <a:gd name="T5" fmla="*/ 3 h 6"/>
                  <a:gd name="T6" fmla="*/ 3 w 127"/>
                  <a:gd name="T7" fmla="*/ 6 h 6"/>
                  <a:gd name="T8" fmla="*/ 124 w 127"/>
                  <a:gd name="T9" fmla="*/ 6 h 6"/>
                  <a:gd name="T10" fmla="*/ 127 w 127"/>
                  <a:gd name="T11" fmla="*/ 3 h 6"/>
                  <a:gd name="T12" fmla="*/ 124 w 127"/>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27" h="6">
                    <a:moveTo>
                      <a:pt x="124" y="0"/>
                    </a:moveTo>
                    <a:cubicBezTo>
                      <a:pt x="3" y="0"/>
                      <a:pt x="3" y="0"/>
                      <a:pt x="3" y="0"/>
                    </a:cubicBezTo>
                    <a:cubicBezTo>
                      <a:pt x="2" y="0"/>
                      <a:pt x="0" y="1"/>
                      <a:pt x="0" y="3"/>
                    </a:cubicBezTo>
                    <a:cubicBezTo>
                      <a:pt x="0" y="4"/>
                      <a:pt x="2" y="6"/>
                      <a:pt x="3" y="6"/>
                    </a:cubicBezTo>
                    <a:cubicBezTo>
                      <a:pt x="124" y="6"/>
                      <a:pt x="124" y="6"/>
                      <a:pt x="124" y="6"/>
                    </a:cubicBezTo>
                    <a:cubicBezTo>
                      <a:pt x="126" y="6"/>
                      <a:pt x="127" y="4"/>
                      <a:pt x="127" y="3"/>
                    </a:cubicBezTo>
                    <a:cubicBezTo>
                      <a:pt x="127" y="1"/>
                      <a:pt x="126" y="0"/>
                      <a:pt x="124"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1" name="Freeform 417"/>
              <p:cNvSpPr/>
              <p:nvPr/>
            </p:nvSpPr>
            <p:spPr bwMode="auto">
              <a:xfrm>
                <a:off x="6303963" y="4757738"/>
                <a:ext cx="179388" cy="7938"/>
              </a:xfrm>
              <a:custGeom>
                <a:avLst/>
                <a:gdLst>
                  <a:gd name="T0" fmla="*/ 111 w 114"/>
                  <a:gd name="T1" fmla="*/ 0 h 6"/>
                  <a:gd name="T2" fmla="*/ 3 w 114"/>
                  <a:gd name="T3" fmla="*/ 0 h 6"/>
                  <a:gd name="T4" fmla="*/ 0 w 114"/>
                  <a:gd name="T5" fmla="*/ 3 h 6"/>
                  <a:gd name="T6" fmla="*/ 3 w 114"/>
                  <a:gd name="T7" fmla="*/ 6 h 6"/>
                  <a:gd name="T8" fmla="*/ 111 w 114"/>
                  <a:gd name="T9" fmla="*/ 6 h 6"/>
                  <a:gd name="T10" fmla="*/ 114 w 114"/>
                  <a:gd name="T11" fmla="*/ 3 h 6"/>
                  <a:gd name="T12" fmla="*/ 111 w 114"/>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4" h="6">
                    <a:moveTo>
                      <a:pt x="111" y="0"/>
                    </a:moveTo>
                    <a:cubicBezTo>
                      <a:pt x="3" y="0"/>
                      <a:pt x="3" y="0"/>
                      <a:pt x="3" y="0"/>
                    </a:cubicBezTo>
                    <a:cubicBezTo>
                      <a:pt x="1" y="0"/>
                      <a:pt x="0" y="1"/>
                      <a:pt x="0" y="3"/>
                    </a:cubicBezTo>
                    <a:cubicBezTo>
                      <a:pt x="0" y="4"/>
                      <a:pt x="1" y="6"/>
                      <a:pt x="3" y="6"/>
                    </a:cubicBezTo>
                    <a:cubicBezTo>
                      <a:pt x="111" y="6"/>
                      <a:pt x="111" y="6"/>
                      <a:pt x="111" y="6"/>
                    </a:cubicBezTo>
                    <a:cubicBezTo>
                      <a:pt x="112" y="6"/>
                      <a:pt x="114" y="4"/>
                      <a:pt x="114" y="3"/>
                    </a:cubicBezTo>
                    <a:cubicBezTo>
                      <a:pt x="114" y="1"/>
                      <a:pt x="112" y="0"/>
                      <a:pt x="11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9" name="组合 8"/>
          <p:cNvGrpSpPr/>
          <p:nvPr/>
        </p:nvGrpSpPr>
        <p:grpSpPr>
          <a:xfrm>
            <a:off x="7895640" y="3812839"/>
            <a:ext cx="1485900" cy="1485900"/>
            <a:chOff x="7895640" y="3812839"/>
            <a:chExt cx="1485900" cy="1485900"/>
          </a:xfrm>
        </p:grpSpPr>
        <p:sp>
          <p:nvSpPr>
            <p:cNvPr id="13" name="菱形 12"/>
            <p:cNvSpPr/>
            <p:nvPr/>
          </p:nvSpPr>
          <p:spPr>
            <a:xfrm rot="21399969">
              <a:off x="7895640" y="3812839"/>
              <a:ext cx="1485900" cy="1485900"/>
            </a:xfrm>
            <a:prstGeom prst="diamond">
              <a:avLst/>
            </a:prstGeom>
            <a:solidFill>
              <a:schemeClr val="tx1">
                <a:lumMod val="65000"/>
                <a:lumOff val="3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Freeform 409"/>
            <p:cNvSpPr>
              <a:spLocks noEditPoints="1"/>
            </p:cNvSpPr>
            <p:nvPr/>
          </p:nvSpPr>
          <p:spPr bwMode="auto">
            <a:xfrm>
              <a:off x="8445853" y="4447839"/>
              <a:ext cx="314325" cy="215900"/>
            </a:xfrm>
            <a:custGeom>
              <a:avLst/>
              <a:gdLst>
                <a:gd name="T0" fmla="*/ 114 w 200"/>
                <a:gd name="T1" fmla="*/ 138 h 138"/>
                <a:gd name="T2" fmla="*/ 87 w 200"/>
                <a:gd name="T3" fmla="*/ 129 h 138"/>
                <a:gd name="T4" fmla="*/ 50 w 200"/>
                <a:gd name="T5" fmla="*/ 129 h 138"/>
                <a:gd name="T6" fmla="*/ 0 w 200"/>
                <a:gd name="T7" fmla="*/ 83 h 138"/>
                <a:gd name="T8" fmla="*/ 50 w 200"/>
                <a:gd name="T9" fmla="*/ 35 h 138"/>
                <a:gd name="T10" fmla="*/ 56 w 200"/>
                <a:gd name="T11" fmla="*/ 35 h 138"/>
                <a:gd name="T12" fmla="*/ 105 w 200"/>
                <a:gd name="T13" fmla="*/ 0 h 138"/>
                <a:gd name="T14" fmla="*/ 154 w 200"/>
                <a:gd name="T15" fmla="*/ 33 h 138"/>
                <a:gd name="T16" fmla="*/ 200 w 200"/>
                <a:gd name="T17" fmla="*/ 80 h 138"/>
                <a:gd name="T18" fmla="*/ 149 w 200"/>
                <a:gd name="T19" fmla="*/ 128 h 138"/>
                <a:gd name="T20" fmla="*/ 142 w 200"/>
                <a:gd name="T21" fmla="*/ 128 h 138"/>
                <a:gd name="T22" fmla="*/ 114 w 200"/>
                <a:gd name="T23" fmla="*/ 138 h 138"/>
                <a:gd name="T24" fmla="*/ 50 w 200"/>
                <a:gd name="T25" fmla="*/ 49 h 138"/>
                <a:gd name="T26" fmla="*/ 14 w 200"/>
                <a:gd name="T27" fmla="*/ 83 h 138"/>
                <a:gd name="T28" fmla="*/ 50 w 200"/>
                <a:gd name="T29" fmla="*/ 114 h 138"/>
                <a:gd name="T30" fmla="*/ 89 w 200"/>
                <a:gd name="T31" fmla="*/ 114 h 138"/>
                <a:gd name="T32" fmla="*/ 92 w 200"/>
                <a:gd name="T33" fmla="*/ 115 h 138"/>
                <a:gd name="T34" fmla="*/ 114 w 200"/>
                <a:gd name="T35" fmla="*/ 124 h 138"/>
                <a:gd name="T36" fmla="*/ 135 w 200"/>
                <a:gd name="T37" fmla="*/ 114 h 138"/>
                <a:gd name="T38" fmla="*/ 141 w 200"/>
                <a:gd name="T39" fmla="*/ 113 h 138"/>
                <a:gd name="T40" fmla="*/ 149 w 200"/>
                <a:gd name="T41" fmla="*/ 114 h 138"/>
                <a:gd name="T42" fmla="*/ 185 w 200"/>
                <a:gd name="T43" fmla="*/ 80 h 138"/>
                <a:gd name="T44" fmla="*/ 149 w 200"/>
                <a:gd name="T45" fmla="*/ 47 h 138"/>
                <a:gd name="T46" fmla="*/ 141 w 200"/>
                <a:gd name="T47" fmla="*/ 41 h 138"/>
                <a:gd name="T48" fmla="*/ 105 w 200"/>
                <a:gd name="T49" fmla="*/ 14 h 138"/>
                <a:gd name="T50" fmla="*/ 69 w 200"/>
                <a:gd name="T51" fmla="*/ 44 h 138"/>
                <a:gd name="T52" fmla="*/ 66 w 200"/>
                <a:gd name="T53" fmla="*/ 49 h 138"/>
                <a:gd name="T54" fmla="*/ 60 w 200"/>
                <a:gd name="T55" fmla="*/ 50 h 138"/>
                <a:gd name="T56" fmla="*/ 50 w 200"/>
                <a:gd name="T57" fmla="*/ 49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0" h="138">
                  <a:moveTo>
                    <a:pt x="114" y="138"/>
                  </a:moveTo>
                  <a:cubicBezTo>
                    <a:pt x="104" y="138"/>
                    <a:pt x="94" y="133"/>
                    <a:pt x="87" y="129"/>
                  </a:cubicBezTo>
                  <a:cubicBezTo>
                    <a:pt x="50" y="129"/>
                    <a:pt x="50" y="129"/>
                    <a:pt x="50" y="129"/>
                  </a:cubicBezTo>
                  <a:cubicBezTo>
                    <a:pt x="22" y="129"/>
                    <a:pt x="0" y="108"/>
                    <a:pt x="0" y="83"/>
                  </a:cubicBezTo>
                  <a:cubicBezTo>
                    <a:pt x="0" y="56"/>
                    <a:pt x="22" y="35"/>
                    <a:pt x="50" y="35"/>
                  </a:cubicBezTo>
                  <a:cubicBezTo>
                    <a:pt x="52" y="35"/>
                    <a:pt x="54" y="35"/>
                    <a:pt x="56" y="35"/>
                  </a:cubicBezTo>
                  <a:cubicBezTo>
                    <a:pt x="62" y="15"/>
                    <a:pt x="82" y="0"/>
                    <a:pt x="105" y="0"/>
                  </a:cubicBezTo>
                  <a:cubicBezTo>
                    <a:pt x="128" y="0"/>
                    <a:pt x="147" y="13"/>
                    <a:pt x="154" y="33"/>
                  </a:cubicBezTo>
                  <a:cubicBezTo>
                    <a:pt x="179" y="35"/>
                    <a:pt x="200" y="56"/>
                    <a:pt x="200" y="80"/>
                  </a:cubicBezTo>
                  <a:cubicBezTo>
                    <a:pt x="200" y="107"/>
                    <a:pt x="177" y="128"/>
                    <a:pt x="149" y="128"/>
                  </a:cubicBezTo>
                  <a:cubicBezTo>
                    <a:pt x="146" y="128"/>
                    <a:pt x="144" y="128"/>
                    <a:pt x="142" y="128"/>
                  </a:cubicBezTo>
                  <a:cubicBezTo>
                    <a:pt x="134" y="133"/>
                    <a:pt x="125" y="138"/>
                    <a:pt x="114" y="138"/>
                  </a:cubicBezTo>
                  <a:close/>
                  <a:moveTo>
                    <a:pt x="50" y="49"/>
                  </a:moveTo>
                  <a:cubicBezTo>
                    <a:pt x="30" y="49"/>
                    <a:pt x="14" y="64"/>
                    <a:pt x="14" y="83"/>
                  </a:cubicBezTo>
                  <a:cubicBezTo>
                    <a:pt x="14" y="101"/>
                    <a:pt x="30" y="114"/>
                    <a:pt x="50" y="114"/>
                  </a:cubicBezTo>
                  <a:cubicBezTo>
                    <a:pt x="89" y="114"/>
                    <a:pt x="89" y="114"/>
                    <a:pt x="89" y="114"/>
                  </a:cubicBezTo>
                  <a:cubicBezTo>
                    <a:pt x="90" y="114"/>
                    <a:pt x="91" y="115"/>
                    <a:pt x="92" y="115"/>
                  </a:cubicBezTo>
                  <a:cubicBezTo>
                    <a:pt x="99" y="119"/>
                    <a:pt x="107" y="124"/>
                    <a:pt x="114" y="124"/>
                  </a:cubicBezTo>
                  <a:cubicBezTo>
                    <a:pt x="122" y="124"/>
                    <a:pt x="129" y="119"/>
                    <a:pt x="135" y="114"/>
                  </a:cubicBezTo>
                  <a:cubicBezTo>
                    <a:pt x="137" y="113"/>
                    <a:pt x="139" y="113"/>
                    <a:pt x="141" y="113"/>
                  </a:cubicBezTo>
                  <a:cubicBezTo>
                    <a:pt x="144" y="114"/>
                    <a:pt x="146" y="114"/>
                    <a:pt x="149" y="114"/>
                  </a:cubicBezTo>
                  <a:cubicBezTo>
                    <a:pt x="169" y="114"/>
                    <a:pt x="185" y="99"/>
                    <a:pt x="185" y="80"/>
                  </a:cubicBezTo>
                  <a:cubicBezTo>
                    <a:pt x="185" y="62"/>
                    <a:pt x="169" y="47"/>
                    <a:pt x="149" y="47"/>
                  </a:cubicBezTo>
                  <a:cubicBezTo>
                    <a:pt x="145" y="47"/>
                    <a:pt x="142" y="45"/>
                    <a:pt x="141" y="41"/>
                  </a:cubicBezTo>
                  <a:cubicBezTo>
                    <a:pt x="138" y="25"/>
                    <a:pt x="123" y="14"/>
                    <a:pt x="105" y="14"/>
                  </a:cubicBezTo>
                  <a:cubicBezTo>
                    <a:pt x="86" y="14"/>
                    <a:pt x="71" y="27"/>
                    <a:pt x="69" y="44"/>
                  </a:cubicBezTo>
                  <a:cubicBezTo>
                    <a:pt x="69" y="46"/>
                    <a:pt x="67" y="48"/>
                    <a:pt x="66" y="49"/>
                  </a:cubicBezTo>
                  <a:cubicBezTo>
                    <a:pt x="64" y="50"/>
                    <a:pt x="62" y="51"/>
                    <a:pt x="60" y="50"/>
                  </a:cubicBezTo>
                  <a:cubicBezTo>
                    <a:pt x="57" y="50"/>
                    <a:pt x="54" y="49"/>
                    <a:pt x="50" y="49"/>
                  </a:cubicBez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26" name="组合 25"/>
          <p:cNvGrpSpPr/>
          <p:nvPr/>
        </p:nvGrpSpPr>
        <p:grpSpPr>
          <a:xfrm>
            <a:off x="6314414" y="3890061"/>
            <a:ext cx="1485900" cy="1485900"/>
            <a:chOff x="6314414" y="3890061"/>
            <a:chExt cx="1485900" cy="1485900"/>
          </a:xfrm>
        </p:grpSpPr>
        <p:sp>
          <p:nvSpPr>
            <p:cNvPr id="14" name="菱形 13"/>
            <p:cNvSpPr/>
            <p:nvPr/>
          </p:nvSpPr>
          <p:spPr>
            <a:xfrm rot="21399969">
              <a:off x="6314414" y="3890061"/>
              <a:ext cx="1485900" cy="1485900"/>
            </a:xfrm>
            <a:prstGeom prst="diamond">
              <a:avLst/>
            </a:prstGeom>
            <a:solidFill>
              <a:srgbClr val="242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6949731" y="4447557"/>
              <a:ext cx="233363" cy="293687"/>
              <a:chOff x="11293476" y="3908426"/>
              <a:chExt cx="233363" cy="293687"/>
            </a:xfrm>
            <a:solidFill>
              <a:schemeClr val="bg1"/>
            </a:solidFill>
          </p:grpSpPr>
          <p:sp>
            <p:nvSpPr>
              <p:cNvPr id="24" name="Freeform 315"/>
              <p:cNvSpPr/>
              <p:nvPr/>
            </p:nvSpPr>
            <p:spPr bwMode="auto">
              <a:xfrm>
                <a:off x="11382376" y="4173538"/>
                <a:ext cx="52388" cy="28575"/>
              </a:xfrm>
              <a:custGeom>
                <a:avLst/>
                <a:gdLst>
                  <a:gd name="T0" fmla="*/ 32 w 34"/>
                  <a:gd name="T1" fmla="*/ 0 h 18"/>
                  <a:gd name="T2" fmla="*/ 2 w 34"/>
                  <a:gd name="T3" fmla="*/ 0 h 18"/>
                  <a:gd name="T4" fmla="*/ 0 w 34"/>
                  <a:gd name="T5" fmla="*/ 2 h 18"/>
                  <a:gd name="T6" fmla="*/ 17 w 34"/>
                  <a:gd name="T7" fmla="*/ 18 h 18"/>
                  <a:gd name="T8" fmla="*/ 34 w 34"/>
                  <a:gd name="T9" fmla="*/ 2 h 18"/>
                  <a:gd name="T10" fmla="*/ 32 w 34"/>
                  <a:gd name="T11" fmla="*/ 0 h 18"/>
                </a:gdLst>
                <a:ahLst/>
                <a:cxnLst>
                  <a:cxn ang="0">
                    <a:pos x="T0" y="T1"/>
                  </a:cxn>
                  <a:cxn ang="0">
                    <a:pos x="T2" y="T3"/>
                  </a:cxn>
                  <a:cxn ang="0">
                    <a:pos x="T4" y="T5"/>
                  </a:cxn>
                  <a:cxn ang="0">
                    <a:pos x="T6" y="T7"/>
                  </a:cxn>
                  <a:cxn ang="0">
                    <a:pos x="T8" y="T9"/>
                  </a:cxn>
                  <a:cxn ang="0">
                    <a:pos x="T10" y="T11"/>
                  </a:cxn>
                </a:cxnLst>
                <a:rect l="0" t="0" r="r" b="b"/>
                <a:pathLst>
                  <a:path w="34" h="18">
                    <a:moveTo>
                      <a:pt x="32" y="0"/>
                    </a:moveTo>
                    <a:cubicBezTo>
                      <a:pt x="2" y="0"/>
                      <a:pt x="2" y="0"/>
                      <a:pt x="2" y="0"/>
                    </a:cubicBezTo>
                    <a:cubicBezTo>
                      <a:pt x="1" y="0"/>
                      <a:pt x="0" y="1"/>
                      <a:pt x="0" y="2"/>
                    </a:cubicBezTo>
                    <a:cubicBezTo>
                      <a:pt x="0" y="11"/>
                      <a:pt x="8" y="18"/>
                      <a:pt x="17" y="18"/>
                    </a:cubicBezTo>
                    <a:cubicBezTo>
                      <a:pt x="27" y="18"/>
                      <a:pt x="34" y="11"/>
                      <a:pt x="34" y="2"/>
                    </a:cubicBezTo>
                    <a:cubicBezTo>
                      <a:pt x="34" y="1"/>
                      <a:pt x="33" y="0"/>
                      <a:pt x="3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 name="Freeform 316"/>
              <p:cNvSpPr/>
              <p:nvPr/>
            </p:nvSpPr>
            <p:spPr bwMode="auto">
              <a:xfrm>
                <a:off x="11293476" y="3908426"/>
                <a:ext cx="233363" cy="246063"/>
              </a:xfrm>
              <a:custGeom>
                <a:avLst/>
                <a:gdLst>
                  <a:gd name="T0" fmla="*/ 124 w 149"/>
                  <a:gd name="T1" fmla="*/ 123 h 157"/>
                  <a:gd name="T2" fmla="*/ 127 w 149"/>
                  <a:gd name="T3" fmla="*/ 108 h 157"/>
                  <a:gd name="T4" fmla="*/ 127 w 149"/>
                  <a:gd name="T5" fmla="*/ 66 h 157"/>
                  <a:gd name="T6" fmla="*/ 91 w 149"/>
                  <a:gd name="T7" fmla="*/ 20 h 157"/>
                  <a:gd name="T8" fmla="*/ 91 w 149"/>
                  <a:gd name="T9" fmla="*/ 16 h 157"/>
                  <a:gd name="T10" fmla="*/ 74 w 149"/>
                  <a:gd name="T11" fmla="*/ 0 h 157"/>
                  <a:gd name="T12" fmla="*/ 57 w 149"/>
                  <a:gd name="T13" fmla="*/ 16 h 157"/>
                  <a:gd name="T14" fmla="*/ 57 w 149"/>
                  <a:gd name="T15" fmla="*/ 20 h 157"/>
                  <a:gd name="T16" fmla="*/ 22 w 149"/>
                  <a:gd name="T17" fmla="*/ 66 h 157"/>
                  <a:gd name="T18" fmla="*/ 22 w 149"/>
                  <a:gd name="T19" fmla="*/ 108 h 157"/>
                  <a:gd name="T20" fmla="*/ 25 w 149"/>
                  <a:gd name="T21" fmla="*/ 123 h 157"/>
                  <a:gd name="T22" fmla="*/ 0 w 149"/>
                  <a:gd name="T23" fmla="*/ 140 h 157"/>
                  <a:gd name="T24" fmla="*/ 0 w 149"/>
                  <a:gd name="T25" fmla="*/ 155 h 157"/>
                  <a:gd name="T26" fmla="*/ 2 w 149"/>
                  <a:gd name="T27" fmla="*/ 157 h 157"/>
                  <a:gd name="T28" fmla="*/ 147 w 149"/>
                  <a:gd name="T29" fmla="*/ 157 h 157"/>
                  <a:gd name="T30" fmla="*/ 149 w 149"/>
                  <a:gd name="T31" fmla="*/ 155 h 157"/>
                  <a:gd name="T32" fmla="*/ 149 w 149"/>
                  <a:gd name="T33" fmla="*/ 140 h 157"/>
                  <a:gd name="T34" fmla="*/ 124 w 149"/>
                  <a:gd name="T35" fmla="*/ 12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9" h="157">
                    <a:moveTo>
                      <a:pt x="124" y="123"/>
                    </a:moveTo>
                    <a:cubicBezTo>
                      <a:pt x="126" y="118"/>
                      <a:pt x="127" y="113"/>
                      <a:pt x="127" y="108"/>
                    </a:cubicBezTo>
                    <a:cubicBezTo>
                      <a:pt x="127" y="66"/>
                      <a:pt x="127" y="66"/>
                      <a:pt x="127" y="66"/>
                    </a:cubicBezTo>
                    <a:cubicBezTo>
                      <a:pt x="127" y="45"/>
                      <a:pt x="113" y="27"/>
                      <a:pt x="91" y="20"/>
                    </a:cubicBezTo>
                    <a:cubicBezTo>
                      <a:pt x="91" y="16"/>
                      <a:pt x="91" y="16"/>
                      <a:pt x="91" y="16"/>
                    </a:cubicBezTo>
                    <a:cubicBezTo>
                      <a:pt x="91" y="7"/>
                      <a:pt x="84" y="0"/>
                      <a:pt x="74" y="0"/>
                    </a:cubicBezTo>
                    <a:cubicBezTo>
                      <a:pt x="65" y="0"/>
                      <a:pt x="57" y="7"/>
                      <a:pt x="57" y="16"/>
                    </a:cubicBezTo>
                    <a:cubicBezTo>
                      <a:pt x="57" y="20"/>
                      <a:pt x="57" y="20"/>
                      <a:pt x="57" y="20"/>
                    </a:cubicBezTo>
                    <a:cubicBezTo>
                      <a:pt x="36" y="27"/>
                      <a:pt x="22" y="45"/>
                      <a:pt x="22" y="66"/>
                    </a:cubicBezTo>
                    <a:cubicBezTo>
                      <a:pt x="22" y="108"/>
                      <a:pt x="22" y="108"/>
                      <a:pt x="22" y="108"/>
                    </a:cubicBezTo>
                    <a:cubicBezTo>
                      <a:pt x="22" y="113"/>
                      <a:pt x="23" y="118"/>
                      <a:pt x="25" y="123"/>
                    </a:cubicBezTo>
                    <a:cubicBezTo>
                      <a:pt x="11" y="124"/>
                      <a:pt x="0" y="131"/>
                      <a:pt x="0" y="140"/>
                    </a:cubicBezTo>
                    <a:cubicBezTo>
                      <a:pt x="0" y="155"/>
                      <a:pt x="0" y="155"/>
                      <a:pt x="0" y="155"/>
                    </a:cubicBezTo>
                    <a:cubicBezTo>
                      <a:pt x="0" y="156"/>
                      <a:pt x="1" y="157"/>
                      <a:pt x="2" y="157"/>
                    </a:cubicBezTo>
                    <a:cubicBezTo>
                      <a:pt x="147" y="157"/>
                      <a:pt x="147" y="157"/>
                      <a:pt x="147" y="157"/>
                    </a:cubicBezTo>
                    <a:cubicBezTo>
                      <a:pt x="148" y="157"/>
                      <a:pt x="149" y="156"/>
                      <a:pt x="149" y="155"/>
                    </a:cubicBezTo>
                    <a:cubicBezTo>
                      <a:pt x="149" y="140"/>
                      <a:pt x="149" y="140"/>
                      <a:pt x="149" y="140"/>
                    </a:cubicBezTo>
                    <a:cubicBezTo>
                      <a:pt x="149" y="131"/>
                      <a:pt x="138" y="124"/>
                      <a:pt x="124" y="1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grpSp>
        <p:nvGrpSpPr>
          <p:cNvPr id="10" name="组合 9"/>
          <p:cNvGrpSpPr/>
          <p:nvPr/>
        </p:nvGrpSpPr>
        <p:grpSpPr>
          <a:xfrm>
            <a:off x="7146315" y="4639660"/>
            <a:ext cx="1485900" cy="1485900"/>
            <a:chOff x="7146315" y="4639660"/>
            <a:chExt cx="1485900" cy="1485900"/>
          </a:xfrm>
        </p:grpSpPr>
        <p:sp>
          <p:nvSpPr>
            <p:cNvPr id="15" name="菱形 14"/>
            <p:cNvSpPr/>
            <p:nvPr/>
          </p:nvSpPr>
          <p:spPr>
            <a:xfrm rot="21399969">
              <a:off x="7146315" y="4639660"/>
              <a:ext cx="1485900" cy="1485900"/>
            </a:xfrm>
            <a:prstGeom prst="diamond">
              <a:avLst/>
            </a:prstGeom>
            <a:solidFill>
              <a:srgbClr val="24252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9" name="组合 28"/>
            <p:cNvGrpSpPr/>
            <p:nvPr/>
          </p:nvGrpSpPr>
          <p:grpSpPr>
            <a:xfrm>
              <a:off x="7703535" y="5237107"/>
              <a:ext cx="309563" cy="285750"/>
              <a:chOff x="8745538" y="2649538"/>
              <a:chExt cx="309563" cy="285750"/>
            </a:xfrm>
            <a:solidFill>
              <a:schemeClr val="bg1"/>
            </a:solidFill>
          </p:grpSpPr>
          <p:sp>
            <p:nvSpPr>
              <p:cNvPr id="30" name="Freeform 313"/>
              <p:cNvSpPr/>
              <p:nvPr/>
            </p:nvSpPr>
            <p:spPr bwMode="auto">
              <a:xfrm>
                <a:off x="8745538" y="2649538"/>
                <a:ext cx="309563" cy="238125"/>
              </a:xfrm>
              <a:custGeom>
                <a:avLst/>
                <a:gdLst>
                  <a:gd name="T0" fmla="*/ 197 w 198"/>
                  <a:gd name="T1" fmla="*/ 0 h 152"/>
                  <a:gd name="T2" fmla="*/ 195 w 198"/>
                  <a:gd name="T3" fmla="*/ 0 h 152"/>
                  <a:gd name="T4" fmla="*/ 1 w 198"/>
                  <a:gd name="T5" fmla="*/ 99 h 152"/>
                  <a:gd name="T6" fmla="*/ 0 w 198"/>
                  <a:gd name="T7" fmla="*/ 101 h 152"/>
                  <a:gd name="T8" fmla="*/ 2 w 198"/>
                  <a:gd name="T9" fmla="*/ 103 h 152"/>
                  <a:gd name="T10" fmla="*/ 67 w 198"/>
                  <a:gd name="T11" fmla="*/ 124 h 152"/>
                  <a:gd name="T12" fmla="*/ 68 w 198"/>
                  <a:gd name="T13" fmla="*/ 123 h 152"/>
                  <a:gd name="T14" fmla="*/ 158 w 198"/>
                  <a:gd name="T15" fmla="*/ 42 h 152"/>
                  <a:gd name="T16" fmla="*/ 87 w 198"/>
                  <a:gd name="T17" fmla="*/ 127 h 152"/>
                  <a:gd name="T18" fmla="*/ 86 w 198"/>
                  <a:gd name="T19" fmla="*/ 129 h 152"/>
                  <a:gd name="T20" fmla="*/ 88 w 198"/>
                  <a:gd name="T21" fmla="*/ 130 h 152"/>
                  <a:gd name="T22" fmla="*/ 160 w 198"/>
                  <a:gd name="T23" fmla="*/ 152 h 152"/>
                  <a:gd name="T24" fmla="*/ 160 w 198"/>
                  <a:gd name="T25" fmla="*/ 152 h 152"/>
                  <a:gd name="T26" fmla="*/ 161 w 198"/>
                  <a:gd name="T27" fmla="*/ 152 h 152"/>
                  <a:gd name="T28" fmla="*/ 162 w 198"/>
                  <a:gd name="T29" fmla="*/ 151 h 152"/>
                  <a:gd name="T30" fmla="*/ 198 w 198"/>
                  <a:gd name="T31" fmla="*/ 2 h 152"/>
                  <a:gd name="T32" fmla="*/ 197 w 198"/>
                  <a:gd name="T33" fmla="*/ 0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98" h="152">
                    <a:moveTo>
                      <a:pt x="197" y="0"/>
                    </a:moveTo>
                    <a:cubicBezTo>
                      <a:pt x="197" y="0"/>
                      <a:pt x="196" y="0"/>
                      <a:pt x="195" y="0"/>
                    </a:cubicBezTo>
                    <a:cubicBezTo>
                      <a:pt x="1" y="99"/>
                      <a:pt x="1" y="99"/>
                      <a:pt x="1" y="99"/>
                    </a:cubicBezTo>
                    <a:cubicBezTo>
                      <a:pt x="1" y="100"/>
                      <a:pt x="0" y="100"/>
                      <a:pt x="0" y="101"/>
                    </a:cubicBezTo>
                    <a:cubicBezTo>
                      <a:pt x="0" y="102"/>
                      <a:pt x="1" y="103"/>
                      <a:pt x="2" y="103"/>
                    </a:cubicBezTo>
                    <a:cubicBezTo>
                      <a:pt x="67" y="124"/>
                      <a:pt x="67" y="124"/>
                      <a:pt x="67" y="124"/>
                    </a:cubicBezTo>
                    <a:cubicBezTo>
                      <a:pt x="67" y="124"/>
                      <a:pt x="68" y="124"/>
                      <a:pt x="68" y="123"/>
                    </a:cubicBezTo>
                    <a:cubicBezTo>
                      <a:pt x="158" y="42"/>
                      <a:pt x="158" y="42"/>
                      <a:pt x="158" y="42"/>
                    </a:cubicBezTo>
                    <a:cubicBezTo>
                      <a:pt x="87" y="127"/>
                      <a:pt x="87" y="127"/>
                      <a:pt x="87" y="127"/>
                    </a:cubicBezTo>
                    <a:cubicBezTo>
                      <a:pt x="86" y="128"/>
                      <a:pt x="86" y="128"/>
                      <a:pt x="86" y="129"/>
                    </a:cubicBezTo>
                    <a:cubicBezTo>
                      <a:pt x="86" y="130"/>
                      <a:pt x="87" y="130"/>
                      <a:pt x="88" y="130"/>
                    </a:cubicBezTo>
                    <a:cubicBezTo>
                      <a:pt x="160" y="152"/>
                      <a:pt x="160" y="152"/>
                      <a:pt x="160" y="152"/>
                    </a:cubicBezTo>
                    <a:cubicBezTo>
                      <a:pt x="160" y="152"/>
                      <a:pt x="160" y="152"/>
                      <a:pt x="160" y="152"/>
                    </a:cubicBezTo>
                    <a:cubicBezTo>
                      <a:pt x="161" y="152"/>
                      <a:pt x="161" y="152"/>
                      <a:pt x="161" y="152"/>
                    </a:cubicBezTo>
                    <a:cubicBezTo>
                      <a:pt x="162" y="152"/>
                      <a:pt x="162" y="151"/>
                      <a:pt x="162" y="151"/>
                    </a:cubicBezTo>
                    <a:cubicBezTo>
                      <a:pt x="198" y="2"/>
                      <a:pt x="198" y="2"/>
                      <a:pt x="198" y="2"/>
                    </a:cubicBezTo>
                    <a:cubicBezTo>
                      <a:pt x="198" y="2"/>
                      <a:pt x="198" y="1"/>
                      <a:pt x="19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1" name="Freeform 314"/>
              <p:cNvSpPr/>
              <p:nvPr/>
            </p:nvSpPr>
            <p:spPr bwMode="auto">
              <a:xfrm>
                <a:off x="8880476" y="2868613"/>
                <a:ext cx="36513" cy="66675"/>
              </a:xfrm>
              <a:custGeom>
                <a:avLst/>
                <a:gdLst>
                  <a:gd name="T0" fmla="*/ 23 w 24"/>
                  <a:gd name="T1" fmla="*/ 6 h 42"/>
                  <a:gd name="T2" fmla="*/ 3 w 24"/>
                  <a:gd name="T3" fmla="*/ 0 h 42"/>
                  <a:gd name="T4" fmla="*/ 1 w 24"/>
                  <a:gd name="T5" fmla="*/ 0 h 42"/>
                  <a:gd name="T6" fmla="*/ 0 w 24"/>
                  <a:gd name="T7" fmla="*/ 2 h 42"/>
                  <a:gd name="T8" fmla="*/ 0 w 24"/>
                  <a:gd name="T9" fmla="*/ 40 h 42"/>
                  <a:gd name="T10" fmla="*/ 2 w 24"/>
                  <a:gd name="T11" fmla="*/ 41 h 42"/>
                  <a:gd name="T12" fmla="*/ 2 w 24"/>
                  <a:gd name="T13" fmla="*/ 42 h 42"/>
                  <a:gd name="T14" fmla="*/ 4 w 24"/>
                  <a:gd name="T15" fmla="*/ 41 h 42"/>
                  <a:gd name="T16" fmla="*/ 24 w 24"/>
                  <a:gd name="T17" fmla="*/ 9 h 42"/>
                  <a:gd name="T18" fmla="*/ 24 w 24"/>
                  <a:gd name="T19" fmla="*/ 7 h 42"/>
                  <a:gd name="T20" fmla="*/ 23 w 24"/>
                  <a:gd name="T21" fmla="*/ 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42">
                    <a:moveTo>
                      <a:pt x="23" y="6"/>
                    </a:moveTo>
                    <a:cubicBezTo>
                      <a:pt x="3" y="0"/>
                      <a:pt x="3" y="0"/>
                      <a:pt x="3" y="0"/>
                    </a:cubicBezTo>
                    <a:cubicBezTo>
                      <a:pt x="2" y="0"/>
                      <a:pt x="1" y="0"/>
                      <a:pt x="1" y="0"/>
                    </a:cubicBezTo>
                    <a:cubicBezTo>
                      <a:pt x="0" y="1"/>
                      <a:pt x="0" y="1"/>
                      <a:pt x="0" y="2"/>
                    </a:cubicBezTo>
                    <a:cubicBezTo>
                      <a:pt x="0" y="40"/>
                      <a:pt x="0" y="40"/>
                      <a:pt x="0" y="40"/>
                    </a:cubicBezTo>
                    <a:cubicBezTo>
                      <a:pt x="0" y="40"/>
                      <a:pt x="1" y="41"/>
                      <a:pt x="2" y="41"/>
                    </a:cubicBezTo>
                    <a:cubicBezTo>
                      <a:pt x="2" y="42"/>
                      <a:pt x="2" y="42"/>
                      <a:pt x="2" y="42"/>
                    </a:cubicBezTo>
                    <a:cubicBezTo>
                      <a:pt x="3" y="42"/>
                      <a:pt x="3" y="41"/>
                      <a:pt x="4" y="41"/>
                    </a:cubicBezTo>
                    <a:cubicBezTo>
                      <a:pt x="24" y="9"/>
                      <a:pt x="24" y="9"/>
                      <a:pt x="24" y="9"/>
                    </a:cubicBezTo>
                    <a:cubicBezTo>
                      <a:pt x="24" y="9"/>
                      <a:pt x="24" y="8"/>
                      <a:pt x="24" y="7"/>
                    </a:cubicBezTo>
                    <a:cubicBezTo>
                      <a:pt x="24" y="7"/>
                      <a:pt x="23" y="6"/>
                      <a:pt x="23"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sp>
        <p:nvSpPr>
          <p:cNvPr id="32" name="平行四边形 31"/>
          <p:cNvSpPr/>
          <p:nvPr/>
        </p:nvSpPr>
        <p:spPr>
          <a:xfrm rot="2509597">
            <a:off x="7092482" y="591881"/>
            <a:ext cx="1630018" cy="834887"/>
          </a:xfrm>
          <a:prstGeom prst="parallelogram">
            <a:avLst/>
          </a:prstGeom>
          <a:solidFill>
            <a:schemeClr val="bg1">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平行四边形 32"/>
          <p:cNvSpPr/>
          <p:nvPr/>
        </p:nvSpPr>
        <p:spPr>
          <a:xfrm rot="2509597">
            <a:off x="11772707" y="5337268"/>
            <a:ext cx="619422" cy="834887"/>
          </a:xfrm>
          <a:prstGeom prst="parallelogram">
            <a:avLst/>
          </a:prstGeom>
          <a:solidFill>
            <a:srgbClr val="BA5435">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anim calcmode="lin" valueType="num">
                                      <p:cBhvr>
                                        <p:cTn id="13" dur="500" fill="hold"/>
                                        <p:tgtEl>
                                          <p:spTgt spid="5"/>
                                        </p:tgtEl>
                                        <p:attrNameLst>
                                          <p:attrName>ppt_x</p:attrName>
                                        </p:attrNameLst>
                                      </p:cBhvr>
                                      <p:tavLst>
                                        <p:tav tm="0">
                                          <p:val>
                                            <p:strVal val="#ppt_x"/>
                                          </p:val>
                                        </p:tav>
                                        <p:tav tm="100000">
                                          <p:val>
                                            <p:strVal val="#ppt_x"/>
                                          </p:val>
                                        </p:tav>
                                      </p:tavLst>
                                    </p:anim>
                                    <p:anim calcmode="lin" valueType="num">
                                      <p:cBhvr>
                                        <p:cTn id="14" dur="5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25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anim calcmode="lin" valueType="num">
                                      <p:cBhvr>
                                        <p:cTn id="18" dur="500" fill="hold"/>
                                        <p:tgtEl>
                                          <p:spTgt spid="8"/>
                                        </p:tgtEl>
                                        <p:attrNameLst>
                                          <p:attrName>ppt_x</p:attrName>
                                        </p:attrNameLst>
                                      </p:cBhvr>
                                      <p:tavLst>
                                        <p:tav tm="0">
                                          <p:val>
                                            <p:strVal val="#ppt_x"/>
                                          </p:val>
                                        </p:tav>
                                        <p:tav tm="100000">
                                          <p:val>
                                            <p:strVal val="#ppt_x"/>
                                          </p:val>
                                        </p:tav>
                                      </p:tavLst>
                                    </p:anim>
                                    <p:anim calcmode="lin" valueType="num">
                                      <p:cBhvr>
                                        <p:cTn id="19" dur="500" fill="hold"/>
                                        <p:tgtEl>
                                          <p:spTgt spid="8"/>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10" presetClass="entr" presetSubtype="0" fill="hold" nodeType="after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par>
                          <p:cTn id="24" fill="hold">
                            <p:stCondLst>
                              <p:cond delay="1500"/>
                            </p:stCondLst>
                            <p:childTnLst>
                              <p:par>
                                <p:cTn id="25" presetID="10" presetClass="entr" presetSubtype="0" fill="hold"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par>
                          <p:cTn id="28" fill="hold">
                            <p:stCondLst>
                              <p:cond delay="2000"/>
                            </p:stCondLst>
                            <p:childTnLst>
                              <p:par>
                                <p:cTn id="29" presetID="10" presetClass="entr" presetSubtype="0" fill="hold" nodeType="after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childTnLst>
                          </p:cTn>
                        </p:par>
                        <p:par>
                          <p:cTn id="32" fill="hold">
                            <p:stCondLst>
                              <p:cond delay="2500"/>
                            </p:stCondLst>
                            <p:childTnLst>
                              <p:par>
                                <p:cTn id="33" presetID="10" presetClass="entr" presetSubtype="0" fill="hold" nodeType="after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childTnLst>
                          </p:cTn>
                        </p:par>
                        <p:par>
                          <p:cTn id="36" fill="hold">
                            <p:stCondLst>
                              <p:cond delay="3000"/>
                            </p:stCondLst>
                            <p:childTnLst>
                              <p:par>
                                <p:cTn id="37" presetID="22" presetClass="entr" presetSubtype="1" fill="hold" nodeType="after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wipe(up)">
                                      <p:cBhvr>
                                        <p:cTn id="39" dur="500"/>
                                        <p:tgtEl>
                                          <p:spTgt spid="4"/>
                                        </p:tgtEl>
                                      </p:cBhvr>
                                    </p:animEffect>
                                  </p:childTnLst>
                                </p:cTn>
                              </p:par>
                              <p:par>
                                <p:cTn id="40" presetID="22" presetClass="entr" presetSubtype="1" fill="hold" nodeType="withEffect">
                                  <p:stCondLst>
                                    <p:cond delay="0"/>
                                  </p:stCondLst>
                                  <p:childTnLst>
                                    <p:set>
                                      <p:cBhvr>
                                        <p:cTn id="41" dur="1" fill="hold">
                                          <p:stCondLst>
                                            <p:cond delay="0"/>
                                          </p:stCondLst>
                                        </p:cTn>
                                        <p:tgtEl>
                                          <p:spTgt spid="7"/>
                                        </p:tgtEl>
                                        <p:attrNameLst>
                                          <p:attrName>style.visibility</p:attrName>
                                        </p:attrNameLst>
                                      </p:cBhvr>
                                      <p:to>
                                        <p:strVal val="visible"/>
                                      </p:to>
                                    </p:set>
                                    <p:animEffect transition="in" filter="wipe(up)">
                                      <p:cBhvr>
                                        <p:cTn id="42" dur="500"/>
                                        <p:tgtEl>
                                          <p:spTgt spid="7"/>
                                        </p:tgtEl>
                                      </p:cBhvr>
                                    </p:animEffect>
                                  </p:childTnLst>
                                </p:cTn>
                              </p:par>
                              <p:par>
                                <p:cTn id="43" presetID="22" presetClass="entr" presetSubtype="4" fill="hold" nodeType="withEffect">
                                  <p:stCondLst>
                                    <p:cond delay="0"/>
                                  </p:stCondLst>
                                  <p:childTnLst>
                                    <p:set>
                                      <p:cBhvr>
                                        <p:cTn id="44" dur="1" fill="hold">
                                          <p:stCondLst>
                                            <p:cond delay="0"/>
                                          </p:stCondLst>
                                        </p:cTn>
                                        <p:tgtEl>
                                          <p:spTgt spid="11"/>
                                        </p:tgtEl>
                                        <p:attrNameLst>
                                          <p:attrName>style.visibility</p:attrName>
                                        </p:attrNameLst>
                                      </p:cBhvr>
                                      <p:to>
                                        <p:strVal val="visible"/>
                                      </p:to>
                                    </p:set>
                                    <p:animEffect transition="in" filter="wipe(down)">
                                      <p:cBhvr>
                                        <p:cTn id="45" dur="500"/>
                                        <p:tgtEl>
                                          <p:spTgt spid="11"/>
                                        </p:tgtEl>
                                      </p:cBhvr>
                                    </p:animEffect>
                                  </p:childTnLst>
                                </p:cTn>
                              </p:par>
                            </p:childTnLst>
                          </p:cTn>
                        </p:par>
                        <p:par>
                          <p:cTn id="46" fill="hold">
                            <p:stCondLst>
                              <p:cond delay="3500"/>
                            </p:stCondLst>
                            <p:childTnLst>
                              <p:par>
                                <p:cTn id="47" presetID="22" presetClass="entr" presetSubtype="4" fill="hold" grpId="0" nodeType="after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wipe(down)">
                                      <p:cBhvr>
                                        <p:cTn id="49" dur="500"/>
                                        <p:tgtEl>
                                          <p:spTgt spid="32"/>
                                        </p:tgtEl>
                                      </p:cBhvr>
                                    </p:animEffect>
                                  </p:childTnLst>
                                </p:cTn>
                              </p:par>
                              <p:par>
                                <p:cTn id="50" presetID="22" presetClass="entr" presetSubtype="4" fill="hold" grpId="0" nodeType="withEffect">
                                  <p:stCondLst>
                                    <p:cond delay="0"/>
                                  </p:stCondLst>
                                  <p:childTnLst>
                                    <p:set>
                                      <p:cBhvr>
                                        <p:cTn id="51" dur="1" fill="hold">
                                          <p:stCondLst>
                                            <p:cond delay="0"/>
                                          </p:stCondLst>
                                        </p:cTn>
                                        <p:tgtEl>
                                          <p:spTgt spid="33"/>
                                        </p:tgtEl>
                                        <p:attrNameLst>
                                          <p:attrName>style.visibility</p:attrName>
                                        </p:attrNameLst>
                                      </p:cBhvr>
                                      <p:to>
                                        <p:strVal val="visible"/>
                                      </p:to>
                                    </p:set>
                                    <p:animEffect transition="in" filter="wipe(down)">
                                      <p:cBhvr>
                                        <p:cTn id="5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5" grpId="0"/>
      <p:bldP spid="8" grpId="0"/>
      <p:bldP spid="32" grpId="0" animBg="1"/>
      <p:bldP spid="3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39"/>
          <p:cNvSpPr/>
          <p:nvPr/>
        </p:nvSpPr>
        <p:spPr>
          <a:xfrm>
            <a:off x="0" y="0"/>
            <a:ext cx="5464098" cy="6858000"/>
          </a:xfrm>
          <a:prstGeom prst="rect">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p:nvCxnSpPr>
        <p:spPr>
          <a:xfrm>
            <a:off x="567435" y="0"/>
            <a:ext cx="0" cy="1906859"/>
          </a:xfrm>
          <a:prstGeom prst="line">
            <a:avLst/>
          </a:prstGeom>
          <a:ln>
            <a:solidFill>
              <a:srgbClr val="DF6D4D"/>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2314671" y="0"/>
            <a:ext cx="0" cy="880946"/>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1149847" y="0"/>
            <a:ext cx="0" cy="12266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1732259" y="0"/>
            <a:ext cx="0" cy="1683834"/>
          </a:xfrm>
          <a:prstGeom prst="line">
            <a:avLst/>
          </a:prstGeom>
          <a:ln>
            <a:solidFill>
              <a:srgbClr val="DF6D4D"/>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p:nvPr/>
        </p:nvCxnSpPr>
        <p:spPr>
          <a:xfrm>
            <a:off x="3479495" y="0"/>
            <a:ext cx="0" cy="1326995"/>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p:nvPr/>
        </p:nvCxnSpPr>
        <p:spPr>
          <a:xfrm>
            <a:off x="2897083" y="0"/>
            <a:ext cx="0" cy="579863"/>
          </a:xfrm>
          <a:prstGeom prst="line">
            <a:avLst/>
          </a:prstGeom>
          <a:ln>
            <a:solidFill>
              <a:srgbClr val="DF6D4D"/>
            </a:solidFill>
          </a:ln>
        </p:spPr>
        <p:style>
          <a:lnRef idx="1">
            <a:schemeClr val="accent1"/>
          </a:lnRef>
          <a:fillRef idx="0">
            <a:schemeClr val="accent1"/>
          </a:fillRef>
          <a:effectRef idx="0">
            <a:schemeClr val="accent1"/>
          </a:effectRef>
          <a:fontRef idx="minor">
            <a:schemeClr val="tx1"/>
          </a:fontRef>
        </p:style>
      </p:cxnSp>
      <p:sp>
        <p:nvSpPr>
          <p:cNvPr id="17" name="文本框 16"/>
          <p:cNvSpPr txBox="1"/>
          <p:nvPr/>
        </p:nvSpPr>
        <p:spPr>
          <a:xfrm>
            <a:off x="346075" y="3434715"/>
            <a:ext cx="3644900" cy="768350"/>
          </a:xfrm>
          <a:prstGeom prst="rect">
            <a:avLst/>
          </a:prstGeom>
          <a:noFill/>
        </p:spPr>
        <p:txBody>
          <a:bodyPr wrap="square" rtlCol="0">
            <a:spAutoFit/>
          </a:bodyPr>
          <a:lstStyle/>
          <a:p>
            <a:r>
              <a:rPr lang="en-US" altLang="zh-CN" sz="4400" dirty="0">
                <a:solidFill>
                  <a:srgbClr val="D75931"/>
                </a:solidFill>
                <a:latin typeface="微软雅黑" panose="020B0503020204020204" pitchFamily="34" charset="-122"/>
                <a:ea typeface="微软雅黑" panose="020B0503020204020204" pitchFamily="34" charset="-122"/>
                <a:sym typeface="+mn-ea"/>
              </a:rPr>
              <a:t>Honeycomb</a:t>
            </a:r>
            <a:endParaRPr lang="en-US" altLang="zh-CN" sz="4400" dirty="0">
              <a:solidFill>
                <a:srgbClr val="D75931"/>
              </a:solidFill>
              <a:latin typeface="微软雅黑" panose="020B0503020204020204" pitchFamily="34" charset="-122"/>
              <a:ea typeface="微软雅黑" panose="020B0503020204020204" pitchFamily="34" charset="-122"/>
              <a:sym typeface="+mn-ea"/>
            </a:endParaRPr>
          </a:p>
        </p:txBody>
      </p:sp>
      <p:sp>
        <p:nvSpPr>
          <p:cNvPr id="18" name="矩形 17"/>
          <p:cNvSpPr/>
          <p:nvPr/>
        </p:nvSpPr>
        <p:spPr>
          <a:xfrm>
            <a:off x="346131" y="3958019"/>
            <a:ext cx="4079438" cy="506730"/>
          </a:xfrm>
          <a:prstGeom prst="rect">
            <a:avLst/>
          </a:prstGeom>
        </p:spPr>
        <p:txBody>
          <a:bodyPr wrap="square">
            <a:spAutoFit/>
          </a:bodyPr>
          <a:lstStyle/>
          <a:p>
            <a:pPr>
              <a:lnSpc>
                <a:spcPct val="150000"/>
              </a:lnSpc>
            </a:pP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sp>
        <p:nvSpPr>
          <p:cNvPr id="19" name="Freeform 274"/>
          <p:cNvSpPr>
            <a:spLocks noEditPoints="1"/>
          </p:cNvSpPr>
          <p:nvPr/>
        </p:nvSpPr>
        <p:spPr bwMode="auto">
          <a:xfrm>
            <a:off x="6181125" y="807016"/>
            <a:ext cx="192088" cy="314325"/>
          </a:xfrm>
          <a:custGeom>
            <a:avLst/>
            <a:gdLst>
              <a:gd name="T0" fmla="*/ 123 w 123"/>
              <a:gd name="T1" fmla="*/ 62 h 200"/>
              <a:gd name="T2" fmla="*/ 62 w 123"/>
              <a:gd name="T3" fmla="*/ 0 h 200"/>
              <a:gd name="T4" fmla="*/ 0 w 123"/>
              <a:gd name="T5" fmla="*/ 62 h 200"/>
              <a:gd name="T6" fmla="*/ 8 w 123"/>
              <a:gd name="T7" fmla="*/ 92 h 200"/>
              <a:gd name="T8" fmla="*/ 8 w 123"/>
              <a:gd name="T9" fmla="*/ 92 h 200"/>
              <a:gd name="T10" fmla="*/ 62 w 123"/>
              <a:gd name="T11" fmla="*/ 200 h 200"/>
              <a:gd name="T12" fmla="*/ 115 w 123"/>
              <a:gd name="T13" fmla="*/ 92 h 200"/>
              <a:gd name="T14" fmla="*/ 115 w 123"/>
              <a:gd name="T15" fmla="*/ 92 h 200"/>
              <a:gd name="T16" fmla="*/ 123 w 123"/>
              <a:gd name="T17" fmla="*/ 62 h 200"/>
              <a:gd name="T18" fmla="*/ 62 w 123"/>
              <a:gd name="T19" fmla="*/ 80 h 200"/>
              <a:gd name="T20" fmla="*/ 36 w 123"/>
              <a:gd name="T21" fmla="*/ 54 h 200"/>
              <a:gd name="T22" fmla="*/ 62 w 123"/>
              <a:gd name="T23" fmla="*/ 28 h 200"/>
              <a:gd name="T24" fmla="*/ 87 w 123"/>
              <a:gd name="T25" fmla="*/ 54 h 200"/>
              <a:gd name="T26" fmla="*/ 62 w 123"/>
              <a:gd name="T27" fmla="*/ 8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3" h="200">
                <a:moveTo>
                  <a:pt x="123" y="62"/>
                </a:moveTo>
                <a:cubicBezTo>
                  <a:pt x="123" y="28"/>
                  <a:pt x="96" y="0"/>
                  <a:pt x="62" y="0"/>
                </a:cubicBezTo>
                <a:cubicBezTo>
                  <a:pt x="28" y="0"/>
                  <a:pt x="0" y="28"/>
                  <a:pt x="0" y="62"/>
                </a:cubicBezTo>
                <a:cubicBezTo>
                  <a:pt x="0" y="73"/>
                  <a:pt x="3" y="83"/>
                  <a:pt x="8" y="92"/>
                </a:cubicBezTo>
                <a:cubicBezTo>
                  <a:pt x="8" y="92"/>
                  <a:pt x="8" y="92"/>
                  <a:pt x="8" y="92"/>
                </a:cubicBezTo>
                <a:cubicBezTo>
                  <a:pt x="62" y="200"/>
                  <a:pt x="62" y="200"/>
                  <a:pt x="62" y="200"/>
                </a:cubicBezTo>
                <a:cubicBezTo>
                  <a:pt x="115" y="92"/>
                  <a:pt x="115" y="92"/>
                  <a:pt x="115" y="92"/>
                </a:cubicBezTo>
                <a:cubicBezTo>
                  <a:pt x="115" y="92"/>
                  <a:pt x="115" y="92"/>
                  <a:pt x="115" y="92"/>
                </a:cubicBezTo>
                <a:cubicBezTo>
                  <a:pt x="120" y="83"/>
                  <a:pt x="123" y="73"/>
                  <a:pt x="123" y="62"/>
                </a:cubicBezTo>
                <a:close/>
                <a:moveTo>
                  <a:pt x="62" y="80"/>
                </a:moveTo>
                <a:cubicBezTo>
                  <a:pt x="47" y="80"/>
                  <a:pt x="36" y="68"/>
                  <a:pt x="36" y="54"/>
                </a:cubicBezTo>
                <a:cubicBezTo>
                  <a:pt x="36" y="40"/>
                  <a:pt x="47" y="28"/>
                  <a:pt x="62" y="28"/>
                </a:cubicBezTo>
                <a:cubicBezTo>
                  <a:pt x="76" y="28"/>
                  <a:pt x="87" y="40"/>
                  <a:pt x="87" y="54"/>
                </a:cubicBezTo>
                <a:cubicBezTo>
                  <a:pt x="87" y="68"/>
                  <a:pt x="76" y="80"/>
                  <a:pt x="62" y="8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nvGrpSpPr>
          <p:cNvPr id="20" name="组合 19"/>
          <p:cNvGrpSpPr/>
          <p:nvPr/>
        </p:nvGrpSpPr>
        <p:grpSpPr>
          <a:xfrm>
            <a:off x="6160488" y="2244472"/>
            <a:ext cx="233363" cy="293687"/>
            <a:chOff x="11293476" y="3908426"/>
            <a:chExt cx="233363" cy="293687"/>
          </a:xfrm>
        </p:grpSpPr>
        <p:sp>
          <p:nvSpPr>
            <p:cNvPr id="21" name="Freeform 315"/>
            <p:cNvSpPr/>
            <p:nvPr/>
          </p:nvSpPr>
          <p:spPr bwMode="auto">
            <a:xfrm>
              <a:off x="11382376" y="4173538"/>
              <a:ext cx="52388" cy="28575"/>
            </a:xfrm>
            <a:custGeom>
              <a:avLst/>
              <a:gdLst>
                <a:gd name="T0" fmla="*/ 32 w 34"/>
                <a:gd name="T1" fmla="*/ 0 h 18"/>
                <a:gd name="T2" fmla="*/ 2 w 34"/>
                <a:gd name="T3" fmla="*/ 0 h 18"/>
                <a:gd name="T4" fmla="*/ 0 w 34"/>
                <a:gd name="T5" fmla="*/ 2 h 18"/>
                <a:gd name="T6" fmla="*/ 17 w 34"/>
                <a:gd name="T7" fmla="*/ 18 h 18"/>
                <a:gd name="T8" fmla="*/ 34 w 34"/>
                <a:gd name="T9" fmla="*/ 2 h 18"/>
                <a:gd name="T10" fmla="*/ 32 w 34"/>
                <a:gd name="T11" fmla="*/ 0 h 18"/>
              </a:gdLst>
              <a:ahLst/>
              <a:cxnLst>
                <a:cxn ang="0">
                  <a:pos x="T0" y="T1"/>
                </a:cxn>
                <a:cxn ang="0">
                  <a:pos x="T2" y="T3"/>
                </a:cxn>
                <a:cxn ang="0">
                  <a:pos x="T4" y="T5"/>
                </a:cxn>
                <a:cxn ang="0">
                  <a:pos x="T6" y="T7"/>
                </a:cxn>
                <a:cxn ang="0">
                  <a:pos x="T8" y="T9"/>
                </a:cxn>
                <a:cxn ang="0">
                  <a:pos x="T10" y="T11"/>
                </a:cxn>
              </a:cxnLst>
              <a:rect l="0" t="0" r="r" b="b"/>
              <a:pathLst>
                <a:path w="34" h="18">
                  <a:moveTo>
                    <a:pt x="32" y="0"/>
                  </a:moveTo>
                  <a:cubicBezTo>
                    <a:pt x="2" y="0"/>
                    <a:pt x="2" y="0"/>
                    <a:pt x="2" y="0"/>
                  </a:cubicBezTo>
                  <a:cubicBezTo>
                    <a:pt x="1" y="0"/>
                    <a:pt x="0" y="1"/>
                    <a:pt x="0" y="2"/>
                  </a:cubicBezTo>
                  <a:cubicBezTo>
                    <a:pt x="0" y="11"/>
                    <a:pt x="8" y="18"/>
                    <a:pt x="17" y="18"/>
                  </a:cubicBezTo>
                  <a:cubicBezTo>
                    <a:pt x="27" y="18"/>
                    <a:pt x="34" y="11"/>
                    <a:pt x="34" y="2"/>
                  </a:cubicBezTo>
                  <a:cubicBezTo>
                    <a:pt x="34" y="1"/>
                    <a:pt x="33" y="0"/>
                    <a:pt x="32" y="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2" name="Freeform 316"/>
            <p:cNvSpPr/>
            <p:nvPr/>
          </p:nvSpPr>
          <p:spPr bwMode="auto">
            <a:xfrm>
              <a:off x="11293476" y="3908426"/>
              <a:ext cx="233363" cy="246063"/>
            </a:xfrm>
            <a:custGeom>
              <a:avLst/>
              <a:gdLst>
                <a:gd name="T0" fmla="*/ 124 w 149"/>
                <a:gd name="T1" fmla="*/ 123 h 157"/>
                <a:gd name="T2" fmla="*/ 127 w 149"/>
                <a:gd name="T3" fmla="*/ 108 h 157"/>
                <a:gd name="T4" fmla="*/ 127 w 149"/>
                <a:gd name="T5" fmla="*/ 66 h 157"/>
                <a:gd name="T6" fmla="*/ 91 w 149"/>
                <a:gd name="T7" fmla="*/ 20 h 157"/>
                <a:gd name="T8" fmla="*/ 91 w 149"/>
                <a:gd name="T9" fmla="*/ 16 h 157"/>
                <a:gd name="T10" fmla="*/ 74 w 149"/>
                <a:gd name="T11" fmla="*/ 0 h 157"/>
                <a:gd name="T12" fmla="*/ 57 w 149"/>
                <a:gd name="T13" fmla="*/ 16 h 157"/>
                <a:gd name="T14" fmla="*/ 57 w 149"/>
                <a:gd name="T15" fmla="*/ 20 h 157"/>
                <a:gd name="T16" fmla="*/ 22 w 149"/>
                <a:gd name="T17" fmla="*/ 66 h 157"/>
                <a:gd name="T18" fmla="*/ 22 w 149"/>
                <a:gd name="T19" fmla="*/ 108 h 157"/>
                <a:gd name="T20" fmla="*/ 25 w 149"/>
                <a:gd name="T21" fmla="*/ 123 h 157"/>
                <a:gd name="T22" fmla="*/ 0 w 149"/>
                <a:gd name="T23" fmla="*/ 140 h 157"/>
                <a:gd name="T24" fmla="*/ 0 w 149"/>
                <a:gd name="T25" fmla="*/ 155 h 157"/>
                <a:gd name="T26" fmla="*/ 2 w 149"/>
                <a:gd name="T27" fmla="*/ 157 h 157"/>
                <a:gd name="T28" fmla="*/ 147 w 149"/>
                <a:gd name="T29" fmla="*/ 157 h 157"/>
                <a:gd name="T30" fmla="*/ 149 w 149"/>
                <a:gd name="T31" fmla="*/ 155 h 157"/>
                <a:gd name="T32" fmla="*/ 149 w 149"/>
                <a:gd name="T33" fmla="*/ 140 h 157"/>
                <a:gd name="T34" fmla="*/ 124 w 149"/>
                <a:gd name="T35" fmla="*/ 123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9" h="157">
                  <a:moveTo>
                    <a:pt x="124" y="123"/>
                  </a:moveTo>
                  <a:cubicBezTo>
                    <a:pt x="126" y="118"/>
                    <a:pt x="127" y="113"/>
                    <a:pt x="127" y="108"/>
                  </a:cubicBezTo>
                  <a:cubicBezTo>
                    <a:pt x="127" y="66"/>
                    <a:pt x="127" y="66"/>
                    <a:pt x="127" y="66"/>
                  </a:cubicBezTo>
                  <a:cubicBezTo>
                    <a:pt x="127" y="45"/>
                    <a:pt x="113" y="27"/>
                    <a:pt x="91" y="20"/>
                  </a:cubicBezTo>
                  <a:cubicBezTo>
                    <a:pt x="91" y="16"/>
                    <a:pt x="91" y="16"/>
                    <a:pt x="91" y="16"/>
                  </a:cubicBezTo>
                  <a:cubicBezTo>
                    <a:pt x="91" y="7"/>
                    <a:pt x="84" y="0"/>
                    <a:pt x="74" y="0"/>
                  </a:cubicBezTo>
                  <a:cubicBezTo>
                    <a:pt x="65" y="0"/>
                    <a:pt x="57" y="7"/>
                    <a:pt x="57" y="16"/>
                  </a:cubicBezTo>
                  <a:cubicBezTo>
                    <a:pt x="57" y="20"/>
                    <a:pt x="57" y="20"/>
                    <a:pt x="57" y="20"/>
                  </a:cubicBezTo>
                  <a:cubicBezTo>
                    <a:pt x="36" y="27"/>
                    <a:pt x="22" y="45"/>
                    <a:pt x="22" y="66"/>
                  </a:cubicBezTo>
                  <a:cubicBezTo>
                    <a:pt x="22" y="108"/>
                    <a:pt x="22" y="108"/>
                    <a:pt x="22" y="108"/>
                  </a:cubicBezTo>
                  <a:cubicBezTo>
                    <a:pt x="22" y="113"/>
                    <a:pt x="23" y="118"/>
                    <a:pt x="25" y="123"/>
                  </a:cubicBezTo>
                  <a:cubicBezTo>
                    <a:pt x="11" y="124"/>
                    <a:pt x="0" y="131"/>
                    <a:pt x="0" y="140"/>
                  </a:cubicBezTo>
                  <a:cubicBezTo>
                    <a:pt x="0" y="155"/>
                    <a:pt x="0" y="155"/>
                    <a:pt x="0" y="155"/>
                  </a:cubicBezTo>
                  <a:cubicBezTo>
                    <a:pt x="0" y="156"/>
                    <a:pt x="1" y="157"/>
                    <a:pt x="2" y="157"/>
                  </a:cubicBezTo>
                  <a:cubicBezTo>
                    <a:pt x="147" y="157"/>
                    <a:pt x="147" y="157"/>
                    <a:pt x="147" y="157"/>
                  </a:cubicBezTo>
                  <a:cubicBezTo>
                    <a:pt x="148" y="157"/>
                    <a:pt x="149" y="156"/>
                    <a:pt x="149" y="155"/>
                  </a:cubicBezTo>
                  <a:cubicBezTo>
                    <a:pt x="149" y="140"/>
                    <a:pt x="149" y="140"/>
                    <a:pt x="149" y="140"/>
                  </a:cubicBezTo>
                  <a:cubicBezTo>
                    <a:pt x="149" y="131"/>
                    <a:pt x="138" y="124"/>
                    <a:pt x="124" y="123"/>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23" name="组合 22"/>
          <p:cNvGrpSpPr/>
          <p:nvPr/>
        </p:nvGrpSpPr>
        <p:grpSpPr>
          <a:xfrm>
            <a:off x="6121594" y="3661290"/>
            <a:ext cx="311150" cy="249237"/>
            <a:chOff x="9372601" y="3308351"/>
            <a:chExt cx="311150" cy="249237"/>
          </a:xfrm>
        </p:grpSpPr>
        <p:sp>
          <p:nvSpPr>
            <p:cNvPr id="24" name="Freeform 325"/>
            <p:cNvSpPr/>
            <p:nvPr/>
          </p:nvSpPr>
          <p:spPr bwMode="auto">
            <a:xfrm>
              <a:off x="9407526" y="3376613"/>
              <a:ext cx="58738" cy="134938"/>
            </a:xfrm>
            <a:custGeom>
              <a:avLst/>
              <a:gdLst>
                <a:gd name="T0" fmla="*/ 10 w 37"/>
                <a:gd name="T1" fmla="*/ 86 h 86"/>
                <a:gd name="T2" fmla="*/ 27 w 37"/>
                <a:gd name="T3" fmla="*/ 86 h 86"/>
                <a:gd name="T4" fmla="*/ 37 w 37"/>
                <a:gd name="T5" fmla="*/ 76 h 86"/>
                <a:gd name="T6" fmla="*/ 37 w 37"/>
                <a:gd name="T7" fmla="*/ 9 h 86"/>
                <a:gd name="T8" fmla="*/ 27 w 37"/>
                <a:gd name="T9" fmla="*/ 0 h 86"/>
                <a:gd name="T10" fmla="*/ 10 w 37"/>
                <a:gd name="T11" fmla="*/ 0 h 86"/>
                <a:gd name="T12" fmla="*/ 0 w 37"/>
                <a:gd name="T13" fmla="*/ 9 h 86"/>
                <a:gd name="T14" fmla="*/ 0 w 37"/>
                <a:gd name="T15" fmla="*/ 76 h 86"/>
                <a:gd name="T16" fmla="*/ 10 w 37"/>
                <a:gd name="T17" fmla="*/ 86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86">
                  <a:moveTo>
                    <a:pt x="10" y="86"/>
                  </a:moveTo>
                  <a:cubicBezTo>
                    <a:pt x="27" y="86"/>
                    <a:pt x="27" y="86"/>
                    <a:pt x="27" y="86"/>
                  </a:cubicBezTo>
                  <a:cubicBezTo>
                    <a:pt x="32" y="86"/>
                    <a:pt x="37" y="81"/>
                    <a:pt x="37" y="76"/>
                  </a:cubicBezTo>
                  <a:cubicBezTo>
                    <a:pt x="37" y="9"/>
                    <a:pt x="37" y="9"/>
                    <a:pt x="37" y="9"/>
                  </a:cubicBezTo>
                  <a:cubicBezTo>
                    <a:pt x="37" y="4"/>
                    <a:pt x="32" y="0"/>
                    <a:pt x="27" y="0"/>
                  </a:cubicBezTo>
                  <a:cubicBezTo>
                    <a:pt x="10" y="0"/>
                    <a:pt x="10" y="0"/>
                    <a:pt x="10" y="0"/>
                  </a:cubicBezTo>
                  <a:cubicBezTo>
                    <a:pt x="5" y="0"/>
                    <a:pt x="0" y="4"/>
                    <a:pt x="0" y="9"/>
                  </a:cubicBezTo>
                  <a:cubicBezTo>
                    <a:pt x="0" y="76"/>
                    <a:pt x="0" y="76"/>
                    <a:pt x="0" y="76"/>
                  </a:cubicBezTo>
                  <a:cubicBezTo>
                    <a:pt x="0" y="81"/>
                    <a:pt x="5" y="86"/>
                    <a:pt x="10" y="86"/>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5" name="Freeform 326"/>
            <p:cNvSpPr/>
            <p:nvPr/>
          </p:nvSpPr>
          <p:spPr bwMode="auto">
            <a:xfrm>
              <a:off x="9496426" y="3433763"/>
              <a:ext cx="57150" cy="77788"/>
            </a:xfrm>
            <a:custGeom>
              <a:avLst/>
              <a:gdLst>
                <a:gd name="T0" fmla="*/ 10 w 37"/>
                <a:gd name="T1" fmla="*/ 50 h 50"/>
                <a:gd name="T2" fmla="*/ 27 w 37"/>
                <a:gd name="T3" fmla="*/ 50 h 50"/>
                <a:gd name="T4" fmla="*/ 37 w 37"/>
                <a:gd name="T5" fmla="*/ 40 h 50"/>
                <a:gd name="T6" fmla="*/ 37 w 37"/>
                <a:gd name="T7" fmla="*/ 9 h 50"/>
                <a:gd name="T8" fmla="*/ 27 w 37"/>
                <a:gd name="T9" fmla="*/ 0 h 50"/>
                <a:gd name="T10" fmla="*/ 10 w 37"/>
                <a:gd name="T11" fmla="*/ 0 h 50"/>
                <a:gd name="T12" fmla="*/ 0 w 37"/>
                <a:gd name="T13" fmla="*/ 9 h 50"/>
                <a:gd name="T14" fmla="*/ 0 w 37"/>
                <a:gd name="T15" fmla="*/ 40 h 50"/>
                <a:gd name="T16" fmla="*/ 10 w 37"/>
                <a:gd name="T17"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50">
                  <a:moveTo>
                    <a:pt x="10" y="50"/>
                  </a:moveTo>
                  <a:cubicBezTo>
                    <a:pt x="27" y="50"/>
                    <a:pt x="27" y="50"/>
                    <a:pt x="27" y="50"/>
                  </a:cubicBezTo>
                  <a:cubicBezTo>
                    <a:pt x="32" y="50"/>
                    <a:pt x="37" y="45"/>
                    <a:pt x="37" y="40"/>
                  </a:cubicBezTo>
                  <a:cubicBezTo>
                    <a:pt x="37" y="9"/>
                    <a:pt x="37" y="9"/>
                    <a:pt x="37" y="9"/>
                  </a:cubicBezTo>
                  <a:cubicBezTo>
                    <a:pt x="37" y="4"/>
                    <a:pt x="32" y="0"/>
                    <a:pt x="27" y="0"/>
                  </a:cubicBezTo>
                  <a:cubicBezTo>
                    <a:pt x="10" y="0"/>
                    <a:pt x="10" y="0"/>
                    <a:pt x="10" y="0"/>
                  </a:cubicBezTo>
                  <a:cubicBezTo>
                    <a:pt x="5" y="0"/>
                    <a:pt x="0" y="4"/>
                    <a:pt x="0" y="9"/>
                  </a:cubicBezTo>
                  <a:cubicBezTo>
                    <a:pt x="0" y="40"/>
                    <a:pt x="0" y="40"/>
                    <a:pt x="0" y="40"/>
                  </a:cubicBezTo>
                  <a:cubicBezTo>
                    <a:pt x="0" y="45"/>
                    <a:pt x="5" y="50"/>
                    <a:pt x="10" y="5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6" name="Freeform 327"/>
            <p:cNvSpPr/>
            <p:nvPr/>
          </p:nvSpPr>
          <p:spPr bwMode="auto">
            <a:xfrm>
              <a:off x="9583738" y="3308351"/>
              <a:ext cx="57150" cy="203200"/>
            </a:xfrm>
            <a:custGeom>
              <a:avLst/>
              <a:gdLst>
                <a:gd name="T0" fmla="*/ 10 w 37"/>
                <a:gd name="T1" fmla="*/ 130 h 130"/>
                <a:gd name="T2" fmla="*/ 27 w 37"/>
                <a:gd name="T3" fmla="*/ 130 h 130"/>
                <a:gd name="T4" fmla="*/ 37 w 37"/>
                <a:gd name="T5" fmla="*/ 120 h 130"/>
                <a:gd name="T6" fmla="*/ 37 w 37"/>
                <a:gd name="T7" fmla="*/ 9 h 130"/>
                <a:gd name="T8" fmla="*/ 27 w 37"/>
                <a:gd name="T9" fmla="*/ 0 h 130"/>
                <a:gd name="T10" fmla="*/ 10 w 37"/>
                <a:gd name="T11" fmla="*/ 0 h 130"/>
                <a:gd name="T12" fmla="*/ 0 w 37"/>
                <a:gd name="T13" fmla="*/ 9 h 130"/>
                <a:gd name="T14" fmla="*/ 0 w 37"/>
                <a:gd name="T15" fmla="*/ 120 h 130"/>
                <a:gd name="T16" fmla="*/ 10 w 37"/>
                <a:gd name="T17" fmla="*/ 13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130">
                  <a:moveTo>
                    <a:pt x="10" y="130"/>
                  </a:moveTo>
                  <a:cubicBezTo>
                    <a:pt x="27" y="130"/>
                    <a:pt x="27" y="130"/>
                    <a:pt x="27" y="130"/>
                  </a:cubicBezTo>
                  <a:cubicBezTo>
                    <a:pt x="32" y="130"/>
                    <a:pt x="37" y="125"/>
                    <a:pt x="37" y="120"/>
                  </a:cubicBezTo>
                  <a:cubicBezTo>
                    <a:pt x="37" y="9"/>
                    <a:pt x="37" y="9"/>
                    <a:pt x="37" y="9"/>
                  </a:cubicBezTo>
                  <a:cubicBezTo>
                    <a:pt x="37" y="4"/>
                    <a:pt x="32" y="0"/>
                    <a:pt x="27" y="0"/>
                  </a:cubicBezTo>
                  <a:cubicBezTo>
                    <a:pt x="10" y="0"/>
                    <a:pt x="10" y="0"/>
                    <a:pt x="10" y="0"/>
                  </a:cubicBezTo>
                  <a:cubicBezTo>
                    <a:pt x="5" y="0"/>
                    <a:pt x="0" y="4"/>
                    <a:pt x="0" y="9"/>
                  </a:cubicBezTo>
                  <a:cubicBezTo>
                    <a:pt x="0" y="120"/>
                    <a:pt x="0" y="120"/>
                    <a:pt x="0" y="120"/>
                  </a:cubicBezTo>
                  <a:cubicBezTo>
                    <a:pt x="0" y="125"/>
                    <a:pt x="5" y="130"/>
                    <a:pt x="10" y="13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27" name="Freeform 328"/>
            <p:cNvSpPr/>
            <p:nvPr/>
          </p:nvSpPr>
          <p:spPr bwMode="auto">
            <a:xfrm>
              <a:off x="9372601" y="3532188"/>
              <a:ext cx="311150" cy="25400"/>
            </a:xfrm>
            <a:custGeom>
              <a:avLst/>
              <a:gdLst>
                <a:gd name="T0" fmla="*/ 191 w 199"/>
                <a:gd name="T1" fmla="*/ 0 h 16"/>
                <a:gd name="T2" fmla="*/ 8 w 199"/>
                <a:gd name="T3" fmla="*/ 0 h 16"/>
                <a:gd name="T4" fmla="*/ 0 w 199"/>
                <a:gd name="T5" fmla="*/ 8 h 16"/>
                <a:gd name="T6" fmla="*/ 0 w 199"/>
                <a:gd name="T7" fmla="*/ 8 h 16"/>
                <a:gd name="T8" fmla="*/ 8 w 199"/>
                <a:gd name="T9" fmla="*/ 16 h 16"/>
                <a:gd name="T10" fmla="*/ 191 w 199"/>
                <a:gd name="T11" fmla="*/ 16 h 16"/>
                <a:gd name="T12" fmla="*/ 199 w 199"/>
                <a:gd name="T13" fmla="*/ 8 h 16"/>
                <a:gd name="T14" fmla="*/ 199 w 199"/>
                <a:gd name="T15" fmla="*/ 8 h 16"/>
                <a:gd name="T16" fmla="*/ 191 w 199"/>
                <a:gd name="T17"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9" h="16">
                  <a:moveTo>
                    <a:pt x="191" y="0"/>
                  </a:moveTo>
                  <a:cubicBezTo>
                    <a:pt x="8" y="0"/>
                    <a:pt x="8" y="0"/>
                    <a:pt x="8" y="0"/>
                  </a:cubicBezTo>
                  <a:cubicBezTo>
                    <a:pt x="3" y="0"/>
                    <a:pt x="0" y="3"/>
                    <a:pt x="0" y="8"/>
                  </a:cubicBezTo>
                  <a:cubicBezTo>
                    <a:pt x="0" y="8"/>
                    <a:pt x="0" y="8"/>
                    <a:pt x="0" y="8"/>
                  </a:cubicBezTo>
                  <a:cubicBezTo>
                    <a:pt x="0" y="13"/>
                    <a:pt x="3" y="16"/>
                    <a:pt x="8" y="16"/>
                  </a:cubicBezTo>
                  <a:cubicBezTo>
                    <a:pt x="191" y="16"/>
                    <a:pt x="191" y="16"/>
                    <a:pt x="191" y="16"/>
                  </a:cubicBezTo>
                  <a:cubicBezTo>
                    <a:pt x="196" y="16"/>
                    <a:pt x="199" y="13"/>
                    <a:pt x="199" y="8"/>
                  </a:cubicBezTo>
                  <a:cubicBezTo>
                    <a:pt x="199" y="8"/>
                    <a:pt x="199" y="8"/>
                    <a:pt x="199" y="8"/>
                  </a:cubicBezTo>
                  <a:cubicBezTo>
                    <a:pt x="199" y="3"/>
                    <a:pt x="196" y="0"/>
                    <a:pt x="191" y="0"/>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28" name="组合 27"/>
          <p:cNvGrpSpPr/>
          <p:nvPr/>
        </p:nvGrpSpPr>
        <p:grpSpPr>
          <a:xfrm>
            <a:off x="6121594" y="5033657"/>
            <a:ext cx="311151" cy="303213"/>
            <a:chOff x="11253788" y="3268663"/>
            <a:chExt cx="311151" cy="303213"/>
          </a:xfrm>
        </p:grpSpPr>
        <p:sp>
          <p:nvSpPr>
            <p:cNvPr id="29" name="Freeform 389"/>
            <p:cNvSpPr/>
            <p:nvPr/>
          </p:nvSpPr>
          <p:spPr bwMode="auto">
            <a:xfrm>
              <a:off x="11350626" y="3268663"/>
              <a:ext cx="114300" cy="134938"/>
            </a:xfrm>
            <a:custGeom>
              <a:avLst/>
              <a:gdLst>
                <a:gd name="T0" fmla="*/ 31 w 73"/>
                <a:gd name="T1" fmla="*/ 84 h 86"/>
                <a:gd name="T2" fmla="*/ 34 w 73"/>
                <a:gd name="T3" fmla="*/ 86 h 86"/>
                <a:gd name="T4" fmla="*/ 35 w 73"/>
                <a:gd name="T5" fmla="*/ 86 h 86"/>
                <a:gd name="T6" fmla="*/ 38 w 73"/>
                <a:gd name="T7" fmla="*/ 84 h 86"/>
                <a:gd name="T8" fmla="*/ 72 w 73"/>
                <a:gd name="T9" fmla="*/ 13 h 86"/>
                <a:gd name="T10" fmla="*/ 70 w 73"/>
                <a:gd name="T11" fmla="*/ 8 h 86"/>
                <a:gd name="T12" fmla="*/ 35 w 73"/>
                <a:gd name="T13" fmla="*/ 0 h 86"/>
                <a:gd name="T14" fmla="*/ 3 w 73"/>
                <a:gd name="T15" fmla="*/ 6 h 86"/>
                <a:gd name="T16" fmla="*/ 1 w 73"/>
                <a:gd name="T17" fmla="*/ 11 h 86"/>
                <a:gd name="T18" fmla="*/ 31 w 73"/>
                <a:gd name="T19" fmla="*/ 8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 h="86">
                  <a:moveTo>
                    <a:pt x="31" y="84"/>
                  </a:moveTo>
                  <a:cubicBezTo>
                    <a:pt x="32" y="85"/>
                    <a:pt x="33" y="86"/>
                    <a:pt x="34" y="86"/>
                  </a:cubicBezTo>
                  <a:cubicBezTo>
                    <a:pt x="35" y="86"/>
                    <a:pt x="35" y="86"/>
                    <a:pt x="35" y="86"/>
                  </a:cubicBezTo>
                  <a:cubicBezTo>
                    <a:pt x="36" y="86"/>
                    <a:pt x="37" y="86"/>
                    <a:pt x="38" y="84"/>
                  </a:cubicBezTo>
                  <a:cubicBezTo>
                    <a:pt x="72" y="13"/>
                    <a:pt x="72" y="13"/>
                    <a:pt x="72" y="13"/>
                  </a:cubicBezTo>
                  <a:cubicBezTo>
                    <a:pt x="73" y="11"/>
                    <a:pt x="72" y="8"/>
                    <a:pt x="70" y="8"/>
                  </a:cubicBezTo>
                  <a:cubicBezTo>
                    <a:pt x="59" y="2"/>
                    <a:pt x="47" y="0"/>
                    <a:pt x="35" y="0"/>
                  </a:cubicBezTo>
                  <a:cubicBezTo>
                    <a:pt x="24" y="0"/>
                    <a:pt x="13" y="2"/>
                    <a:pt x="3" y="6"/>
                  </a:cubicBezTo>
                  <a:cubicBezTo>
                    <a:pt x="1" y="7"/>
                    <a:pt x="0" y="9"/>
                    <a:pt x="1" y="11"/>
                  </a:cubicBezTo>
                  <a:cubicBezTo>
                    <a:pt x="8" y="27"/>
                    <a:pt x="31" y="84"/>
                    <a:pt x="31" y="84"/>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0" name="Freeform 390"/>
            <p:cNvSpPr/>
            <p:nvPr/>
          </p:nvSpPr>
          <p:spPr bwMode="auto">
            <a:xfrm>
              <a:off x="11426826" y="3306763"/>
              <a:ext cx="138113" cy="179388"/>
            </a:xfrm>
            <a:custGeom>
              <a:avLst/>
              <a:gdLst>
                <a:gd name="T0" fmla="*/ 40 w 88"/>
                <a:gd name="T1" fmla="*/ 1 h 115"/>
                <a:gd name="T2" fmla="*/ 37 w 88"/>
                <a:gd name="T3" fmla="*/ 0 h 115"/>
                <a:gd name="T4" fmla="*/ 35 w 88"/>
                <a:gd name="T5" fmla="*/ 3 h 115"/>
                <a:gd name="T6" fmla="*/ 1 w 88"/>
                <a:gd name="T7" fmla="*/ 74 h 115"/>
                <a:gd name="T8" fmla="*/ 3 w 88"/>
                <a:gd name="T9" fmla="*/ 79 h 115"/>
                <a:gd name="T10" fmla="*/ 73 w 88"/>
                <a:gd name="T11" fmla="*/ 114 h 115"/>
                <a:gd name="T12" fmla="*/ 75 w 88"/>
                <a:gd name="T13" fmla="*/ 115 h 115"/>
                <a:gd name="T14" fmla="*/ 79 w 88"/>
                <a:gd name="T15" fmla="*/ 113 h 115"/>
                <a:gd name="T16" fmla="*/ 88 w 88"/>
                <a:gd name="T17" fmla="*/ 76 h 115"/>
                <a:gd name="T18" fmla="*/ 40 w 88"/>
                <a:gd name="T19" fmla="*/ 1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8" h="115">
                  <a:moveTo>
                    <a:pt x="40" y="1"/>
                  </a:moveTo>
                  <a:cubicBezTo>
                    <a:pt x="39" y="0"/>
                    <a:pt x="38" y="0"/>
                    <a:pt x="37" y="0"/>
                  </a:cubicBezTo>
                  <a:cubicBezTo>
                    <a:pt x="36" y="1"/>
                    <a:pt x="35" y="2"/>
                    <a:pt x="35" y="3"/>
                  </a:cubicBezTo>
                  <a:cubicBezTo>
                    <a:pt x="1" y="74"/>
                    <a:pt x="1" y="74"/>
                    <a:pt x="1" y="74"/>
                  </a:cubicBezTo>
                  <a:cubicBezTo>
                    <a:pt x="0" y="76"/>
                    <a:pt x="1" y="78"/>
                    <a:pt x="3" y="79"/>
                  </a:cubicBezTo>
                  <a:cubicBezTo>
                    <a:pt x="73" y="114"/>
                    <a:pt x="73" y="114"/>
                    <a:pt x="73" y="114"/>
                  </a:cubicBezTo>
                  <a:cubicBezTo>
                    <a:pt x="74" y="115"/>
                    <a:pt x="75" y="115"/>
                    <a:pt x="75" y="115"/>
                  </a:cubicBezTo>
                  <a:cubicBezTo>
                    <a:pt x="77" y="115"/>
                    <a:pt x="78" y="114"/>
                    <a:pt x="79" y="113"/>
                  </a:cubicBezTo>
                  <a:cubicBezTo>
                    <a:pt x="85" y="101"/>
                    <a:pt x="88" y="88"/>
                    <a:pt x="88" y="76"/>
                  </a:cubicBezTo>
                  <a:cubicBezTo>
                    <a:pt x="88" y="44"/>
                    <a:pt x="69" y="14"/>
                    <a:pt x="40" y="1"/>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sp>
          <p:nvSpPr>
            <p:cNvPr id="31" name="Freeform 391"/>
            <p:cNvSpPr/>
            <p:nvPr/>
          </p:nvSpPr>
          <p:spPr bwMode="auto">
            <a:xfrm>
              <a:off x="11253788" y="3321051"/>
              <a:ext cx="246063" cy="250825"/>
            </a:xfrm>
            <a:custGeom>
              <a:avLst/>
              <a:gdLst>
                <a:gd name="T0" fmla="*/ 155 w 157"/>
                <a:gd name="T1" fmla="*/ 109 h 160"/>
                <a:gd name="T2" fmla="*/ 86 w 157"/>
                <a:gd name="T3" fmla="*/ 74 h 160"/>
                <a:gd name="T4" fmla="*/ 56 w 157"/>
                <a:gd name="T5" fmla="*/ 2 h 160"/>
                <a:gd name="T6" fmla="*/ 54 w 157"/>
                <a:gd name="T7" fmla="*/ 0 h 160"/>
                <a:gd name="T8" fmla="*/ 51 w 157"/>
                <a:gd name="T9" fmla="*/ 0 h 160"/>
                <a:gd name="T10" fmla="*/ 0 w 157"/>
                <a:gd name="T11" fmla="*/ 77 h 160"/>
                <a:gd name="T12" fmla="*/ 82 w 157"/>
                <a:gd name="T13" fmla="*/ 160 h 160"/>
                <a:gd name="T14" fmla="*/ 156 w 157"/>
                <a:gd name="T15" fmla="*/ 114 h 160"/>
                <a:gd name="T16" fmla="*/ 157 w 157"/>
                <a:gd name="T17" fmla="*/ 111 h 160"/>
                <a:gd name="T18" fmla="*/ 155 w 157"/>
                <a:gd name="T19" fmla="*/ 10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7" h="160">
                  <a:moveTo>
                    <a:pt x="155" y="109"/>
                  </a:moveTo>
                  <a:cubicBezTo>
                    <a:pt x="86" y="74"/>
                    <a:pt x="86" y="74"/>
                    <a:pt x="86" y="74"/>
                  </a:cubicBezTo>
                  <a:cubicBezTo>
                    <a:pt x="82" y="65"/>
                    <a:pt x="62" y="17"/>
                    <a:pt x="56" y="2"/>
                  </a:cubicBezTo>
                  <a:cubicBezTo>
                    <a:pt x="56" y="1"/>
                    <a:pt x="55" y="1"/>
                    <a:pt x="54" y="0"/>
                  </a:cubicBezTo>
                  <a:cubicBezTo>
                    <a:pt x="53" y="0"/>
                    <a:pt x="52" y="0"/>
                    <a:pt x="51" y="0"/>
                  </a:cubicBezTo>
                  <a:cubicBezTo>
                    <a:pt x="20" y="13"/>
                    <a:pt x="0" y="43"/>
                    <a:pt x="0" y="77"/>
                  </a:cubicBezTo>
                  <a:cubicBezTo>
                    <a:pt x="0" y="122"/>
                    <a:pt x="37" y="160"/>
                    <a:pt x="82" y="160"/>
                  </a:cubicBezTo>
                  <a:cubicBezTo>
                    <a:pt x="114" y="160"/>
                    <a:pt x="142" y="142"/>
                    <a:pt x="156" y="114"/>
                  </a:cubicBezTo>
                  <a:cubicBezTo>
                    <a:pt x="157" y="113"/>
                    <a:pt x="157" y="112"/>
                    <a:pt x="157" y="111"/>
                  </a:cubicBezTo>
                  <a:cubicBezTo>
                    <a:pt x="156" y="110"/>
                    <a:pt x="156" y="109"/>
                    <a:pt x="155" y="109"/>
                  </a:cubicBezTo>
                  <a:close/>
                </a:path>
              </a:pathLst>
            </a:custGeom>
            <a:solidFill>
              <a:srgbClr val="72717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grpSp>
        <p:nvGrpSpPr>
          <p:cNvPr id="2" name="组合 1"/>
          <p:cNvGrpSpPr/>
          <p:nvPr/>
        </p:nvGrpSpPr>
        <p:grpSpPr>
          <a:xfrm>
            <a:off x="6566889" y="736647"/>
            <a:ext cx="5008880" cy="836990"/>
            <a:chOff x="6566889" y="736647"/>
            <a:chExt cx="5008880" cy="836990"/>
          </a:xfrm>
        </p:grpSpPr>
        <p:sp>
          <p:nvSpPr>
            <p:cNvPr id="32" name="文本框 31"/>
            <p:cNvSpPr txBox="1"/>
            <p:nvPr/>
          </p:nvSpPr>
          <p:spPr>
            <a:xfrm>
              <a:off x="6566889" y="736647"/>
              <a:ext cx="3017520" cy="398780"/>
            </a:xfrm>
            <a:prstGeom prst="rect">
              <a:avLst/>
            </a:prstGeom>
            <a:noFill/>
          </p:spPr>
          <p:txBody>
            <a:bodyPr wrap="square" rtlCol="0">
              <a:spAutoFit/>
            </a:bodyPr>
            <a:lstStyle/>
            <a:p>
              <a:r>
                <a:rPr lang="zh-CN" altLang="en-US" sz="2000" dirty="0">
                  <a:solidFill>
                    <a:srgbClr val="D75931"/>
                  </a:solidFill>
                  <a:latin typeface="微软雅黑" panose="020B0503020204020204" pitchFamily="34" charset="-122"/>
                  <a:ea typeface="微软雅黑" panose="020B0503020204020204" pitchFamily="34" charset="-122"/>
                </a:rPr>
                <a:t>风趣</a:t>
              </a:r>
              <a:endParaRPr lang="zh-CN" altLang="en-US" sz="2000" dirty="0">
                <a:solidFill>
                  <a:srgbClr val="D75931"/>
                </a:solidFill>
                <a:latin typeface="微软雅黑" panose="020B0503020204020204" pitchFamily="34" charset="-122"/>
                <a:ea typeface="微软雅黑" panose="020B0503020204020204" pitchFamily="34" charset="-122"/>
              </a:endParaRPr>
            </a:p>
          </p:txBody>
        </p:sp>
        <p:sp>
          <p:nvSpPr>
            <p:cNvPr id="33" name="矩形 32"/>
            <p:cNvSpPr/>
            <p:nvPr/>
          </p:nvSpPr>
          <p:spPr>
            <a:xfrm>
              <a:off x="6566889" y="1174857"/>
              <a:ext cx="5008880" cy="398780"/>
            </a:xfrm>
            <a:prstGeom prst="rect">
              <a:avLst/>
            </a:prstGeom>
          </p:spPr>
          <p:txBody>
            <a:bodyPr wrap="none">
              <a:spAutoFit/>
            </a:bodyPr>
            <a:lstStyle/>
            <a:p>
              <a:pPr algn="l"/>
              <a:r>
                <a:rPr lang="zh-CN" altLang="en-US" sz="2000" dirty="0"/>
                <a:t>我们利用弹幕形式在对某个问题来进行讨论</a:t>
              </a:r>
              <a:endParaRPr lang="zh-CN" altLang="en-US" sz="2000" dirty="0"/>
            </a:p>
          </p:txBody>
        </p:sp>
      </p:grpSp>
      <p:grpSp>
        <p:nvGrpSpPr>
          <p:cNvPr id="3" name="组合 2"/>
          <p:cNvGrpSpPr/>
          <p:nvPr/>
        </p:nvGrpSpPr>
        <p:grpSpPr>
          <a:xfrm>
            <a:off x="6566889" y="2147278"/>
            <a:ext cx="4754880" cy="836990"/>
            <a:chOff x="6566889" y="2147278"/>
            <a:chExt cx="4754880" cy="836990"/>
          </a:xfrm>
        </p:grpSpPr>
        <p:sp>
          <p:nvSpPr>
            <p:cNvPr id="34" name="文本框 33"/>
            <p:cNvSpPr txBox="1"/>
            <p:nvPr/>
          </p:nvSpPr>
          <p:spPr>
            <a:xfrm>
              <a:off x="6566889" y="2147278"/>
              <a:ext cx="3017520" cy="398780"/>
            </a:xfrm>
            <a:prstGeom prst="rect">
              <a:avLst/>
            </a:prstGeom>
            <a:noFill/>
          </p:spPr>
          <p:txBody>
            <a:bodyPr wrap="square" rtlCol="0">
              <a:spAutoFit/>
            </a:bodyPr>
            <a:lstStyle/>
            <a:p>
              <a:r>
                <a:rPr lang="zh-CN" altLang="en-US" sz="2000" dirty="0">
                  <a:solidFill>
                    <a:srgbClr val="D75931"/>
                  </a:solidFill>
                  <a:latin typeface="微软雅黑" panose="020B0503020204020204" pitchFamily="34" charset="-122"/>
                  <a:ea typeface="微软雅黑" panose="020B0503020204020204" pitchFamily="34" charset="-122"/>
                </a:rPr>
                <a:t>精简</a:t>
              </a:r>
              <a:endParaRPr lang="zh-CN" altLang="en-US" sz="2000" dirty="0">
                <a:solidFill>
                  <a:srgbClr val="D75931"/>
                </a:solidFill>
                <a:latin typeface="微软雅黑" panose="020B0503020204020204" pitchFamily="34" charset="-122"/>
                <a:ea typeface="微软雅黑" panose="020B0503020204020204" pitchFamily="34" charset="-122"/>
              </a:endParaRPr>
            </a:p>
          </p:txBody>
        </p:sp>
        <p:sp>
          <p:nvSpPr>
            <p:cNvPr id="35" name="矩形 34"/>
            <p:cNvSpPr/>
            <p:nvPr/>
          </p:nvSpPr>
          <p:spPr>
            <a:xfrm>
              <a:off x="6566889" y="2585488"/>
              <a:ext cx="4754880" cy="398780"/>
            </a:xfrm>
            <a:prstGeom prst="rect">
              <a:avLst/>
            </a:prstGeom>
          </p:spPr>
          <p:txBody>
            <a:bodyPr wrap="none">
              <a:spAutoFit/>
            </a:bodyPr>
            <a:lstStyle/>
            <a:p>
              <a:r>
                <a:rPr lang="zh-CN" altLang="en-US" sz="2000" dirty="0"/>
                <a:t>我们把功能每个都会划分一个专有的模块</a:t>
              </a:r>
              <a:endParaRPr lang="zh-CN" altLang="en-US" sz="2000" dirty="0"/>
            </a:p>
          </p:txBody>
        </p:sp>
      </p:grpSp>
      <p:grpSp>
        <p:nvGrpSpPr>
          <p:cNvPr id="4" name="组合 3"/>
          <p:cNvGrpSpPr/>
          <p:nvPr/>
        </p:nvGrpSpPr>
        <p:grpSpPr>
          <a:xfrm>
            <a:off x="6566889" y="3557909"/>
            <a:ext cx="4983480" cy="806510"/>
            <a:chOff x="6566889" y="3557909"/>
            <a:chExt cx="4983480" cy="806510"/>
          </a:xfrm>
        </p:grpSpPr>
        <p:sp>
          <p:nvSpPr>
            <p:cNvPr id="36" name="文本框 35"/>
            <p:cNvSpPr txBox="1"/>
            <p:nvPr/>
          </p:nvSpPr>
          <p:spPr>
            <a:xfrm>
              <a:off x="6566889" y="3557909"/>
              <a:ext cx="3017520" cy="398780"/>
            </a:xfrm>
            <a:prstGeom prst="rect">
              <a:avLst/>
            </a:prstGeom>
            <a:noFill/>
          </p:spPr>
          <p:txBody>
            <a:bodyPr wrap="square" rtlCol="0">
              <a:spAutoFit/>
            </a:bodyPr>
            <a:lstStyle/>
            <a:p>
              <a:r>
                <a:rPr lang="zh-CN" altLang="en-US" sz="2000" dirty="0">
                  <a:solidFill>
                    <a:srgbClr val="D75931"/>
                  </a:solidFill>
                  <a:latin typeface="微软雅黑" panose="020B0503020204020204" pitchFamily="34" charset="-122"/>
                  <a:ea typeface="微软雅黑" panose="020B0503020204020204" pitchFamily="34" charset="-122"/>
                </a:rPr>
                <a:t>功能强大</a:t>
              </a:r>
              <a:endParaRPr lang="zh-CN" altLang="en-US" sz="2000" dirty="0">
                <a:solidFill>
                  <a:srgbClr val="D75931"/>
                </a:solidFill>
                <a:latin typeface="微软雅黑" panose="020B0503020204020204" pitchFamily="34" charset="-122"/>
                <a:ea typeface="微软雅黑" panose="020B0503020204020204" pitchFamily="34" charset="-122"/>
              </a:endParaRPr>
            </a:p>
          </p:txBody>
        </p:sp>
        <p:sp>
          <p:nvSpPr>
            <p:cNvPr id="37" name="矩形 36"/>
            <p:cNvSpPr/>
            <p:nvPr/>
          </p:nvSpPr>
          <p:spPr>
            <a:xfrm>
              <a:off x="6566889" y="3996119"/>
              <a:ext cx="4983480" cy="368300"/>
            </a:xfrm>
            <a:prstGeom prst="rect">
              <a:avLst/>
            </a:prstGeom>
          </p:spPr>
          <p:txBody>
            <a:bodyPr wrap="none">
              <a:spAutoFit/>
            </a:bodyPr>
            <a:lstStyle/>
            <a:p>
              <a:r>
                <a:rPr lang="zh-CN" altLang="en-US" dirty="0"/>
                <a:t>我们的功能包括了，资讯，聊天，校助</a:t>
              </a:r>
              <a:r>
                <a:rPr lang="zh-CN" altLang="en-US" dirty="0"/>
                <a:t>等一系列</a:t>
              </a:r>
              <a:endParaRPr lang="zh-CN" altLang="en-US" dirty="0"/>
            </a:p>
          </p:txBody>
        </p:sp>
      </p:grpSp>
      <p:grpSp>
        <p:nvGrpSpPr>
          <p:cNvPr id="8" name="组合 7"/>
          <p:cNvGrpSpPr/>
          <p:nvPr/>
        </p:nvGrpSpPr>
        <p:grpSpPr>
          <a:xfrm>
            <a:off x="6566889" y="4968540"/>
            <a:ext cx="3383280" cy="806510"/>
            <a:chOff x="6566889" y="4968540"/>
            <a:chExt cx="3383280" cy="806510"/>
          </a:xfrm>
        </p:grpSpPr>
        <p:sp>
          <p:nvSpPr>
            <p:cNvPr id="38" name="文本框 37"/>
            <p:cNvSpPr txBox="1"/>
            <p:nvPr/>
          </p:nvSpPr>
          <p:spPr>
            <a:xfrm>
              <a:off x="6566889" y="4968540"/>
              <a:ext cx="3017520" cy="398780"/>
            </a:xfrm>
            <a:prstGeom prst="rect">
              <a:avLst/>
            </a:prstGeom>
            <a:noFill/>
          </p:spPr>
          <p:txBody>
            <a:bodyPr wrap="square" rtlCol="0">
              <a:spAutoFit/>
            </a:bodyPr>
            <a:lstStyle/>
            <a:p>
              <a:r>
                <a:rPr lang="zh-CN" altLang="en-US" sz="2000" dirty="0">
                  <a:solidFill>
                    <a:srgbClr val="D75931"/>
                  </a:solidFill>
                  <a:latin typeface="微软雅黑" panose="020B0503020204020204" pitchFamily="34" charset="-122"/>
                  <a:ea typeface="微软雅黑" panose="020B0503020204020204" pitchFamily="34" charset="-122"/>
                </a:rPr>
                <a:t>便于操作</a:t>
              </a:r>
              <a:endParaRPr lang="zh-CN" altLang="en-US" sz="2000" dirty="0">
                <a:solidFill>
                  <a:srgbClr val="D75931"/>
                </a:solidFill>
                <a:latin typeface="微软雅黑" panose="020B0503020204020204" pitchFamily="34" charset="-122"/>
                <a:ea typeface="微软雅黑" panose="020B0503020204020204" pitchFamily="34" charset="-122"/>
              </a:endParaRPr>
            </a:p>
          </p:txBody>
        </p:sp>
        <p:sp>
          <p:nvSpPr>
            <p:cNvPr id="39" name="矩形 38"/>
            <p:cNvSpPr/>
            <p:nvPr/>
          </p:nvSpPr>
          <p:spPr>
            <a:xfrm>
              <a:off x="6566889" y="5406750"/>
              <a:ext cx="3383280" cy="368300"/>
            </a:xfrm>
            <a:prstGeom prst="rect">
              <a:avLst/>
            </a:prstGeom>
          </p:spPr>
          <p:txBody>
            <a:bodyPr wrap="none">
              <a:spAutoFit/>
            </a:bodyPr>
            <a:lstStyle/>
            <a:p>
              <a:r>
                <a:rPr lang="zh-CN" altLang="en-US" dirty="0"/>
                <a:t>使用图形界面，便于客户的使用</a:t>
              </a:r>
              <a:endParaRPr lang="zh-CN" altLang="en-US" dirty="0"/>
            </a:p>
          </p:txBody>
        </p:sp>
      </p:grpSp>
      <p:cxnSp>
        <p:nvCxnSpPr>
          <p:cNvPr id="42" name="直接连接符 41"/>
          <p:cNvCxnSpPr/>
          <p:nvPr/>
        </p:nvCxnSpPr>
        <p:spPr>
          <a:xfrm>
            <a:off x="436619" y="5865291"/>
            <a:ext cx="791737"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43" name="Group 5"/>
          <p:cNvGrpSpPr/>
          <p:nvPr/>
        </p:nvGrpSpPr>
        <p:grpSpPr>
          <a:xfrm>
            <a:off x="435108" y="6071352"/>
            <a:ext cx="224082" cy="221155"/>
            <a:chOff x="4328868" y="5502988"/>
            <a:chExt cx="500307" cy="493774"/>
          </a:xfrm>
        </p:grpSpPr>
        <p:sp>
          <p:nvSpPr>
            <p:cNvPr id="44" name="Freeform 7">
              <a:hlinkClick r:id="" action="ppaction://hlinkshowjump?jump=previousslide"/>
            </p:cNvPr>
            <p:cNvSpPr/>
            <p:nvPr/>
          </p:nvSpPr>
          <p:spPr bwMode="auto">
            <a:xfrm>
              <a:off x="4520555"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id-ID"/>
            </a:p>
          </p:txBody>
        </p:sp>
        <p:sp>
          <p:nvSpPr>
            <p:cNvPr id="45" name="Freeform 8">
              <a:hlinkClick r:id="" action="ppaction://hlinkshowjump?jump=previousslide"/>
            </p:cNvPr>
            <p:cNvSpPr>
              <a:spLocks noEditPoints="1"/>
            </p:cNvSpPr>
            <p:nvPr/>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id-ID"/>
            </a:p>
          </p:txBody>
        </p:sp>
      </p:grpSp>
      <p:grpSp>
        <p:nvGrpSpPr>
          <p:cNvPr id="46" name="Group 9"/>
          <p:cNvGrpSpPr/>
          <p:nvPr/>
        </p:nvGrpSpPr>
        <p:grpSpPr>
          <a:xfrm flipH="1">
            <a:off x="745044" y="6065823"/>
            <a:ext cx="224082" cy="221155"/>
            <a:chOff x="4328868" y="5502988"/>
            <a:chExt cx="500307" cy="493774"/>
          </a:xfrm>
        </p:grpSpPr>
        <p:sp>
          <p:nvSpPr>
            <p:cNvPr id="47" name="Freeform 10">
              <a:hlinkClick r:id="" action="ppaction://hlinkshowjump?jump=nextslide"/>
            </p:cNvPr>
            <p:cNvSpPr/>
            <p:nvPr/>
          </p:nvSpPr>
          <p:spPr bwMode="auto">
            <a:xfrm>
              <a:off x="4520556" y="5649754"/>
              <a:ext cx="116933" cy="200242"/>
            </a:xfrm>
            <a:custGeom>
              <a:avLst/>
              <a:gdLst>
                <a:gd name="T0" fmla="*/ 417 w 425"/>
                <a:gd name="T1" fmla="*/ 77 h 728"/>
                <a:gd name="T2" fmla="*/ 131 w 425"/>
                <a:gd name="T3" fmla="*/ 364 h 728"/>
                <a:gd name="T4" fmla="*/ 417 w 425"/>
                <a:gd name="T5" fmla="*/ 650 h 728"/>
                <a:gd name="T6" fmla="*/ 425 w 425"/>
                <a:gd name="T7" fmla="*/ 667 h 728"/>
                <a:gd name="T8" fmla="*/ 417 w 425"/>
                <a:gd name="T9" fmla="*/ 684 h 728"/>
                <a:gd name="T10" fmla="*/ 381 w 425"/>
                <a:gd name="T11" fmla="*/ 720 h 728"/>
                <a:gd name="T12" fmla="*/ 364 w 425"/>
                <a:gd name="T13" fmla="*/ 728 h 728"/>
                <a:gd name="T14" fmla="*/ 347 w 425"/>
                <a:gd name="T15" fmla="*/ 720 h 728"/>
                <a:gd name="T16" fmla="*/ 8 w 425"/>
                <a:gd name="T17" fmla="*/ 381 h 728"/>
                <a:gd name="T18" fmla="*/ 0 w 425"/>
                <a:gd name="T19" fmla="*/ 364 h 728"/>
                <a:gd name="T20" fmla="*/ 8 w 425"/>
                <a:gd name="T21" fmla="*/ 347 h 728"/>
                <a:gd name="T22" fmla="*/ 347 w 425"/>
                <a:gd name="T23" fmla="*/ 7 h 728"/>
                <a:gd name="T24" fmla="*/ 364 w 425"/>
                <a:gd name="T25" fmla="*/ 0 h 728"/>
                <a:gd name="T26" fmla="*/ 381 w 425"/>
                <a:gd name="T27" fmla="*/ 7 h 728"/>
                <a:gd name="T28" fmla="*/ 417 w 425"/>
                <a:gd name="T29" fmla="*/ 44 h 728"/>
                <a:gd name="T30" fmla="*/ 425 w 425"/>
                <a:gd name="T31" fmla="*/ 60 h 728"/>
                <a:gd name="T32" fmla="*/ 417 w 425"/>
                <a:gd name="T33" fmla="*/ 77 h 7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25" h="728">
                  <a:moveTo>
                    <a:pt x="417" y="77"/>
                  </a:moveTo>
                  <a:cubicBezTo>
                    <a:pt x="131" y="364"/>
                    <a:pt x="131" y="364"/>
                    <a:pt x="131" y="364"/>
                  </a:cubicBezTo>
                  <a:cubicBezTo>
                    <a:pt x="417" y="650"/>
                    <a:pt x="417" y="650"/>
                    <a:pt x="417" y="650"/>
                  </a:cubicBezTo>
                  <a:cubicBezTo>
                    <a:pt x="422" y="655"/>
                    <a:pt x="425" y="661"/>
                    <a:pt x="425" y="667"/>
                  </a:cubicBezTo>
                  <a:cubicBezTo>
                    <a:pt x="425" y="673"/>
                    <a:pt x="422" y="680"/>
                    <a:pt x="417" y="684"/>
                  </a:cubicBezTo>
                  <a:cubicBezTo>
                    <a:pt x="381" y="720"/>
                    <a:pt x="381" y="720"/>
                    <a:pt x="381" y="720"/>
                  </a:cubicBezTo>
                  <a:cubicBezTo>
                    <a:pt x="377" y="725"/>
                    <a:pt x="370" y="728"/>
                    <a:pt x="364" y="728"/>
                  </a:cubicBezTo>
                  <a:cubicBezTo>
                    <a:pt x="358" y="728"/>
                    <a:pt x="352" y="725"/>
                    <a:pt x="347" y="720"/>
                  </a:cubicBezTo>
                  <a:cubicBezTo>
                    <a:pt x="8" y="381"/>
                    <a:pt x="8" y="381"/>
                    <a:pt x="8" y="381"/>
                  </a:cubicBezTo>
                  <a:cubicBezTo>
                    <a:pt x="3" y="376"/>
                    <a:pt x="0" y="369"/>
                    <a:pt x="0" y="364"/>
                  </a:cubicBezTo>
                  <a:cubicBezTo>
                    <a:pt x="0" y="358"/>
                    <a:pt x="3" y="351"/>
                    <a:pt x="8" y="347"/>
                  </a:cubicBezTo>
                  <a:cubicBezTo>
                    <a:pt x="347" y="7"/>
                    <a:pt x="347" y="7"/>
                    <a:pt x="347" y="7"/>
                  </a:cubicBezTo>
                  <a:cubicBezTo>
                    <a:pt x="352" y="3"/>
                    <a:pt x="358" y="0"/>
                    <a:pt x="364" y="0"/>
                  </a:cubicBezTo>
                  <a:cubicBezTo>
                    <a:pt x="370" y="0"/>
                    <a:pt x="377" y="3"/>
                    <a:pt x="381" y="7"/>
                  </a:cubicBezTo>
                  <a:cubicBezTo>
                    <a:pt x="417" y="44"/>
                    <a:pt x="417" y="44"/>
                    <a:pt x="417" y="44"/>
                  </a:cubicBezTo>
                  <a:cubicBezTo>
                    <a:pt x="422" y="48"/>
                    <a:pt x="425" y="54"/>
                    <a:pt x="425" y="60"/>
                  </a:cubicBezTo>
                  <a:cubicBezTo>
                    <a:pt x="425" y="66"/>
                    <a:pt x="422" y="73"/>
                    <a:pt x="417" y="77"/>
                  </a:cubicBezTo>
                  <a:close/>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id-ID"/>
            </a:p>
          </p:txBody>
        </p:sp>
        <p:sp>
          <p:nvSpPr>
            <p:cNvPr id="48" name="Freeform 11">
              <a:hlinkClick r:id="" action="ppaction://hlinkshowjump?jump=nextslide"/>
            </p:cNvPr>
            <p:cNvSpPr>
              <a:spLocks noEditPoints="1"/>
            </p:cNvSpPr>
            <p:nvPr/>
          </p:nvSpPr>
          <p:spPr bwMode="auto">
            <a:xfrm>
              <a:off x="4328868" y="5502988"/>
              <a:ext cx="500307" cy="493774"/>
            </a:xfrm>
            <a:custGeom>
              <a:avLst/>
              <a:gdLst>
                <a:gd name="T0" fmla="*/ 2355 w 2753"/>
                <a:gd name="T1" fmla="*/ 114 h 2716"/>
                <a:gd name="T2" fmla="*/ 2639 w 2753"/>
                <a:gd name="T3" fmla="*/ 399 h 2716"/>
                <a:gd name="T4" fmla="*/ 2639 w 2753"/>
                <a:gd name="T5" fmla="*/ 2317 h 2716"/>
                <a:gd name="T6" fmla="*/ 2355 w 2753"/>
                <a:gd name="T7" fmla="*/ 2602 h 2716"/>
                <a:gd name="T8" fmla="*/ 398 w 2753"/>
                <a:gd name="T9" fmla="*/ 2602 h 2716"/>
                <a:gd name="T10" fmla="*/ 113 w 2753"/>
                <a:gd name="T11" fmla="*/ 2317 h 2716"/>
                <a:gd name="T12" fmla="*/ 113 w 2753"/>
                <a:gd name="T13" fmla="*/ 399 h 2716"/>
                <a:gd name="T14" fmla="*/ 398 w 2753"/>
                <a:gd name="T15" fmla="*/ 114 h 2716"/>
                <a:gd name="T16" fmla="*/ 2355 w 2753"/>
                <a:gd name="T17" fmla="*/ 114 h 2716"/>
                <a:gd name="T18" fmla="*/ 2355 w 2753"/>
                <a:gd name="T19" fmla="*/ 0 h 2716"/>
                <a:gd name="T20" fmla="*/ 398 w 2753"/>
                <a:gd name="T21" fmla="*/ 0 h 2716"/>
                <a:gd name="T22" fmla="*/ 0 w 2753"/>
                <a:gd name="T23" fmla="*/ 399 h 2716"/>
                <a:gd name="T24" fmla="*/ 0 w 2753"/>
                <a:gd name="T25" fmla="*/ 2317 h 2716"/>
                <a:gd name="T26" fmla="*/ 398 w 2753"/>
                <a:gd name="T27" fmla="*/ 2716 h 2716"/>
                <a:gd name="T28" fmla="*/ 2355 w 2753"/>
                <a:gd name="T29" fmla="*/ 2716 h 2716"/>
                <a:gd name="T30" fmla="*/ 2753 w 2753"/>
                <a:gd name="T31" fmla="*/ 2317 h 2716"/>
                <a:gd name="T32" fmla="*/ 2753 w 2753"/>
                <a:gd name="T33" fmla="*/ 399 h 2716"/>
                <a:gd name="T34" fmla="*/ 2355 w 2753"/>
                <a:gd name="T35" fmla="*/ 0 h 2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53" h="2716">
                  <a:moveTo>
                    <a:pt x="2355" y="114"/>
                  </a:moveTo>
                  <a:cubicBezTo>
                    <a:pt x="2512" y="114"/>
                    <a:pt x="2639" y="242"/>
                    <a:pt x="2639" y="399"/>
                  </a:cubicBezTo>
                  <a:cubicBezTo>
                    <a:pt x="2639" y="2317"/>
                    <a:pt x="2639" y="2317"/>
                    <a:pt x="2639" y="2317"/>
                  </a:cubicBezTo>
                  <a:cubicBezTo>
                    <a:pt x="2639" y="2474"/>
                    <a:pt x="2512" y="2602"/>
                    <a:pt x="2355" y="2602"/>
                  </a:cubicBezTo>
                  <a:cubicBezTo>
                    <a:pt x="398" y="2602"/>
                    <a:pt x="398" y="2602"/>
                    <a:pt x="398" y="2602"/>
                  </a:cubicBezTo>
                  <a:cubicBezTo>
                    <a:pt x="241" y="2602"/>
                    <a:pt x="113" y="2474"/>
                    <a:pt x="113" y="2317"/>
                  </a:cubicBezTo>
                  <a:cubicBezTo>
                    <a:pt x="113" y="399"/>
                    <a:pt x="113" y="399"/>
                    <a:pt x="113" y="399"/>
                  </a:cubicBezTo>
                  <a:cubicBezTo>
                    <a:pt x="113" y="242"/>
                    <a:pt x="241" y="114"/>
                    <a:pt x="398" y="114"/>
                  </a:cubicBezTo>
                  <a:cubicBezTo>
                    <a:pt x="2355" y="114"/>
                    <a:pt x="2355" y="114"/>
                    <a:pt x="2355" y="114"/>
                  </a:cubicBezTo>
                  <a:moveTo>
                    <a:pt x="2355" y="0"/>
                  </a:moveTo>
                  <a:cubicBezTo>
                    <a:pt x="398" y="0"/>
                    <a:pt x="398" y="0"/>
                    <a:pt x="398" y="0"/>
                  </a:cubicBezTo>
                  <a:cubicBezTo>
                    <a:pt x="178" y="0"/>
                    <a:pt x="0" y="179"/>
                    <a:pt x="0" y="399"/>
                  </a:cubicBezTo>
                  <a:cubicBezTo>
                    <a:pt x="0" y="2317"/>
                    <a:pt x="0" y="2317"/>
                    <a:pt x="0" y="2317"/>
                  </a:cubicBezTo>
                  <a:cubicBezTo>
                    <a:pt x="0" y="2538"/>
                    <a:pt x="178" y="2716"/>
                    <a:pt x="398" y="2716"/>
                  </a:cubicBezTo>
                  <a:cubicBezTo>
                    <a:pt x="2355" y="2716"/>
                    <a:pt x="2355" y="2716"/>
                    <a:pt x="2355" y="2716"/>
                  </a:cubicBezTo>
                  <a:cubicBezTo>
                    <a:pt x="2575" y="2716"/>
                    <a:pt x="2753" y="2538"/>
                    <a:pt x="2753" y="2317"/>
                  </a:cubicBezTo>
                  <a:cubicBezTo>
                    <a:pt x="2753" y="399"/>
                    <a:pt x="2753" y="399"/>
                    <a:pt x="2753" y="399"/>
                  </a:cubicBezTo>
                  <a:cubicBezTo>
                    <a:pt x="2753" y="179"/>
                    <a:pt x="2575" y="0"/>
                    <a:pt x="2355" y="0"/>
                  </a:cubicBezTo>
                  <a:close/>
                </a:path>
              </a:pathLst>
            </a:custGeom>
            <a:solidFill>
              <a:schemeClr val="tx1">
                <a:lumMod val="50000"/>
                <a:lumOff val="50000"/>
              </a:schemeClr>
            </a:solidFill>
            <a:ln>
              <a:noFill/>
            </a:ln>
          </p:spPr>
          <p:txBody>
            <a:bodyPr vert="horz" wrap="square" lIns="91440" tIns="45720" rIns="91440" bIns="45720" numCol="1" anchor="t" anchorCtr="0" compatLnSpc="1"/>
            <a:ls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id-ID"/>
            </a:p>
          </p:txBody>
        </p:sp>
      </p:grpSp>
      <p:cxnSp>
        <p:nvCxnSpPr>
          <p:cNvPr id="49" name="直接连接符 48"/>
          <p:cNvCxnSpPr/>
          <p:nvPr/>
        </p:nvCxnSpPr>
        <p:spPr>
          <a:xfrm>
            <a:off x="4061907" y="0"/>
            <a:ext cx="0" cy="880946"/>
          </a:xfrm>
          <a:prstGeom prst="line">
            <a:avLst/>
          </a:prstGeom>
          <a:ln>
            <a:solidFill>
              <a:srgbClr val="DF6D4D"/>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4644320" y="0"/>
            <a:ext cx="0" cy="61265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6181125" y="1761893"/>
            <a:ext cx="514059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a:off x="6181125" y="3155796"/>
            <a:ext cx="514059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6181125" y="4549699"/>
            <a:ext cx="514059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a:off x="6181125" y="5943601"/>
            <a:ext cx="5140592"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300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fill="hold"/>
                                        <p:tgtEl>
                                          <p:spTgt spid="40"/>
                                        </p:tgtEl>
                                        <p:attrNameLst>
                                          <p:attrName>ppt_x</p:attrName>
                                        </p:attrNameLst>
                                      </p:cBhvr>
                                      <p:tavLst>
                                        <p:tav tm="0">
                                          <p:val>
                                            <p:strVal val="#ppt_x"/>
                                          </p:val>
                                        </p:tav>
                                        <p:tav tm="100000">
                                          <p:val>
                                            <p:strVal val="#ppt_x"/>
                                          </p:val>
                                        </p:tav>
                                      </p:tavLst>
                                    </p:anim>
                                    <p:anim calcmode="lin" valueType="num">
                                      <p:cBhvr additive="base">
                                        <p:cTn id="8" dur="500" fill="hold"/>
                                        <p:tgtEl>
                                          <p:spTgt spid="4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2" presetClass="entr" presetSubtype="1"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up)">
                                      <p:cBhvr>
                                        <p:cTn id="12" dur="500"/>
                                        <p:tgtEl>
                                          <p:spTgt spid="5"/>
                                        </p:tgtEl>
                                      </p:cBhvr>
                                    </p:animEffect>
                                  </p:childTnLst>
                                </p:cTn>
                              </p:par>
                              <p:par>
                                <p:cTn id="13" presetID="22" presetClass="entr" presetSubtype="1" fill="hold"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up)">
                                      <p:cBhvr>
                                        <p:cTn id="15" dur="500"/>
                                        <p:tgtEl>
                                          <p:spTgt spid="9"/>
                                        </p:tgtEl>
                                      </p:cBhvr>
                                    </p:animEffect>
                                  </p:childTnLst>
                                </p:cTn>
                              </p:par>
                              <p:par>
                                <p:cTn id="16" presetID="22" presetClass="entr" presetSubtype="1" fill="hold" nodeType="withEffect">
                                  <p:stCondLst>
                                    <p:cond delay="0"/>
                                  </p:stCondLst>
                                  <p:childTnLst>
                                    <p:set>
                                      <p:cBhvr>
                                        <p:cTn id="17" dur="1" fill="hold">
                                          <p:stCondLst>
                                            <p:cond delay="0"/>
                                          </p:stCondLst>
                                        </p:cTn>
                                        <p:tgtEl>
                                          <p:spTgt spid="49"/>
                                        </p:tgtEl>
                                        <p:attrNameLst>
                                          <p:attrName>style.visibility</p:attrName>
                                        </p:attrNameLst>
                                      </p:cBhvr>
                                      <p:to>
                                        <p:strVal val="visible"/>
                                      </p:to>
                                    </p:set>
                                    <p:animEffect transition="in" filter="wipe(up)">
                                      <p:cBhvr>
                                        <p:cTn id="18" dur="500"/>
                                        <p:tgtEl>
                                          <p:spTgt spid="49"/>
                                        </p:tgtEl>
                                      </p:cBhvr>
                                    </p:animEffect>
                                  </p:childTnLst>
                                </p:cTn>
                              </p:par>
                              <p:par>
                                <p:cTn id="19" presetID="22" presetClass="entr" presetSubtype="1"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up)">
                                      <p:cBhvr>
                                        <p:cTn id="21" dur="500"/>
                                        <p:tgtEl>
                                          <p:spTgt spid="13"/>
                                        </p:tgtEl>
                                      </p:cBhvr>
                                    </p:animEffect>
                                  </p:childTnLst>
                                </p:cTn>
                              </p:par>
                            </p:childTnLst>
                          </p:cTn>
                        </p:par>
                        <p:par>
                          <p:cTn id="22" fill="hold">
                            <p:stCondLst>
                              <p:cond delay="1000"/>
                            </p:stCondLst>
                            <p:childTnLst>
                              <p:par>
                                <p:cTn id="23" presetID="22" presetClass="entr" presetSubtype="1" fill="hold" nodeType="afterEffect">
                                  <p:stCondLst>
                                    <p:cond delay="0"/>
                                  </p:stCondLst>
                                  <p:childTnLst>
                                    <p:set>
                                      <p:cBhvr>
                                        <p:cTn id="24" dur="1" fill="hold">
                                          <p:stCondLst>
                                            <p:cond delay="0"/>
                                          </p:stCondLst>
                                        </p:cTn>
                                        <p:tgtEl>
                                          <p:spTgt spid="52"/>
                                        </p:tgtEl>
                                        <p:attrNameLst>
                                          <p:attrName>style.visibility</p:attrName>
                                        </p:attrNameLst>
                                      </p:cBhvr>
                                      <p:to>
                                        <p:strVal val="visible"/>
                                      </p:to>
                                    </p:set>
                                    <p:animEffect transition="in" filter="wipe(up)">
                                      <p:cBhvr>
                                        <p:cTn id="25" dur="500"/>
                                        <p:tgtEl>
                                          <p:spTgt spid="52"/>
                                        </p:tgtEl>
                                      </p:cBhvr>
                                    </p:animEffect>
                                  </p:childTnLst>
                                </p:cTn>
                              </p:par>
                              <p:par>
                                <p:cTn id="26" presetID="22" presetClass="entr" presetSubtype="1" fill="hold"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ipe(up)">
                                      <p:cBhvr>
                                        <p:cTn id="28" dur="500"/>
                                        <p:tgtEl>
                                          <p:spTgt spid="12"/>
                                        </p:tgtEl>
                                      </p:cBhvr>
                                    </p:animEffect>
                                  </p:childTnLst>
                                </p:cTn>
                              </p:par>
                              <p:par>
                                <p:cTn id="29" presetID="22" presetClass="entr" presetSubtype="1" fill="hold" nodeType="with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wipe(up)">
                                      <p:cBhvr>
                                        <p:cTn id="31" dur="500"/>
                                        <p:tgtEl>
                                          <p:spTgt spid="6"/>
                                        </p:tgtEl>
                                      </p:cBhvr>
                                    </p:animEffect>
                                  </p:childTnLst>
                                </p:cTn>
                              </p:par>
                              <p:par>
                                <p:cTn id="32" presetID="22" presetClass="entr" presetSubtype="1" fill="hold"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wipe(up)">
                                      <p:cBhvr>
                                        <p:cTn id="34" dur="500"/>
                                        <p:tgtEl>
                                          <p:spTgt spid="7"/>
                                        </p:tgtEl>
                                      </p:cBhvr>
                                    </p:animEffect>
                                  </p:childTnLst>
                                </p:cTn>
                              </p:par>
                            </p:childTnLst>
                          </p:cTn>
                        </p:par>
                        <p:par>
                          <p:cTn id="35" fill="hold">
                            <p:stCondLst>
                              <p:cond delay="1500"/>
                            </p:stCondLst>
                            <p:childTnLst>
                              <p:par>
                                <p:cTn id="36" presetID="10" presetClass="entr" presetSubtype="0" fill="hold" grpId="0" nodeType="afterEffect">
                                  <p:stCondLst>
                                    <p:cond delay="0"/>
                                  </p:stCondLst>
                                  <p:iterate type="lt">
                                    <p:tmPct val="10000"/>
                                  </p:iterate>
                                  <p:childTnLst>
                                    <p:set>
                                      <p:cBhvr>
                                        <p:cTn id="37" dur="1" fill="hold">
                                          <p:stCondLst>
                                            <p:cond delay="0"/>
                                          </p:stCondLst>
                                        </p:cTn>
                                        <p:tgtEl>
                                          <p:spTgt spid="17"/>
                                        </p:tgtEl>
                                        <p:attrNameLst>
                                          <p:attrName>style.visibility</p:attrName>
                                        </p:attrNameLst>
                                      </p:cBhvr>
                                      <p:to>
                                        <p:strVal val="visible"/>
                                      </p:to>
                                    </p:set>
                                    <p:animEffect transition="in" filter="fade">
                                      <p:cBhvr>
                                        <p:cTn id="38" dur="500"/>
                                        <p:tgtEl>
                                          <p:spTgt spid="17"/>
                                        </p:tgtEl>
                                      </p:cBhvr>
                                    </p:animEffect>
                                  </p:childTnLst>
                                </p:cTn>
                              </p:par>
                            </p:childTnLst>
                          </p:cTn>
                        </p:par>
                        <p:par>
                          <p:cTn id="39" fill="hold">
                            <p:stCondLst>
                              <p:cond delay="2400"/>
                            </p:stCondLst>
                            <p:childTnLst>
                              <p:par>
                                <p:cTn id="40" presetID="41" presetClass="entr" presetSubtype="0" fill="hold" grpId="0" nodeType="afterEffect">
                                  <p:stCondLst>
                                    <p:cond delay="0"/>
                                  </p:stCondLst>
                                  <p:iterate type="lt">
                                    <p:tmPct val="10000"/>
                                  </p:iterate>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ppt_x</p:attrName>
                                        </p:attrNameLst>
                                      </p:cBhvr>
                                      <p:tavLst>
                                        <p:tav tm="0">
                                          <p:val>
                                            <p:strVal val="#ppt_x"/>
                                          </p:val>
                                        </p:tav>
                                        <p:tav tm="50000">
                                          <p:val>
                                            <p:strVal val="#ppt_x+.1"/>
                                          </p:val>
                                        </p:tav>
                                        <p:tav tm="100000">
                                          <p:val>
                                            <p:strVal val="#ppt_x"/>
                                          </p:val>
                                        </p:tav>
                                      </p:tavLst>
                                    </p:anim>
                                    <p:anim calcmode="lin" valueType="num">
                                      <p:cBhvr>
                                        <p:cTn id="43" dur="500" fill="hold"/>
                                        <p:tgtEl>
                                          <p:spTgt spid="18"/>
                                        </p:tgtEl>
                                        <p:attrNameLst>
                                          <p:attrName>ppt_y</p:attrName>
                                        </p:attrNameLst>
                                      </p:cBhvr>
                                      <p:tavLst>
                                        <p:tav tm="0">
                                          <p:val>
                                            <p:strVal val="#ppt_y"/>
                                          </p:val>
                                        </p:tav>
                                        <p:tav tm="100000">
                                          <p:val>
                                            <p:strVal val="#ppt_y"/>
                                          </p:val>
                                        </p:tav>
                                      </p:tavLst>
                                    </p:anim>
                                    <p:anim calcmode="lin" valueType="num">
                                      <p:cBhvr>
                                        <p:cTn id="44" dur="500" fill="hold"/>
                                        <p:tgtEl>
                                          <p:spTgt spid="18"/>
                                        </p:tgtEl>
                                        <p:attrNameLst>
                                          <p:attrName>ppt_h</p:attrName>
                                        </p:attrNameLst>
                                      </p:cBhvr>
                                      <p:tavLst>
                                        <p:tav tm="0">
                                          <p:val>
                                            <p:strVal val="#ppt_h/10"/>
                                          </p:val>
                                        </p:tav>
                                        <p:tav tm="50000">
                                          <p:val>
                                            <p:strVal val="#ppt_h+.01"/>
                                          </p:val>
                                        </p:tav>
                                        <p:tav tm="100000">
                                          <p:val>
                                            <p:strVal val="#ppt_h"/>
                                          </p:val>
                                        </p:tav>
                                      </p:tavLst>
                                    </p:anim>
                                    <p:anim calcmode="lin" valueType="num">
                                      <p:cBhvr>
                                        <p:cTn id="45" dur="500" fill="hold"/>
                                        <p:tgtEl>
                                          <p:spTgt spid="18"/>
                                        </p:tgtEl>
                                        <p:attrNameLst>
                                          <p:attrName>ppt_w</p:attrName>
                                        </p:attrNameLst>
                                      </p:cBhvr>
                                      <p:tavLst>
                                        <p:tav tm="0">
                                          <p:val>
                                            <p:strVal val="#ppt_w/10"/>
                                          </p:val>
                                        </p:tav>
                                        <p:tav tm="50000">
                                          <p:val>
                                            <p:strVal val="#ppt_w+.01"/>
                                          </p:val>
                                        </p:tav>
                                        <p:tav tm="100000">
                                          <p:val>
                                            <p:strVal val="#ppt_w"/>
                                          </p:val>
                                        </p:tav>
                                      </p:tavLst>
                                    </p:anim>
                                    <p:animEffect transition="in" filter="fade">
                                      <p:cBhvr>
                                        <p:cTn id="46" dur="500" tmFilter="0,0; .5, 1; 1, 1"/>
                                        <p:tgtEl>
                                          <p:spTgt spid="18"/>
                                        </p:tgtEl>
                                      </p:cBhvr>
                                    </p:animEffect>
                                  </p:childTnLst>
                                </p:cTn>
                              </p:par>
                            </p:childTnLst>
                          </p:cTn>
                        </p:par>
                        <p:par>
                          <p:cTn id="47" fill="hold">
                            <p:stCondLst>
                              <p:cond delay="2900"/>
                            </p:stCondLst>
                            <p:childTnLst>
                              <p:par>
                                <p:cTn id="48" presetID="22" presetClass="entr" presetSubtype="8" fill="hold" nodeType="afterEffect">
                                  <p:stCondLst>
                                    <p:cond delay="0"/>
                                  </p:stCondLst>
                                  <p:childTnLst>
                                    <p:set>
                                      <p:cBhvr>
                                        <p:cTn id="49" dur="1" fill="hold">
                                          <p:stCondLst>
                                            <p:cond delay="0"/>
                                          </p:stCondLst>
                                        </p:cTn>
                                        <p:tgtEl>
                                          <p:spTgt spid="42"/>
                                        </p:tgtEl>
                                        <p:attrNameLst>
                                          <p:attrName>style.visibility</p:attrName>
                                        </p:attrNameLst>
                                      </p:cBhvr>
                                      <p:to>
                                        <p:strVal val="visible"/>
                                      </p:to>
                                    </p:set>
                                    <p:animEffect transition="in" filter="wipe(left)">
                                      <p:cBhvr>
                                        <p:cTn id="50" dur="500"/>
                                        <p:tgtEl>
                                          <p:spTgt spid="42"/>
                                        </p:tgtEl>
                                      </p:cBhvr>
                                    </p:animEffect>
                                  </p:childTnLst>
                                </p:cTn>
                              </p:par>
                            </p:childTnLst>
                          </p:cTn>
                        </p:par>
                        <p:par>
                          <p:cTn id="51" fill="hold">
                            <p:stCondLst>
                              <p:cond delay="3400"/>
                            </p:stCondLst>
                            <p:childTnLst>
                              <p:par>
                                <p:cTn id="52" presetID="10" presetClass="entr" presetSubtype="0" fill="hold" nodeType="afterEffect">
                                  <p:stCondLst>
                                    <p:cond delay="0"/>
                                  </p:stCondLst>
                                  <p:childTnLst>
                                    <p:set>
                                      <p:cBhvr>
                                        <p:cTn id="53" dur="1" fill="hold">
                                          <p:stCondLst>
                                            <p:cond delay="0"/>
                                          </p:stCondLst>
                                        </p:cTn>
                                        <p:tgtEl>
                                          <p:spTgt spid="43"/>
                                        </p:tgtEl>
                                        <p:attrNameLst>
                                          <p:attrName>style.visibility</p:attrName>
                                        </p:attrNameLst>
                                      </p:cBhvr>
                                      <p:to>
                                        <p:strVal val="visible"/>
                                      </p:to>
                                    </p:set>
                                    <p:animEffect transition="in" filter="fade">
                                      <p:cBhvr>
                                        <p:cTn id="54" dur="500"/>
                                        <p:tgtEl>
                                          <p:spTgt spid="43"/>
                                        </p:tgtEl>
                                      </p:cBhvr>
                                    </p:animEffect>
                                  </p:childTnLst>
                                </p:cTn>
                              </p:par>
                              <p:par>
                                <p:cTn id="55" presetID="10" presetClass="entr" presetSubtype="0" fill="hold" nodeType="withEffect">
                                  <p:stCondLst>
                                    <p:cond delay="0"/>
                                  </p:stCondLst>
                                  <p:childTnLst>
                                    <p:set>
                                      <p:cBhvr>
                                        <p:cTn id="56" dur="1" fill="hold">
                                          <p:stCondLst>
                                            <p:cond delay="0"/>
                                          </p:stCondLst>
                                        </p:cTn>
                                        <p:tgtEl>
                                          <p:spTgt spid="46"/>
                                        </p:tgtEl>
                                        <p:attrNameLst>
                                          <p:attrName>style.visibility</p:attrName>
                                        </p:attrNameLst>
                                      </p:cBhvr>
                                      <p:to>
                                        <p:strVal val="visible"/>
                                      </p:to>
                                    </p:set>
                                    <p:animEffect transition="in" filter="fade">
                                      <p:cBhvr>
                                        <p:cTn id="57" dur="500"/>
                                        <p:tgtEl>
                                          <p:spTgt spid="46"/>
                                        </p:tgtEl>
                                      </p:cBhvr>
                                    </p:animEffect>
                                  </p:childTnLst>
                                </p:cTn>
                              </p:par>
                            </p:childTnLst>
                          </p:cTn>
                        </p:par>
                        <p:par>
                          <p:cTn id="58" fill="hold">
                            <p:stCondLst>
                              <p:cond delay="3900"/>
                            </p:stCondLst>
                            <p:childTnLst>
                              <p:par>
                                <p:cTn id="59" presetID="10" presetClass="entr" presetSubtype="0" fill="hold" grpId="0" nodeType="afterEffect">
                                  <p:stCondLst>
                                    <p:cond delay="0"/>
                                  </p:stCondLst>
                                  <p:childTnLst>
                                    <p:set>
                                      <p:cBhvr>
                                        <p:cTn id="60" dur="1" fill="hold">
                                          <p:stCondLst>
                                            <p:cond delay="0"/>
                                          </p:stCondLst>
                                        </p:cTn>
                                        <p:tgtEl>
                                          <p:spTgt spid="19"/>
                                        </p:tgtEl>
                                        <p:attrNameLst>
                                          <p:attrName>style.visibility</p:attrName>
                                        </p:attrNameLst>
                                      </p:cBhvr>
                                      <p:to>
                                        <p:strVal val="visible"/>
                                      </p:to>
                                    </p:set>
                                    <p:animEffect transition="in" filter="fade">
                                      <p:cBhvr>
                                        <p:cTn id="61" dur="500"/>
                                        <p:tgtEl>
                                          <p:spTgt spid="19"/>
                                        </p:tgtEl>
                                      </p:cBhvr>
                                    </p:animEffect>
                                  </p:childTnLst>
                                </p:cTn>
                              </p:par>
                              <p:par>
                                <p:cTn id="62" presetID="10" presetClass="entr" presetSubtype="0" fill="hold" nodeType="withEffect">
                                  <p:stCondLst>
                                    <p:cond delay="250"/>
                                  </p:stCondLst>
                                  <p:childTnLst>
                                    <p:set>
                                      <p:cBhvr>
                                        <p:cTn id="63" dur="1" fill="hold">
                                          <p:stCondLst>
                                            <p:cond delay="0"/>
                                          </p:stCondLst>
                                        </p:cTn>
                                        <p:tgtEl>
                                          <p:spTgt spid="20"/>
                                        </p:tgtEl>
                                        <p:attrNameLst>
                                          <p:attrName>style.visibility</p:attrName>
                                        </p:attrNameLst>
                                      </p:cBhvr>
                                      <p:to>
                                        <p:strVal val="visible"/>
                                      </p:to>
                                    </p:set>
                                    <p:animEffect transition="in" filter="fade">
                                      <p:cBhvr>
                                        <p:cTn id="64" dur="500"/>
                                        <p:tgtEl>
                                          <p:spTgt spid="20"/>
                                        </p:tgtEl>
                                      </p:cBhvr>
                                    </p:animEffect>
                                  </p:childTnLst>
                                </p:cTn>
                              </p:par>
                              <p:par>
                                <p:cTn id="65" presetID="10" presetClass="entr" presetSubtype="0" fill="hold" nodeType="withEffect">
                                  <p:stCondLst>
                                    <p:cond delay="500"/>
                                  </p:stCondLst>
                                  <p:childTnLst>
                                    <p:set>
                                      <p:cBhvr>
                                        <p:cTn id="66" dur="1" fill="hold">
                                          <p:stCondLst>
                                            <p:cond delay="0"/>
                                          </p:stCondLst>
                                        </p:cTn>
                                        <p:tgtEl>
                                          <p:spTgt spid="23"/>
                                        </p:tgtEl>
                                        <p:attrNameLst>
                                          <p:attrName>style.visibility</p:attrName>
                                        </p:attrNameLst>
                                      </p:cBhvr>
                                      <p:to>
                                        <p:strVal val="visible"/>
                                      </p:to>
                                    </p:set>
                                    <p:animEffect transition="in" filter="fade">
                                      <p:cBhvr>
                                        <p:cTn id="67" dur="500"/>
                                        <p:tgtEl>
                                          <p:spTgt spid="23"/>
                                        </p:tgtEl>
                                      </p:cBhvr>
                                    </p:animEffect>
                                  </p:childTnLst>
                                </p:cTn>
                              </p:par>
                              <p:par>
                                <p:cTn id="68" presetID="10" presetClass="entr" presetSubtype="0" fill="hold" nodeType="withEffect">
                                  <p:stCondLst>
                                    <p:cond delay="75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childTnLst>
                          </p:cTn>
                        </p:par>
                        <p:par>
                          <p:cTn id="71" fill="hold">
                            <p:stCondLst>
                              <p:cond delay="4400"/>
                            </p:stCondLst>
                            <p:childTnLst>
                              <p:par>
                                <p:cTn id="72" presetID="2" presetClass="entr" presetSubtype="2" decel="100000" fill="hold" nodeType="afterEffect">
                                  <p:stCondLst>
                                    <p:cond delay="0"/>
                                  </p:stCondLst>
                                  <p:childTnLst>
                                    <p:set>
                                      <p:cBhvr>
                                        <p:cTn id="73" dur="1" fill="hold">
                                          <p:stCondLst>
                                            <p:cond delay="0"/>
                                          </p:stCondLst>
                                        </p:cTn>
                                        <p:tgtEl>
                                          <p:spTgt spid="2"/>
                                        </p:tgtEl>
                                        <p:attrNameLst>
                                          <p:attrName>style.visibility</p:attrName>
                                        </p:attrNameLst>
                                      </p:cBhvr>
                                      <p:to>
                                        <p:strVal val="visible"/>
                                      </p:to>
                                    </p:set>
                                    <p:anim calcmode="lin" valueType="num">
                                      <p:cBhvr additive="base">
                                        <p:cTn id="74" dur="500" fill="hold"/>
                                        <p:tgtEl>
                                          <p:spTgt spid="2"/>
                                        </p:tgtEl>
                                        <p:attrNameLst>
                                          <p:attrName>ppt_x</p:attrName>
                                        </p:attrNameLst>
                                      </p:cBhvr>
                                      <p:tavLst>
                                        <p:tav tm="0">
                                          <p:val>
                                            <p:strVal val="1+#ppt_w/2"/>
                                          </p:val>
                                        </p:tav>
                                        <p:tav tm="100000">
                                          <p:val>
                                            <p:strVal val="#ppt_x"/>
                                          </p:val>
                                        </p:tav>
                                      </p:tavLst>
                                    </p:anim>
                                    <p:anim calcmode="lin" valueType="num">
                                      <p:cBhvr additive="base">
                                        <p:cTn id="75" dur="500" fill="hold"/>
                                        <p:tgtEl>
                                          <p:spTgt spid="2"/>
                                        </p:tgtEl>
                                        <p:attrNameLst>
                                          <p:attrName>ppt_y</p:attrName>
                                        </p:attrNameLst>
                                      </p:cBhvr>
                                      <p:tavLst>
                                        <p:tav tm="0">
                                          <p:val>
                                            <p:strVal val="#ppt_y"/>
                                          </p:val>
                                        </p:tav>
                                        <p:tav tm="100000">
                                          <p:val>
                                            <p:strVal val="#ppt_y"/>
                                          </p:val>
                                        </p:tav>
                                      </p:tavLst>
                                    </p:anim>
                                  </p:childTnLst>
                                </p:cTn>
                              </p:par>
                              <p:par>
                                <p:cTn id="76" presetID="2" presetClass="entr" presetSubtype="2" decel="100000" fill="hold" nodeType="withEffect">
                                  <p:stCondLst>
                                    <p:cond delay="250"/>
                                  </p:stCondLst>
                                  <p:childTnLst>
                                    <p:set>
                                      <p:cBhvr>
                                        <p:cTn id="77" dur="1" fill="hold">
                                          <p:stCondLst>
                                            <p:cond delay="0"/>
                                          </p:stCondLst>
                                        </p:cTn>
                                        <p:tgtEl>
                                          <p:spTgt spid="3"/>
                                        </p:tgtEl>
                                        <p:attrNameLst>
                                          <p:attrName>style.visibility</p:attrName>
                                        </p:attrNameLst>
                                      </p:cBhvr>
                                      <p:to>
                                        <p:strVal val="visible"/>
                                      </p:to>
                                    </p:set>
                                    <p:anim calcmode="lin" valueType="num">
                                      <p:cBhvr additive="base">
                                        <p:cTn id="78" dur="500" fill="hold"/>
                                        <p:tgtEl>
                                          <p:spTgt spid="3"/>
                                        </p:tgtEl>
                                        <p:attrNameLst>
                                          <p:attrName>ppt_x</p:attrName>
                                        </p:attrNameLst>
                                      </p:cBhvr>
                                      <p:tavLst>
                                        <p:tav tm="0">
                                          <p:val>
                                            <p:strVal val="1+#ppt_w/2"/>
                                          </p:val>
                                        </p:tav>
                                        <p:tav tm="100000">
                                          <p:val>
                                            <p:strVal val="#ppt_x"/>
                                          </p:val>
                                        </p:tav>
                                      </p:tavLst>
                                    </p:anim>
                                    <p:anim calcmode="lin" valueType="num">
                                      <p:cBhvr additive="base">
                                        <p:cTn id="79" dur="500" fill="hold"/>
                                        <p:tgtEl>
                                          <p:spTgt spid="3"/>
                                        </p:tgtEl>
                                        <p:attrNameLst>
                                          <p:attrName>ppt_y</p:attrName>
                                        </p:attrNameLst>
                                      </p:cBhvr>
                                      <p:tavLst>
                                        <p:tav tm="0">
                                          <p:val>
                                            <p:strVal val="#ppt_y"/>
                                          </p:val>
                                        </p:tav>
                                        <p:tav tm="100000">
                                          <p:val>
                                            <p:strVal val="#ppt_y"/>
                                          </p:val>
                                        </p:tav>
                                      </p:tavLst>
                                    </p:anim>
                                  </p:childTnLst>
                                </p:cTn>
                              </p:par>
                              <p:par>
                                <p:cTn id="80" presetID="2" presetClass="entr" presetSubtype="2" decel="100000" fill="hold" nodeType="withEffect">
                                  <p:stCondLst>
                                    <p:cond delay="500"/>
                                  </p:stCondLst>
                                  <p:childTnLst>
                                    <p:set>
                                      <p:cBhvr>
                                        <p:cTn id="81" dur="1" fill="hold">
                                          <p:stCondLst>
                                            <p:cond delay="0"/>
                                          </p:stCondLst>
                                        </p:cTn>
                                        <p:tgtEl>
                                          <p:spTgt spid="4"/>
                                        </p:tgtEl>
                                        <p:attrNameLst>
                                          <p:attrName>style.visibility</p:attrName>
                                        </p:attrNameLst>
                                      </p:cBhvr>
                                      <p:to>
                                        <p:strVal val="visible"/>
                                      </p:to>
                                    </p:set>
                                    <p:anim calcmode="lin" valueType="num">
                                      <p:cBhvr additive="base">
                                        <p:cTn id="82" dur="500" fill="hold"/>
                                        <p:tgtEl>
                                          <p:spTgt spid="4"/>
                                        </p:tgtEl>
                                        <p:attrNameLst>
                                          <p:attrName>ppt_x</p:attrName>
                                        </p:attrNameLst>
                                      </p:cBhvr>
                                      <p:tavLst>
                                        <p:tav tm="0">
                                          <p:val>
                                            <p:strVal val="1+#ppt_w/2"/>
                                          </p:val>
                                        </p:tav>
                                        <p:tav tm="100000">
                                          <p:val>
                                            <p:strVal val="#ppt_x"/>
                                          </p:val>
                                        </p:tav>
                                      </p:tavLst>
                                    </p:anim>
                                    <p:anim calcmode="lin" valueType="num">
                                      <p:cBhvr additive="base">
                                        <p:cTn id="83" dur="500" fill="hold"/>
                                        <p:tgtEl>
                                          <p:spTgt spid="4"/>
                                        </p:tgtEl>
                                        <p:attrNameLst>
                                          <p:attrName>ppt_y</p:attrName>
                                        </p:attrNameLst>
                                      </p:cBhvr>
                                      <p:tavLst>
                                        <p:tav tm="0">
                                          <p:val>
                                            <p:strVal val="#ppt_y"/>
                                          </p:val>
                                        </p:tav>
                                        <p:tav tm="100000">
                                          <p:val>
                                            <p:strVal val="#ppt_y"/>
                                          </p:val>
                                        </p:tav>
                                      </p:tavLst>
                                    </p:anim>
                                  </p:childTnLst>
                                </p:cTn>
                              </p:par>
                              <p:par>
                                <p:cTn id="84" presetID="2" presetClass="entr" presetSubtype="2" decel="100000" fill="hold" nodeType="withEffect">
                                  <p:stCondLst>
                                    <p:cond delay="750"/>
                                  </p:stCondLst>
                                  <p:childTnLst>
                                    <p:set>
                                      <p:cBhvr>
                                        <p:cTn id="85" dur="1" fill="hold">
                                          <p:stCondLst>
                                            <p:cond delay="0"/>
                                          </p:stCondLst>
                                        </p:cTn>
                                        <p:tgtEl>
                                          <p:spTgt spid="8"/>
                                        </p:tgtEl>
                                        <p:attrNameLst>
                                          <p:attrName>style.visibility</p:attrName>
                                        </p:attrNameLst>
                                      </p:cBhvr>
                                      <p:to>
                                        <p:strVal val="visible"/>
                                      </p:to>
                                    </p:set>
                                    <p:anim calcmode="lin" valueType="num">
                                      <p:cBhvr additive="base">
                                        <p:cTn id="86" dur="500" fill="hold"/>
                                        <p:tgtEl>
                                          <p:spTgt spid="8"/>
                                        </p:tgtEl>
                                        <p:attrNameLst>
                                          <p:attrName>ppt_x</p:attrName>
                                        </p:attrNameLst>
                                      </p:cBhvr>
                                      <p:tavLst>
                                        <p:tav tm="0">
                                          <p:val>
                                            <p:strVal val="1+#ppt_w/2"/>
                                          </p:val>
                                        </p:tav>
                                        <p:tav tm="100000">
                                          <p:val>
                                            <p:strVal val="#ppt_x"/>
                                          </p:val>
                                        </p:tav>
                                      </p:tavLst>
                                    </p:anim>
                                    <p:anim calcmode="lin" valueType="num">
                                      <p:cBhvr additive="base">
                                        <p:cTn id="87" dur="500" fill="hold"/>
                                        <p:tgtEl>
                                          <p:spTgt spid="8"/>
                                        </p:tgtEl>
                                        <p:attrNameLst>
                                          <p:attrName>ppt_y</p:attrName>
                                        </p:attrNameLst>
                                      </p:cBhvr>
                                      <p:tavLst>
                                        <p:tav tm="0">
                                          <p:val>
                                            <p:strVal val="#ppt_y"/>
                                          </p:val>
                                        </p:tav>
                                        <p:tav tm="100000">
                                          <p:val>
                                            <p:strVal val="#ppt_y"/>
                                          </p:val>
                                        </p:tav>
                                      </p:tavLst>
                                    </p:anim>
                                  </p:childTnLst>
                                </p:cTn>
                              </p:par>
                            </p:childTnLst>
                          </p:cTn>
                        </p:par>
                        <p:par>
                          <p:cTn id="88" fill="hold">
                            <p:stCondLst>
                              <p:cond delay="4900"/>
                            </p:stCondLst>
                            <p:childTnLst>
                              <p:par>
                                <p:cTn id="89" presetID="22" presetClass="entr" presetSubtype="8" fill="hold" nodeType="afterEffect">
                                  <p:stCondLst>
                                    <p:cond delay="0"/>
                                  </p:stCondLst>
                                  <p:childTnLst>
                                    <p:set>
                                      <p:cBhvr>
                                        <p:cTn id="90" dur="1" fill="hold">
                                          <p:stCondLst>
                                            <p:cond delay="0"/>
                                          </p:stCondLst>
                                        </p:cTn>
                                        <p:tgtEl>
                                          <p:spTgt spid="55"/>
                                        </p:tgtEl>
                                        <p:attrNameLst>
                                          <p:attrName>style.visibility</p:attrName>
                                        </p:attrNameLst>
                                      </p:cBhvr>
                                      <p:to>
                                        <p:strVal val="visible"/>
                                      </p:to>
                                    </p:set>
                                    <p:animEffect transition="in" filter="wipe(left)">
                                      <p:cBhvr>
                                        <p:cTn id="91" dur="500"/>
                                        <p:tgtEl>
                                          <p:spTgt spid="55"/>
                                        </p:tgtEl>
                                      </p:cBhvr>
                                    </p:animEffect>
                                  </p:childTnLst>
                                </p:cTn>
                              </p:par>
                              <p:par>
                                <p:cTn id="92" presetID="22" presetClass="entr" presetSubtype="8" fill="hold" nodeType="withEffect">
                                  <p:stCondLst>
                                    <p:cond delay="0"/>
                                  </p:stCondLst>
                                  <p:childTnLst>
                                    <p:set>
                                      <p:cBhvr>
                                        <p:cTn id="93" dur="1" fill="hold">
                                          <p:stCondLst>
                                            <p:cond delay="0"/>
                                          </p:stCondLst>
                                        </p:cTn>
                                        <p:tgtEl>
                                          <p:spTgt spid="56"/>
                                        </p:tgtEl>
                                        <p:attrNameLst>
                                          <p:attrName>style.visibility</p:attrName>
                                        </p:attrNameLst>
                                      </p:cBhvr>
                                      <p:to>
                                        <p:strVal val="visible"/>
                                      </p:to>
                                    </p:set>
                                    <p:animEffect transition="in" filter="wipe(left)">
                                      <p:cBhvr>
                                        <p:cTn id="94" dur="500"/>
                                        <p:tgtEl>
                                          <p:spTgt spid="56"/>
                                        </p:tgtEl>
                                      </p:cBhvr>
                                    </p:animEffect>
                                  </p:childTnLst>
                                </p:cTn>
                              </p:par>
                              <p:par>
                                <p:cTn id="95" presetID="22" presetClass="entr" presetSubtype="8" fill="hold" nodeType="withEffect">
                                  <p:stCondLst>
                                    <p:cond delay="0"/>
                                  </p:stCondLst>
                                  <p:childTnLst>
                                    <p:set>
                                      <p:cBhvr>
                                        <p:cTn id="96" dur="1" fill="hold">
                                          <p:stCondLst>
                                            <p:cond delay="0"/>
                                          </p:stCondLst>
                                        </p:cTn>
                                        <p:tgtEl>
                                          <p:spTgt spid="57"/>
                                        </p:tgtEl>
                                        <p:attrNameLst>
                                          <p:attrName>style.visibility</p:attrName>
                                        </p:attrNameLst>
                                      </p:cBhvr>
                                      <p:to>
                                        <p:strVal val="visible"/>
                                      </p:to>
                                    </p:set>
                                    <p:animEffect transition="in" filter="wipe(left)">
                                      <p:cBhvr>
                                        <p:cTn id="97" dur="500"/>
                                        <p:tgtEl>
                                          <p:spTgt spid="57"/>
                                        </p:tgtEl>
                                      </p:cBhvr>
                                    </p:animEffect>
                                  </p:childTnLst>
                                </p:cTn>
                              </p:par>
                              <p:par>
                                <p:cTn id="98" presetID="22" presetClass="entr" presetSubtype="8" fill="hold" nodeType="withEffect">
                                  <p:stCondLst>
                                    <p:cond delay="0"/>
                                  </p:stCondLst>
                                  <p:childTnLst>
                                    <p:set>
                                      <p:cBhvr>
                                        <p:cTn id="99" dur="1" fill="hold">
                                          <p:stCondLst>
                                            <p:cond delay="0"/>
                                          </p:stCondLst>
                                        </p:cTn>
                                        <p:tgtEl>
                                          <p:spTgt spid="58"/>
                                        </p:tgtEl>
                                        <p:attrNameLst>
                                          <p:attrName>style.visibility</p:attrName>
                                        </p:attrNameLst>
                                      </p:cBhvr>
                                      <p:to>
                                        <p:strVal val="visible"/>
                                      </p:to>
                                    </p:set>
                                    <p:animEffect transition="in" filter="wipe(left)">
                                      <p:cBhvr>
                                        <p:cTn id="100"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17" grpId="0"/>
      <p:bldP spid="18" grpId="0"/>
      <p:bldP spid="1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395980" y="651510"/>
            <a:ext cx="5146675" cy="645160"/>
          </a:xfrm>
          <a:prstGeom prst="rect">
            <a:avLst/>
          </a:prstGeom>
          <a:noFill/>
        </p:spPr>
        <p:txBody>
          <a:bodyPr wrap="square" rtlCol="0">
            <a:spAutoFit/>
          </a:bodyPr>
          <a:lstStyle/>
          <a:p>
            <a:pPr algn="ctr">
              <a:lnSpc>
                <a:spcPct val="150000"/>
              </a:lnSpc>
            </a:pPr>
            <a:r>
              <a:rPr lang="en-US" altLang="zh-CN" sz="2400" dirty="0">
                <a:latin typeface="微软雅黑" panose="020B0503020204020204" pitchFamily="34" charset="-122"/>
                <a:ea typeface="微软雅黑" panose="020B0503020204020204" pitchFamily="34" charset="-122"/>
                <a:sym typeface="+mn-ea"/>
              </a:rPr>
              <a:t>Honeycomb—学友互助APP</a:t>
            </a:r>
            <a:endParaRPr lang="zh-CN" altLang="en-US" sz="2400" dirty="0">
              <a:solidFill>
                <a:srgbClr val="3C3D42"/>
              </a:solidFill>
              <a:latin typeface="微软雅黑" panose="020B0503020204020204" pitchFamily="34" charset="-122"/>
              <a:ea typeface="微软雅黑" panose="020B0503020204020204" pitchFamily="34" charset="-122"/>
            </a:endParaRPr>
          </a:p>
        </p:txBody>
      </p:sp>
      <p:sp>
        <p:nvSpPr>
          <p:cNvPr id="3" name="矩形 2"/>
          <p:cNvSpPr/>
          <p:nvPr/>
        </p:nvSpPr>
        <p:spPr>
          <a:xfrm>
            <a:off x="806676" y="1196190"/>
            <a:ext cx="10326029" cy="1198880"/>
          </a:xfrm>
          <a:prstGeom prst="rect">
            <a:avLst/>
          </a:prstGeom>
        </p:spPr>
        <p:txBody>
          <a:bodyPr wrap="square">
            <a:spAutoFit/>
          </a:bodyPr>
          <a:lstStyle/>
          <a:p>
            <a:pPr algn="ctr">
              <a:lnSpc>
                <a:spcPct val="150000"/>
              </a:lnSpc>
            </a:pPr>
            <a:r>
              <a:rPr lang="en-US" altLang="zh-CN" sz="1600" dirty="0">
                <a:latin typeface="微软雅黑" panose="020B0503020204020204" pitchFamily="34" charset="-122"/>
                <a:ea typeface="微软雅黑" panose="020B0503020204020204" pitchFamily="34" charset="-122"/>
                <a:sym typeface="+mn-ea"/>
              </a:rPr>
              <a:t>Honeycomb</a:t>
            </a:r>
            <a:r>
              <a:rPr lang="zh-CN" altLang="en-US" sz="1600" dirty="0">
                <a:latin typeface="微软雅黑" panose="020B0503020204020204" pitchFamily="34" charset="-122"/>
                <a:ea typeface="微软雅黑" panose="020B0503020204020204" pitchFamily="34" charset="-122"/>
                <a:sym typeface="+mn-ea"/>
              </a:rPr>
              <a:t>：是专门针对大学生的一个互助交友平台。它给大学生学习交流形成各种讨论模块；开拓视野,增长知识；为大学生释放心理紧张情绪,减轻压力,增强自信心；为有共同爱好、想法的大学生搭建联系平台，促进校园文化发展；为大学生提供发布动态平台，表达自己的心情</a:t>
            </a:r>
            <a:endParaRPr lang="zh-CN" altLang="en-US" sz="1600" dirty="0">
              <a:latin typeface="微软雅黑" panose="020B0503020204020204" pitchFamily="34" charset="-122"/>
              <a:ea typeface="微软雅黑" panose="020B0503020204020204" pitchFamily="34" charset="-122"/>
              <a:sym typeface="+mn-ea"/>
            </a:endParaRPr>
          </a:p>
        </p:txBody>
      </p:sp>
      <p:cxnSp>
        <p:nvCxnSpPr>
          <p:cNvPr id="5" name="直接连接符 4"/>
          <p:cNvCxnSpPr/>
          <p:nvPr/>
        </p:nvCxnSpPr>
        <p:spPr>
          <a:xfrm>
            <a:off x="5798634" y="1196190"/>
            <a:ext cx="367990" cy="0"/>
          </a:xfrm>
          <a:prstGeom prst="line">
            <a:avLst/>
          </a:prstGeom>
          <a:ln>
            <a:solidFill>
              <a:srgbClr val="D75931"/>
            </a:solidFill>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806676" y="3010829"/>
            <a:ext cx="1694986" cy="38471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3683690" y="3010829"/>
            <a:ext cx="1694986" cy="38471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7"/>
          <p:cNvSpPr/>
          <p:nvPr/>
        </p:nvSpPr>
        <p:spPr>
          <a:xfrm>
            <a:off x="6560704" y="3010829"/>
            <a:ext cx="1694986" cy="38471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9437719" y="3010829"/>
            <a:ext cx="1694986" cy="384717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图片 9" descr="C:\Users\mmc\Desktop\W)Z$)XNXHTU680%RF@TESEO.pngW)Z$)XNXHTU680%RF@TESEO"/>
          <p:cNvPicPr>
            <a:picLocks noChangeAspect="1"/>
          </p:cNvPicPr>
          <p:nvPr/>
        </p:nvPicPr>
        <p:blipFill>
          <a:blip r:embed="rId1"/>
          <a:srcRect/>
          <a:stretch>
            <a:fillRect/>
          </a:stretch>
        </p:blipFill>
        <p:spPr>
          <a:xfrm>
            <a:off x="809625" y="4022090"/>
            <a:ext cx="1691640" cy="2835910"/>
          </a:xfrm>
          <a:prstGeom prst="rect">
            <a:avLst/>
          </a:prstGeom>
        </p:spPr>
      </p:pic>
      <p:pic>
        <p:nvPicPr>
          <p:cNvPr id="11" name="图片 10" descr="C:\Users\mmc\Desktop\20190510161215.png20190510161215"/>
          <p:cNvPicPr>
            <a:picLocks noChangeAspect="1"/>
          </p:cNvPicPr>
          <p:nvPr/>
        </p:nvPicPr>
        <p:blipFill>
          <a:blip r:embed="rId2"/>
          <a:srcRect/>
          <a:stretch>
            <a:fillRect/>
          </a:stretch>
        </p:blipFill>
        <p:spPr>
          <a:xfrm>
            <a:off x="3683635" y="4002405"/>
            <a:ext cx="1720850" cy="2844165"/>
          </a:xfrm>
          <a:prstGeom prst="rect">
            <a:avLst/>
          </a:prstGeom>
        </p:spPr>
      </p:pic>
      <p:pic>
        <p:nvPicPr>
          <p:cNvPr id="12" name="图片 11" descr="C:\Users\mmc\Desktop\20190510182605.png20190510182605"/>
          <p:cNvPicPr>
            <a:picLocks noChangeAspect="1"/>
          </p:cNvPicPr>
          <p:nvPr/>
        </p:nvPicPr>
        <p:blipFill>
          <a:blip r:embed="rId3"/>
          <a:srcRect/>
          <a:stretch>
            <a:fillRect/>
          </a:stretch>
        </p:blipFill>
        <p:spPr>
          <a:xfrm>
            <a:off x="6561455" y="4022090"/>
            <a:ext cx="1694180" cy="2836545"/>
          </a:xfrm>
          <a:prstGeom prst="rect">
            <a:avLst/>
          </a:prstGeom>
        </p:spPr>
      </p:pic>
      <p:pic>
        <p:nvPicPr>
          <p:cNvPr id="13" name="图片 12" descr="C:\Users\mmc\Desktop\~LCT9JG7`4~U778Z9SD~_UJ.png~LCT9JG7`4~U778Z9SD~_UJ"/>
          <p:cNvPicPr>
            <a:picLocks noChangeAspect="1"/>
          </p:cNvPicPr>
          <p:nvPr/>
        </p:nvPicPr>
        <p:blipFill>
          <a:blip r:embed="rId4"/>
          <a:srcRect/>
          <a:stretch>
            <a:fillRect/>
          </a:stretch>
        </p:blipFill>
        <p:spPr>
          <a:xfrm>
            <a:off x="9438640" y="4021455"/>
            <a:ext cx="1692910" cy="2825750"/>
          </a:xfrm>
          <a:prstGeom prst="rect">
            <a:avLst/>
          </a:prstGeom>
        </p:spPr>
      </p:pic>
      <p:sp>
        <p:nvSpPr>
          <p:cNvPr id="14" name="椭圆 13"/>
          <p:cNvSpPr/>
          <p:nvPr/>
        </p:nvSpPr>
        <p:spPr>
          <a:xfrm>
            <a:off x="1219835" y="3009900"/>
            <a:ext cx="870585" cy="867410"/>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登陆</a:t>
            </a:r>
            <a:endParaRPr lang="zh-CN" altLang="en-US" dirty="0"/>
          </a:p>
        </p:txBody>
      </p:sp>
      <p:sp>
        <p:nvSpPr>
          <p:cNvPr id="15" name="椭圆 14"/>
          <p:cNvSpPr/>
          <p:nvPr/>
        </p:nvSpPr>
        <p:spPr>
          <a:xfrm>
            <a:off x="4089400" y="3010535"/>
            <a:ext cx="885190" cy="867410"/>
          </a:xfrm>
          <a:prstGeom prst="ellips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资讯</a:t>
            </a:r>
            <a:endParaRPr lang="zh-CN" altLang="en-US" dirty="0"/>
          </a:p>
        </p:txBody>
      </p:sp>
      <p:sp>
        <p:nvSpPr>
          <p:cNvPr id="16" name="椭圆 15"/>
          <p:cNvSpPr/>
          <p:nvPr/>
        </p:nvSpPr>
        <p:spPr>
          <a:xfrm>
            <a:off x="6973570" y="3011170"/>
            <a:ext cx="869950" cy="866775"/>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讨论</a:t>
            </a:r>
            <a:endParaRPr lang="zh-CN" altLang="en-US" dirty="0"/>
          </a:p>
        </p:txBody>
      </p:sp>
      <p:sp>
        <p:nvSpPr>
          <p:cNvPr id="17" name="椭圆 16"/>
          <p:cNvSpPr/>
          <p:nvPr/>
        </p:nvSpPr>
        <p:spPr>
          <a:xfrm>
            <a:off x="9870440" y="3009900"/>
            <a:ext cx="829945" cy="867410"/>
          </a:xfrm>
          <a:prstGeom prst="ellips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交友</a:t>
            </a:r>
            <a:endParaRPr lang="zh-CN" altLang="en-US" dirty="0"/>
          </a:p>
        </p:txBody>
      </p:sp>
      <p:sp>
        <p:nvSpPr>
          <p:cNvPr id="18" name="KSO_Shape"/>
          <p:cNvSpPr/>
          <p:nvPr/>
        </p:nvSpPr>
        <p:spPr>
          <a:xfrm>
            <a:off x="2228481" y="3430033"/>
            <a:ext cx="102171" cy="173171"/>
          </a:xfrm>
          <a:prstGeom prst="chevron">
            <a:avLst>
              <a:gd name="adj" fmla="val 88007"/>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19" name="KSO_Shape"/>
          <p:cNvSpPr/>
          <p:nvPr/>
        </p:nvSpPr>
        <p:spPr>
          <a:xfrm rot="10800000">
            <a:off x="979518" y="3430033"/>
            <a:ext cx="102171" cy="173171"/>
          </a:xfrm>
          <a:prstGeom prst="chevron">
            <a:avLst>
              <a:gd name="adj" fmla="val 88007"/>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0" name="KSO_Shape"/>
          <p:cNvSpPr/>
          <p:nvPr/>
        </p:nvSpPr>
        <p:spPr>
          <a:xfrm>
            <a:off x="5105103" y="3430032"/>
            <a:ext cx="102171" cy="173171"/>
          </a:xfrm>
          <a:prstGeom prst="chevron">
            <a:avLst>
              <a:gd name="adj" fmla="val 88007"/>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1" name="KSO_Shape"/>
          <p:cNvSpPr/>
          <p:nvPr/>
        </p:nvSpPr>
        <p:spPr>
          <a:xfrm rot="10800000">
            <a:off x="3856140" y="3430032"/>
            <a:ext cx="102171" cy="173171"/>
          </a:xfrm>
          <a:prstGeom prst="chevron">
            <a:avLst>
              <a:gd name="adj" fmla="val 88007"/>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2" name="KSO_Shape"/>
          <p:cNvSpPr/>
          <p:nvPr/>
        </p:nvSpPr>
        <p:spPr>
          <a:xfrm>
            <a:off x="7981725" y="3430031"/>
            <a:ext cx="102171" cy="173171"/>
          </a:xfrm>
          <a:prstGeom prst="chevron">
            <a:avLst>
              <a:gd name="adj" fmla="val 88007"/>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3" name="KSO_Shape"/>
          <p:cNvSpPr/>
          <p:nvPr/>
        </p:nvSpPr>
        <p:spPr>
          <a:xfrm rot="10800000">
            <a:off x="6732762" y="3430031"/>
            <a:ext cx="102171" cy="173171"/>
          </a:xfrm>
          <a:prstGeom prst="chevron">
            <a:avLst>
              <a:gd name="adj" fmla="val 88007"/>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4" name="KSO_Shape"/>
          <p:cNvSpPr/>
          <p:nvPr/>
        </p:nvSpPr>
        <p:spPr>
          <a:xfrm>
            <a:off x="10858347" y="3430030"/>
            <a:ext cx="102171" cy="173171"/>
          </a:xfrm>
          <a:prstGeom prst="chevron">
            <a:avLst>
              <a:gd name="adj" fmla="val 88007"/>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5" name="KSO_Shape"/>
          <p:cNvSpPr/>
          <p:nvPr/>
        </p:nvSpPr>
        <p:spPr>
          <a:xfrm rot="10800000">
            <a:off x="9609384" y="3430030"/>
            <a:ext cx="102171" cy="173171"/>
          </a:xfrm>
          <a:prstGeom prst="chevron">
            <a:avLst>
              <a:gd name="adj" fmla="val 88007"/>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Tree>
  </p:cSld>
  <p:clrMapOvr>
    <a:masterClrMapping/>
  </p:clrMapOvr>
  <p:transition spd="slow" advClick="0" advTm="3000">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22" presetClass="entr" presetSubtype="4" fill="hold" grpId="0" nodeType="withEffect">
                                  <p:stCondLst>
                                    <p:cond delay="250"/>
                                  </p:stCondLst>
                                  <p:childTnLst>
                                    <p:set>
                                      <p:cBhvr>
                                        <p:cTn id="9" dur="1" fill="hold">
                                          <p:stCondLst>
                                            <p:cond delay="0"/>
                                          </p:stCondLst>
                                        </p:cTn>
                                        <p:tgtEl>
                                          <p:spTgt spid="7"/>
                                        </p:tgtEl>
                                        <p:attrNameLst>
                                          <p:attrName>style.visibility</p:attrName>
                                        </p:attrNameLst>
                                      </p:cBhvr>
                                      <p:to>
                                        <p:strVal val="visible"/>
                                      </p:to>
                                    </p:set>
                                    <p:animEffect transition="in" filter="wipe(down)">
                                      <p:cBhvr>
                                        <p:cTn id="10" dur="500"/>
                                        <p:tgtEl>
                                          <p:spTgt spid="7"/>
                                        </p:tgtEl>
                                      </p:cBhvr>
                                    </p:animEffect>
                                  </p:childTnLst>
                                </p:cTn>
                              </p:par>
                              <p:par>
                                <p:cTn id="11" presetID="22" presetClass="entr" presetSubtype="4"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wipe(down)">
                                      <p:cBhvr>
                                        <p:cTn id="13" dur="500"/>
                                        <p:tgtEl>
                                          <p:spTgt spid="8"/>
                                        </p:tgtEl>
                                      </p:cBhvr>
                                    </p:animEffect>
                                  </p:childTnLst>
                                </p:cTn>
                              </p:par>
                              <p:par>
                                <p:cTn id="14" presetID="22" presetClass="entr" presetSubtype="4" fill="hold" grpId="0" nodeType="withEffect">
                                  <p:stCondLst>
                                    <p:cond delay="750"/>
                                  </p:stCondLst>
                                  <p:childTnLst>
                                    <p:set>
                                      <p:cBhvr>
                                        <p:cTn id="15" dur="1" fill="hold">
                                          <p:stCondLst>
                                            <p:cond delay="0"/>
                                          </p:stCondLst>
                                        </p:cTn>
                                        <p:tgtEl>
                                          <p:spTgt spid="9"/>
                                        </p:tgtEl>
                                        <p:attrNameLst>
                                          <p:attrName>style.visibility</p:attrName>
                                        </p:attrNameLst>
                                      </p:cBhvr>
                                      <p:to>
                                        <p:strVal val="visible"/>
                                      </p:to>
                                    </p:set>
                                    <p:animEffect transition="in" filter="wipe(down)">
                                      <p:cBhvr>
                                        <p:cTn id="16" dur="500"/>
                                        <p:tgtEl>
                                          <p:spTgt spid="9"/>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fade">
                                      <p:cBhvr>
                                        <p:cTn id="20" dur="500"/>
                                        <p:tgtEl>
                                          <p:spTgt spid="14"/>
                                        </p:tgtEl>
                                      </p:cBhvr>
                                    </p:animEffect>
                                  </p:childTnLst>
                                </p:cTn>
                              </p:par>
                            </p:childTnLst>
                          </p:cTn>
                        </p:par>
                        <p:par>
                          <p:cTn id="21" fill="hold">
                            <p:stCondLst>
                              <p:cond delay="1000"/>
                            </p:stCondLst>
                            <p:childTnLst>
                              <p:par>
                                <p:cTn id="22" presetID="10" presetClass="entr" presetSubtype="0" fill="hold" grpId="0" nodeType="after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fade">
                                      <p:cBhvr>
                                        <p:cTn id="24" dur="500"/>
                                        <p:tgtEl>
                                          <p:spTgt spid="15"/>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childTnLst>
                          </p:cTn>
                        </p:par>
                        <p:par>
                          <p:cTn id="29" fill="hold">
                            <p:stCondLst>
                              <p:cond delay="2000"/>
                            </p:stCondLst>
                            <p:childTnLst>
                              <p:par>
                                <p:cTn id="30" presetID="10" presetClass="entr" presetSubtype="0" fill="hold" grpId="0"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childTnLst>
                          </p:cTn>
                        </p:par>
                        <p:par>
                          <p:cTn id="33" fill="hold">
                            <p:stCondLst>
                              <p:cond delay="2500"/>
                            </p:stCondLst>
                            <p:childTnLst>
                              <p:par>
                                <p:cTn id="34" presetID="10" presetClass="entr" presetSubtype="0"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500"/>
                                        <p:tgtEl>
                                          <p:spTgt spid="21"/>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500"/>
                                        <p:tgtEl>
                                          <p:spTgt spid="24"/>
                                        </p:tgtEl>
                                      </p:cBhvr>
                                    </p:animEffect>
                                  </p:childTnLst>
                                </p:cTn>
                              </p:par>
                            </p:childTnLst>
                          </p:cTn>
                        </p:par>
                        <p:par>
                          <p:cTn id="58" fill="hold">
                            <p:stCondLst>
                              <p:cond delay="3000"/>
                            </p:stCondLst>
                            <p:childTnLst>
                              <p:par>
                                <p:cTn id="59" presetID="2" presetClass="entr" presetSubtype="4" decel="100000" fill="hold" nodeType="afterEffect">
                                  <p:stCondLst>
                                    <p:cond delay="0"/>
                                  </p:stCondLst>
                                  <p:childTnLst>
                                    <p:set>
                                      <p:cBhvr>
                                        <p:cTn id="60" dur="1" fill="hold">
                                          <p:stCondLst>
                                            <p:cond delay="0"/>
                                          </p:stCondLst>
                                        </p:cTn>
                                        <p:tgtEl>
                                          <p:spTgt spid="10"/>
                                        </p:tgtEl>
                                        <p:attrNameLst>
                                          <p:attrName>style.visibility</p:attrName>
                                        </p:attrNameLst>
                                      </p:cBhvr>
                                      <p:to>
                                        <p:strVal val="visible"/>
                                      </p:to>
                                    </p:set>
                                    <p:anim calcmode="lin" valueType="num">
                                      <p:cBhvr additive="base">
                                        <p:cTn id="61" dur="500" fill="hold"/>
                                        <p:tgtEl>
                                          <p:spTgt spid="10"/>
                                        </p:tgtEl>
                                        <p:attrNameLst>
                                          <p:attrName>ppt_x</p:attrName>
                                        </p:attrNameLst>
                                      </p:cBhvr>
                                      <p:tavLst>
                                        <p:tav tm="0">
                                          <p:val>
                                            <p:strVal val="#ppt_x"/>
                                          </p:val>
                                        </p:tav>
                                        <p:tav tm="100000">
                                          <p:val>
                                            <p:strVal val="#ppt_x"/>
                                          </p:val>
                                        </p:tav>
                                      </p:tavLst>
                                    </p:anim>
                                    <p:anim calcmode="lin" valueType="num">
                                      <p:cBhvr additive="base">
                                        <p:cTn id="62" dur="500" fill="hold"/>
                                        <p:tgtEl>
                                          <p:spTgt spid="10"/>
                                        </p:tgtEl>
                                        <p:attrNameLst>
                                          <p:attrName>ppt_y</p:attrName>
                                        </p:attrNameLst>
                                      </p:cBhvr>
                                      <p:tavLst>
                                        <p:tav tm="0">
                                          <p:val>
                                            <p:strVal val="1+#ppt_h/2"/>
                                          </p:val>
                                        </p:tav>
                                        <p:tav tm="100000">
                                          <p:val>
                                            <p:strVal val="#ppt_y"/>
                                          </p:val>
                                        </p:tav>
                                      </p:tavLst>
                                    </p:anim>
                                  </p:childTnLst>
                                </p:cTn>
                              </p:par>
                              <p:par>
                                <p:cTn id="63" presetID="2" presetClass="entr" presetSubtype="4" decel="100000" fill="hold" nodeType="withEffect">
                                  <p:stCondLst>
                                    <p:cond delay="250"/>
                                  </p:stCondLst>
                                  <p:childTnLst>
                                    <p:set>
                                      <p:cBhvr>
                                        <p:cTn id="64" dur="1" fill="hold">
                                          <p:stCondLst>
                                            <p:cond delay="0"/>
                                          </p:stCondLst>
                                        </p:cTn>
                                        <p:tgtEl>
                                          <p:spTgt spid="11"/>
                                        </p:tgtEl>
                                        <p:attrNameLst>
                                          <p:attrName>style.visibility</p:attrName>
                                        </p:attrNameLst>
                                      </p:cBhvr>
                                      <p:to>
                                        <p:strVal val="visible"/>
                                      </p:to>
                                    </p:set>
                                    <p:anim calcmode="lin" valueType="num">
                                      <p:cBhvr additive="base">
                                        <p:cTn id="65" dur="500" fill="hold"/>
                                        <p:tgtEl>
                                          <p:spTgt spid="11"/>
                                        </p:tgtEl>
                                        <p:attrNameLst>
                                          <p:attrName>ppt_x</p:attrName>
                                        </p:attrNameLst>
                                      </p:cBhvr>
                                      <p:tavLst>
                                        <p:tav tm="0">
                                          <p:val>
                                            <p:strVal val="#ppt_x"/>
                                          </p:val>
                                        </p:tav>
                                        <p:tav tm="100000">
                                          <p:val>
                                            <p:strVal val="#ppt_x"/>
                                          </p:val>
                                        </p:tav>
                                      </p:tavLst>
                                    </p:anim>
                                    <p:anim calcmode="lin" valueType="num">
                                      <p:cBhvr additive="base">
                                        <p:cTn id="66" dur="500" fill="hold"/>
                                        <p:tgtEl>
                                          <p:spTgt spid="11"/>
                                        </p:tgtEl>
                                        <p:attrNameLst>
                                          <p:attrName>ppt_y</p:attrName>
                                        </p:attrNameLst>
                                      </p:cBhvr>
                                      <p:tavLst>
                                        <p:tav tm="0">
                                          <p:val>
                                            <p:strVal val="1+#ppt_h/2"/>
                                          </p:val>
                                        </p:tav>
                                        <p:tav tm="100000">
                                          <p:val>
                                            <p:strVal val="#ppt_y"/>
                                          </p:val>
                                        </p:tav>
                                      </p:tavLst>
                                    </p:anim>
                                  </p:childTnLst>
                                </p:cTn>
                              </p:par>
                              <p:par>
                                <p:cTn id="67" presetID="2" presetClass="entr" presetSubtype="4" decel="100000" fill="hold" nodeType="withEffect">
                                  <p:stCondLst>
                                    <p:cond delay="500"/>
                                  </p:stCondLst>
                                  <p:childTnLst>
                                    <p:set>
                                      <p:cBhvr>
                                        <p:cTn id="68" dur="1" fill="hold">
                                          <p:stCondLst>
                                            <p:cond delay="0"/>
                                          </p:stCondLst>
                                        </p:cTn>
                                        <p:tgtEl>
                                          <p:spTgt spid="12"/>
                                        </p:tgtEl>
                                        <p:attrNameLst>
                                          <p:attrName>style.visibility</p:attrName>
                                        </p:attrNameLst>
                                      </p:cBhvr>
                                      <p:to>
                                        <p:strVal val="visible"/>
                                      </p:to>
                                    </p:set>
                                    <p:anim calcmode="lin" valueType="num">
                                      <p:cBhvr additive="base">
                                        <p:cTn id="69" dur="500" fill="hold"/>
                                        <p:tgtEl>
                                          <p:spTgt spid="12"/>
                                        </p:tgtEl>
                                        <p:attrNameLst>
                                          <p:attrName>ppt_x</p:attrName>
                                        </p:attrNameLst>
                                      </p:cBhvr>
                                      <p:tavLst>
                                        <p:tav tm="0">
                                          <p:val>
                                            <p:strVal val="#ppt_x"/>
                                          </p:val>
                                        </p:tav>
                                        <p:tav tm="100000">
                                          <p:val>
                                            <p:strVal val="#ppt_x"/>
                                          </p:val>
                                        </p:tav>
                                      </p:tavLst>
                                    </p:anim>
                                    <p:anim calcmode="lin" valueType="num">
                                      <p:cBhvr additive="base">
                                        <p:cTn id="70" dur="500" fill="hold"/>
                                        <p:tgtEl>
                                          <p:spTgt spid="12"/>
                                        </p:tgtEl>
                                        <p:attrNameLst>
                                          <p:attrName>ppt_y</p:attrName>
                                        </p:attrNameLst>
                                      </p:cBhvr>
                                      <p:tavLst>
                                        <p:tav tm="0">
                                          <p:val>
                                            <p:strVal val="1+#ppt_h/2"/>
                                          </p:val>
                                        </p:tav>
                                        <p:tav tm="100000">
                                          <p:val>
                                            <p:strVal val="#ppt_y"/>
                                          </p:val>
                                        </p:tav>
                                      </p:tavLst>
                                    </p:anim>
                                  </p:childTnLst>
                                </p:cTn>
                              </p:par>
                              <p:par>
                                <p:cTn id="71" presetID="2" presetClass="entr" presetSubtype="4" decel="100000" fill="hold" nodeType="withEffect">
                                  <p:stCondLst>
                                    <p:cond delay="750"/>
                                  </p:stCondLst>
                                  <p:childTnLst>
                                    <p:set>
                                      <p:cBhvr>
                                        <p:cTn id="72" dur="1" fill="hold">
                                          <p:stCondLst>
                                            <p:cond delay="0"/>
                                          </p:stCondLst>
                                        </p:cTn>
                                        <p:tgtEl>
                                          <p:spTgt spid="13"/>
                                        </p:tgtEl>
                                        <p:attrNameLst>
                                          <p:attrName>style.visibility</p:attrName>
                                        </p:attrNameLst>
                                      </p:cBhvr>
                                      <p:to>
                                        <p:strVal val="visible"/>
                                      </p:to>
                                    </p:set>
                                    <p:anim calcmode="lin" valueType="num">
                                      <p:cBhvr additive="base">
                                        <p:cTn id="73" dur="500" fill="hold"/>
                                        <p:tgtEl>
                                          <p:spTgt spid="13"/>
                                        </p:tgtEl>
                                        <p:attrNameLst>
                                          <p:attrName>ppt_x</p:attrName>
                                        </p:attrNameLst>
                                      </p:cBhvr>
                                      <p:tavLst>
                                        <p:tav tm="0">
                                          <p:val>
                                            <p:strVal val="#ppt_x"/>
                                          </p:val>
                                        </p:tav>
                                        <p:tav tm="100000">
                                          <p:val>
                                            <p:strVal val="#ppt_x"/>
                                          </p:val>
                                        </p:tav>
                                      </p:tavLst>
                                    </p:anim>
                                    <p:anim calcmode="lin" valueType="num">
                                      <p:cBhvr additive="base">
                                        <p:cTn id="74"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4" grpId="0" bldLvl="0" animBg="1"/>
      <p:bldP spid="15" grpId="0" bldLvl="0" animBg="1"/>
      <p:bldP spid="16" grpId="0" bldLvl="0" animBg="1"/>
      <p:bldP spid="17" grpId="0" bldLvl="0" animBg="1"/>
      <p:bldP spid="18" grpId="0" animBg="1"/>
      <p:bldP spid="19" grpId="0" animBg="1"/>
      <p:bldP spid="20" grpId="0" animBg="1"/>
      <p:bldP spid="21" grpId="0" animBg="1"/>
      <p:bldP spid="22" grpId="0" animBg="1"/>
      <p:bldP spid="23" grpId="0" animBg="1"/>
      <p:bldP spid="24" grpId="0" animBg="1"/>
      <p:bldP spid="2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460931" y="672970"/>
            <a:ext cx="3017520" cy="460375"/>
          </a:xfrm>
          <a:prstGeom prst="rect">
            <a:avLst/>
          </a:prstGeom>
          <a:noFill/>
        </p:spPr>
        <p:txBody>
          <a:bodyPr wrap="square" rtlCol="0">
            <a:spAutoFit/>
          </a:bodyPr>
          <a:lstStyle/>
          <a:p>
            <a:pPr algn="ctr"/>
            <a:r>
              <a:rPr lang="en-US" altLang="zh-CN" sz="2400" dirty="0">
                <a:solidFill>
                  <a:srgbClr val="D75931"/>
                </a:solidFill>
                <a:latin typeface="微软雅黑" panose="020B0503020204020204" pitchFamily="34" charset="-122"/>
                <a:ea typeface="微软雅黑" panose="020B0503020204020204" pitchFamily="34" charset="-122"/>
                <a:sym typeface="+mn-ea"/>
              </a:rPr>
              <a:t>Honeycomb</a:t>
            </a:r>
            <a:r>
              <a:rPr lang="zh-CN" altLang="en-US" sz="2400" dirty="0">
                <a:solidFill>
                  <a:srgbClr val="D75931"/>
                </a:solidFill>
                <a:latin typeface="微软雅黑" panose="020B0503020204020204" pitchFamily="34" charset="-122"/>
                <a:ea typeface="微软雅黑" panose="020B0503020204020204" pitchFamily="34" charset="-122"/>
              </a:rPr>
              <a:t>的团队</a:t>
            </a:r>
            <a:endParaRPr lang="zh-CN" altLang="en-US" sz="2400" dirty="0">
              <a:solidFill>
                <a:srgbClr val="D75931"/>
              </a:solidFill>
              <a:latin typeface="微软雅黑" panose="020B0503020204020204" pitchFamily="34" charset="-122"/>
              <a:ea typeface="微软雅黑" panose="020B0503020204020204" pitchFamily="34" charset="-122"/>
            </a:endParaRPr>
          </a:p>
        </p:txBody>
      </p:sp>
      <p:sp>
        <p:nvSpPr>
          <p:cNvPr id="3" name="矩形 2"/>
          <p:cNvSpPr/>
          <p:nvPr/>
        </p:nvSpPr>
        <p:spPr>
          <a:xfrm>
            <a:off x="806676" y="1196190"/>
            <a:ext cx="10326029" cy="1383665"/>
          </a:xfrm>
          <a:prstGeom prst="rect">
            <a:avLst/>
          </a:prstGeom>
        </p:spPr>
        <p:txBody>
          <a:bodyPr wrap="square">
            <a:spAutoFit/>
          </a:bodyPr>
          <a:lstStyle/>
          <a:p>
            <a:pPr algn="ctr">
              <a:lnSpc>
                <a:spcPct val="150000"/>
              </a:lnSpc>
            </a:pPr>
            <a:r>
              <a:rPr lang="en-US" altLang="zh-CN" sz="1400" dirty="0">
                <a:solidFill>
                  <a:schemeClr val="bg1">
                    <a:lumMod val="50000"/>
                  </a:schemeClr>
                </a:solidFill>
                <a:latin typeface="微软雅黑" panose="020B0503020204020204" pitchFamily="34" charset="-122"/>
                <a:ea typeface="微软雅黑" panose="020B0503020204020204" pitchFamily="34" charset="-122"/>
              </a:rPr>
              <a:t>Honeycomb</a:t>
            </a:r>
            <a:r>
              <a:rPr lang="zh-CN" altLang="en-US" sz="1400" dirty="0">
                <a:solidFill>
                  <a:schemeClr val="bg1">
                    <a:lumMod val="50000"/>
                  </a:schemeClr>
                </a:solidFill>
                <a:latin typeface="微软雅黑" panose="020B0503020204020204" pitchFamily="34" charset="-122"/>
                <a:ea typeface="微软雅黑" panose="020B0503020204020204" pitchFamily="34" charset="-122"/>
              </a:rPr>
              <a:t>：我们的团队是一个优秀团结，积极上进的团队，它可以合理的应用每一个成员的知识与技能进行协同工作，解决问题。项目队员分别来自西安工业大学理学院、计算机学院与经济管理学院。团队成员专业知识丰富，经过系统的专业学习培训，具有扎实的数学基础、统筹能力、软件分析设计与编程能力以及较为完备的专业新方面知识。队员之间有明确的目标、清晰的角色分配、良好的交流沟通，彼此间相互团结信任。此外，我们拥有专业知识、指导经验丰富的优秀导师，尽职尽责为我们引航。</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5798634" y="1196190"/>
            <a:ext cx="367990" cy="0"/>
          </a:xfrm>
          <a:prstGeom prst="line">
            <a:avLst/>
          </a:prstGeom>
          <a:ln>
            <a:solidFill>
              <a:srgbClr val="D75931"/>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157235" y="2862854"/>
            <a:ext cx="1217613" cy="2405062"/>
            <a:chOff x="5949950" y="442913"/>
            <a:chExt cx="1217613" cy="2405062"/>
          </a:xfrm>
        </p:grpSpPr>
        <p:sp>
          <p:nvSpPr>
            <p:cNvPr id="7" name="Freeform 106"/>
            <p:cNvSpPr/>
            <p:nvPr/>
          </p:nvSpPr>
          <p:spPr bwMode="auto">
            <a:xfrm>
              <a:off x="6297613" y="1966913"/>
              <a:ext cx="574675" cy="800100"/>
            </a:xfrm>
            <a:custGeom>
              <a:avLst/>
              <a:gdLst>
                <a:gd name="T0" fmla="*/ 324 w 362"/>
                <a:gd name="T1" fmla="*/ 1 h 504"/>
                <a:gd name="T2" fmla="*/ 37 w 362"/>
                <a:gd name="T3" fmla="*/ 0 h 504"/>
                <a:gd name="T4" fmla="*/ 0 w 362"/>
                <a:gd name="T5" fmla="*/ 504 h 504"/>
                <a:gd name="T6" fmla="*/ 121 w 362"/>
                <a:gd name="T7" fmla="*/ 504 h 504"/>
                <a:gd name="T8" fmla="*/ 159 w 362"/>
                <a:gd name="T9" fmla="*/ 147 h 504"/>
                <a:gd name="T10" fmla="*/ 195 w 362"/>
                <a:gd name="T11" fmla="*/ 147 h 504"/>
                <a:gd name="T12" fmla="*/ 242 w 362"/>
                <a:gd name="T13" fmla="*/ 504 h 504"/>
                <a:gd name="T14" fmla="*/ 362 w 362"/>
                <a:gd name="T15" fmla="*/ 504 h 504"/>
                <a:gd name="T16" fmla="*/ 324 w 362"/>
                <a:gd name="T17" fmla="*/ 1 h 50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62" h="504">
                  <a:moveTo>
                    <a:pt x="324" y="1"/>
                  </a:moveTo>
                  <a:lnTo>
                    <a:pt x="37" y="0"/>
                  </a:lnTo>
                  <a:lnTo>
                    <a:pt x="0" y="504"/>
                  </a:lnTo>
                  <a:lnTo>
                    <a:pt x="121" y="504"/>
                  </a:lnTo>
                  <a:lnTo>
                    <a:pt x="159" y="147"/>
                  </a:lnTo>
                  <a:lnTo>
                    <a:pt x="195" y="147"/>
                  </a:lnTo>
                  <a:lnTo>
                    <a:pt x="242" y="504"/>
                  </a:lnTo>
                  <a:lnTo>
                    <a:pt x="362" y="504"/>
                  </a:lnTo>
                  <a:lnTo>
                    <a:pt x="324" y="1"/>
                  </a:lnTo>
                  <a:close/>
                </a:path>
              </a:pathLst>
            </a:custGeom>
            <a:solidFill>
              <a:srgbClr val="D19865"/>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8" name="Freeform 107"/>
            <p:cNvSpPr/>
            <p:nvPr/>
          </p:nvSpPr>
          <p:spPr bwMode="auto">
            <a:xfrm>
              <a:off x="6669088" y="2695575"/>
              <a:ext cx="228600" cy="152400"/>
            </a:xfrm>
            <a:custGeom>
              <a:avLst/>
              <a:gdLst>
                <a:gd name="T0" fmla="*/ 121 w 99"/>
                <a:gd name="T1" fmla="*/ 96 h 66"/>
                <a:gd name="T2" fmla="*/ 23 w 99"/>
                <a:gd name="T3" fmla="*/ 96 h 66"/>
                <a:gd name="T4" fmla="*/ 0 w 99"/>
                <a:gd name="T5" fmla="*/ 73 h 66"/>
                <a:gd name="T6" fmla="*/ 0 w 99"/>
                <a:gd name="T7" fmla="*/ 71 h 66"/>
                <a:gd name="T8" fmla="*/ 71 w 99"/>
                <a:gd name="T9" fmla="*/ 0 h 66"/>
                <a:gd name="T10" fmla="*/ 73 w 99"/>
                <a:gd name="T11" fmla="*/ 0 h 66"/>
                <a:gd name="T12" fmla="*/ 144 w 99"/>
                <a:gd name="T13" fmla="*/ 71 h 66"/>
                <a:gd name="T14" fmla="*/ 144 w 99"/>
                <a:gd name="T15" fmla="*/ 73 h 66"/>
                <a:gd name="T16" fmla="*/ 121 w 99"/>
                <a:gd name="T17" fmla="*/ 96 h 6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99" h="66">
                  <a:moveTo>
                    <a:pt x="83" y="66"/>
                  </a:moveTo>
                  <a:cubicBezTo>
                    <a:pt x="16" y="66"/>
                    <a:pt x="16" y="66"/>
                    <a:pt x="16" y="66"/>
                  </a:cubicBezTo>
                  <a:cubicBezTo>
                    <a:pt x="7" y="66"/>
                    <a:pt x="0" y="59"/>
                    <a:pt x="0" y="50"/>
                  </a:cubicBezTo>
                  <a:cubicBezTo>
                    <a:pt x="0" y="49"/>
                    <a:pt x="0" y="49"/>
                    <a:pt x="0" y="49"/>
                  </a:cubicBezTo>
                  <a:cubicBezTo>
                    <a:pt x="0" y="22"/>
                    <a:pt x="22" y="0"/>
                    <a:pt x="49" y="0"/>
                  </a:cubicBezTo>
                  <a:cubicBezTo>
                    <a:pt x="50" y="0"/>
                    <a:pt x="50" y="0"/>
                    <a:pt x="50" y="0"/>
                  </a:cubicBezTo>
                  <a:cubicBezTo>
                    <a:pt x="77" y="0"/>
                    <a:pt x="99" y="22"/>
                    <a:pt x="99" y="49"/>
                  </a:cubicBezTo>
                  <a:cubicBezTo>
                    <a:pt x="99" y="50"/>
                    <a:pt x="99" y="50"/>
                    <a:pt x="99" y="50"/>
                  </a:cubicBezTo>
                  <a:cubicBezTo>
                    <a:pt x="99" y="59"/>
                    <a:pt x="92" y="66"/>
                    <a:pt x="83" y="66"/>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9" name="Freeform 108"/>
            <p:cNvSpPr/>
            <p:nvPr/>
          </p:nvSpPr>
          <p:spPr bwMode="auto">
            <a:xfrm>
              <a:off x="6272213" y="2695575"/>
              <a:ext cx="228600" cy="152400"/>
            </a:xfrm>
            <a:custGeom>
              <a:avLst/>
              <a:gdLst>
                <a:gd name="T0" fmla="*/ 23 w 99"/>
                <a:gd name="T1" fmla="*/ 96 h 66"/>
                <a:gd name="T2" fmla="*/ 122 w 99"/>
                <a:gd name="T3" fmla="*/ 96 h 66"/>
                <a:gd name="T4" fmla="*/ 144 w 99"/>
                <a:gd name="T5" fmla="*/ 73 h 66"/>
                <a:gd name="T6" fmla="*/ 144 w 99"/>
                <a:gd name="T7" fmla="*/ 71 h 66"/>
                <a:gd name="T8" fmla="*/ 73 w 99"/>
                <a:gd name="T9" fmla="*/ 0 h 66"/>
                <a:gd name="T10" fmla="*/ 71 w 99"/>
                <a:gd name="T11" fmla="*/ 0 h 66"/>
                <a:gd name="T12" fmla="*/ 0 w 99"/>
                <a:gd name="T13" fmla="*/ 71 h 66"/>
                <a:gd name="T14" fmla="*/ 0 w 99"/>
                <a:gd name="T15" fmla="*/ 73 h 66"/>
                <a:gd name="T16" fmla="*/ 23 w 99"/>
                <a:gd name="T17" fmla="*/ 96 h 6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99" h="66">
                  <a:moveTo>
                    <a:pt x="16" y="66"/>
                  </a:moveTo>
                  <a:cubicBezTo>
                    <a:pt x="84" y="66"/>
                    <a:pt x="84" y="66"/>
                    <a:pt x="84" y="66"/>
                  </a:cubicBezTo>
                  <a:cubicBezTo>
                    <a:pt x="92" y="66"/>
                    <a:pt x="99" y="59"/>
                    <a:pt x="99" y="50"/>
                  </a:cubicBezTo>
                  <a:cubicBezTo>
                    <a:pt x="99" y="49"/>
                    <a:pt x="99" y="49"/>
                    <a:pt x="99" y="49"/>
                  </a:cubicBezTo>
                  <a:cubicBezTo>
                    <a:pt x="99" y="22"/>
                    <a:pt x="77" y="0"/>
                    <a:pt x="50" y="0"/>
                  </a:cubicBezTo>
                  <a:cubicBezTo>
                    <a:pt x="49" y="0"/>
                    <a:pt x="49" y="0"/>
                    <a:pt x="49" y="0"/>
                  </a:cubicBezTo>
                  <a:cubicBezTo>
                    <a:pt x="22" y="0"/>
                    <a:pt x="0" y="22"/>
                    <a:pt x="0" y="49"/>
                  </a:cubicBezTo>
                  <a:cubicBezTo>
                    <a:pt x="0" y="50"/>
                    <a:pt x="0" y="50"/>
                    <a:pt x="0" y="50"/>
                  </a:cubicBezTo>
                  <a:cubicBezTo>
                    <a:pt x="0" y="59"/>
                    <a:pt x="7" y="66"/>
                    <a:pt x="16" y="66"/>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0" name="Rectangle 109"/>
            <p:cNvSpPr>
              <a:spLocks noChangeArrowheads="1"/>
            </p:cNvSpPr>
            <p:nvPr/>
          </p:nvSpPr>
          <p:spPr bwMode="auto">
            <a:xfrm>
              <a:off x="6418263" y="1319213"/>
              <a:ext cx="331788" cy="679450"/>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1" name="Freeform 110"/>
            <p:cNvSpPr/>
            <p:nvPr/>
          </p:nvSpPr>
          <p:spPr bwMode="auto">
            <a:xfrm>
              <a:off x="6554788" y="1354138"/>
              <a:ext cx="55563" cy="65088"/>
            </a:xfrm>
            <a:custGeom>
              <a:avLst/>
              <a:gdLst>
                <a:gd name="T0" fmla="*/ 26 w 24"/>
                <a:gd name="T1" fmla="*/ 41 h 28"/>
                <a:gd name="T2" fmla="*/ 7 w 24"/>
                <a:gd name="T3" fmla="*/ 41 h 28"/>
                <a:gd name="T4" fmla="*/ 0 w 24"/>
                <a:gd name="T5" fmla="*/ 32 h 28"/>
                <a:gd name="T6" fmla="*/ 0 w 24"/>
                <a:gd name="T7" fmla="*/ 7 h 28"/>
                <a:gd name="T8" fmla="*/ 7 w 24"/>
                <a:gd name="T9" fmla="*/ 0 h 28"/>
                <a:gd name="T10" fmla="*/ 26 w 24"/>
                <a:gd name="T11" fmla="*/ 0 h 28"/>
                <a:gd name="T12" fmla="*/ 35 w 24"/>
                <a:gd name="T13" fmla="*/ 7 h 28"/>
                <a:gd name="T14" fmla="*/ 35 w 24"/>
                <a:gd name="T15" fmla="*/ 32 h 28"/>
                <a:gd name="T16" fmla="*/ 26 w 24"/>
                <a:gd name="T17" fmla="*/ 41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4" h="28">
                  <a:moveTo>
                    <a:pt x="18" y="28"/>
                  </a:moveTo>
                  <a:cubicBezTo>
                    <a:pt x="5" y="28"/>
                    <a:pt x="5" y="28"/>
                    <a:pt x="5" y="28"/>
                  </a:cubicBezTo>
                  <a:cubicBezTo>
                    <a:pt x="2" y="28"/>
                    <a:pt x="0" y="25"/>
                    <a:pt x="0" y="22"/>
                  </a:cubicBezTo>
                  <a:cubicBezTo>
                    <a:pt x="0" y="5"/>
                    <a:pt x="0" y="5"/>
                    <a:pt x="0" y="5"/>
                  </a:cubicBezTo>
                  <a:cubicBezTo>
                    <a:pt x="0" y="2"/>
                    <a:pt x="2" y="0"/>
                    <a:pt x="5" y="0"/>
                  </a:cubicBezTo>
                  <a:cubicBezTo>
                    <a:pt x="18" y="0"/>
                    <a:pt x="18" y="0"/>
                    <a:pt x="18" y="0"/>
                  </a:cubicBezTo>
                  <a:cubicBezTo>
                    <a:pt x="21" y="0"/>
                    <a:pt x="24" y="2"/>
                    <a:pt x="24" y="5"/>
                  </a:cubicBezTo>
                  <a:cubicBezTo>
                    <a:pt x="24" y="22"/>
                    <a:pt x="24" y="22"/>
                    <a:pt x="24" y="22"/>
                  </a:cubicBezTo>
                  <a:cubicBezTo>
                    <a:pt x="24" y="25"/>
                    <a:pt x="21" y="28"/>
                    <a:pt x="18" y="28"/>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 name="Freeform 111"/>
            <p:cNvSpPr/>
            <p:nvPr/>
          </p:nvSpPr>
          <p:spPr bwMode="auto">
            <a:xfrm>
              <a:off x="6535738" y="1411288"/>
              <a:ext cx="92075" cy="454025"/>
            </a:xfrm>
            <a:custGeom>
              <a:avLst/>
              <a:gdLst>
                <a:gd name="T0" fmla="*/ 19 w 58"/>
                <a:gd name="T1" fmla="*/ 0 h 286"/>
                <a:gd name="T2" fmla="*/ 0 w 58"/>
                <a:gd name="T3" fmla="*/ 251 h 286"/>
                <a:gd name="T4" fmla="*/ 31 w 58"/>
                <a:gd name="T5" fmla="*/ 286 h 286"/>
                <a:gd name="T6" fmla="*/ 58 w 58"/>
                <a:gd name="T7" fmla="*/ 249 h 286"/>
                <a:gd name="T8" fmla="*/ 39 w 58"/>
                <a:gd name="T9" fmla="*/ 0 h 286"/>
                <a:gd name="T10" fmla="*/ 19 w 58"/>
                <a:gd name="T11" fmla="*/ 0 h 2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8" h="286">
                  <a:moveTo>
                    <a:pt x="19" y="0"/>
                  </a:moveTo>
                  <a:lnTo>
                    <a:pt x="0" y="251"/>
                  </a:lnTo>
                  <a:lnTo>
                    <a:pt x="31" y="286"/>
                  </a:lnTo>
                  <a:lnTo>
                    <a:pt x="58" y="249"/>
                  </a:lnTo>
                  <a:lnTo>
                    <a:pt x="39" y="0"/>
                  </a:lnTo>
                  <a:lnTo>
                    <a:pt x="19"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 name="Freeform 112"/>
            <p:cNvSpPr/>
            <p:nvPr/>
          </p:nvSpPr>
          <p:spPr bwMode="auto">
            <a:xfrm>
              <a:off x="6434138" y="1338263"/>
              <a:ext cx="293688" cy="133350"/>
            </a:xfrm>
            <a:custGeom>
              <a:avLst/>
              <a:gdLst>
                <a:gd name="T0" fmla="*/ 0 w 185"/>
                <a:gd name="T1" fmla="*/ 0 h 84"/>
                <a:gd name="T2" fmla="*/ 31 w 185"/>
                <a:gd name="T3" fmla="*/ 84 h 84"/>
                <a:gd name="T4" fmla="*/ 95 w 185"/>
                <a:gd name="T5" fmla="*/ 30 h 84"/>
                <a:gd name="T6" fmla="*/ 159 w 185"/>
                <a:gd name="T7" fmla="*/ 84 h 84"/>
                <a:gd name="T8" fmla="*/ 185 w 185"/>
                <a:gd name="T9" fmla="*/ 0 h 84"/>
                <a:gd name="T10" fmla="*/ 0 w 185"/>
                <a:gd name="T11" fmla="*/ 0 h 8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85" h="84">
                  <a:moveTo>
                    <a:pt x="0" y="0"/>
                  </a:moveTo>
                  <a:lnTo>
                    <a:pt x="31" y="84"/>
                  </a:lnTo>
                  <a:lnTo>
                    <a:pt x="95" y="30"/>
                  </a:lnTo>
                  <a:lnTo>
                    <a:pt x="159" y="84"/>
                  </a:lnTo>
                  <a:lnTo>
                    <a:pt x="185" y="0"/>
                  </a:lnTo>
                  <a:lnTo>
                    <a:pt x="0" y="0"/>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 name="Freeform 113"/>
            <p:cNvSpPr/>
            <p:nvPr/>
          </p:nvSpPr>
          <p:spPr bwMode="auto">
            <a:xfrm>
              <a:off x="6205538" y="1946275"/>
              <a:ext cx="196850" cy="315913"/>
            </a:xfrm>
            <a:custGeom>
              <a:avLst/>
              <a:gdLst>
                <a:gd name="T0" fmla="*/ 20 w 85"/>
                <a:gd name="T1" fmla="*/ 0 h 137"/>
                <a:gd name="T2" fmla="*/ 22 w 85"/>
                <a:gd name="T3" fmla="*/ 118 h 137"/>
                <a:gd name="T4" fmla="*/ 96 w 85"/>
                <a:gd name="T5" fmla="*/ 189 h 137"/>
                <a:gd name="T6" fmla="*/ 79 w 85"/>
                <a:gd name="T7" fmla="*/ 122 h 137"/>
                <a:gd name="T8" fmla="*/ 95 w 85"/>
                <a:gd name="T9" fmla="*/ 119 h 137"/>
                <a:gd name="T10" fmla="*/ 88 w 85"/>
                <a:gd name="T11" fmla="*/ 33 h 137"/>
                <a:gd name="T12" fmla="*/ 20 w 85"/>
                <a:gd name="T13" fmla="*/ 0 h 13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5" h="137">
                  <a:moveTo>
                    <a:pt x="14" y="0"/>
                  </a:moveTo>
                  <a:cubicBezTo>
                    <a:pt x="14" y="0"/>
                    <a:pt x="0" y="46"/>
                    <a:pt x="15" y="81"/>
                  </a:cubicBezTo>
                  <a:cubicBezTo>
                    <a:pt x="31" y="116"/>
                    <a:pt x="48" y="137"/>
                    <a:pt x="66" y="130"/>
                  </a:cubicBezTo>
                  <a:cubicBezTo>
                    <a:pt x="85" y="123"/>
                    <a:pt x="55" y="87"/>
                    <a:pt x="54" y="84"/>
                  </a:cubicBezTo>
                  <a:cubicBezTo>
                    <a:pt x="54" y="84"/>
                    <a:pt x="62" y="88"/>
                    <a:pt x="65" y="82"/>
                  </a:cubicBezTo>
                  <a:cubicBezTo>
                    <a:pt x="68" y="76"/>
                    <a:pt x="68" y="51"/>
                    <a:pt x="60" y="23"/>
                  </a:cubicBezTo>
                  <a:lnTo>
                    <a:pt x="14"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 name="Freeform 114"/>
            <p:cNvSpPr/>
            <p:nvPr/>
          </p:nvSpPr>
          <p:spPr bwMode="auto">
            <a:xfrm>
              <a:off x="6286500" y="2093913"/>
              <a:ext cx="57150" cy="69850"/>
            </a:xfrm>
            <a:custGeom>
              <a:avLst/>
              <a:gdLst>
                <a:gd name="T0" fmla="*/ 36 w 25"/>
                <a:gd name="T1" fmla="*/ 44 h 30"/>
                <a:gd name="T2" fmla="*/ 27 w 25"/>
                <a:gd name="T3" fmla="*/ 29 h 30"/>
                <a:gd name="T4" fmla="*/ 9 w 25"/>
                <a:gd name="T5" fmla="*/ 0 h 30"/>
                <a:gd name="T6" fmla="*/ 36 w 25"/>
                <a:gd name="T7" fmla="*/ 44 h 3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30">
                  <a:moveTo>
                    <a:pt x="25" y="30"/>
                  </a:moveTo>
                  <a:cubicBezTo>
                    <a:pt x="22" y="24"/>
                    <a:pt x="19" y="21"/>
                    <a:pt x="19" y="20"/>
                  </a:cubicBezTo>
                  <a:cubicBezTo>
                    <a:pt x="19" y="20"/>
                    <a:pt x="10" y="17"/>
                    <a:pt x="6" y="0"/>
                  </a:cubicBezTo>
                  <a:cubicBezTo>
                    <a:pt x="6" y="0"/>
                    <a:pt x="0" y="26"/>
                    <a:pt x="25"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6" name="Freeform 115"/>
            <p:cNvSpPr/>
            <p:nvPr/>
          </p:nvSpPr>
          <p:spPr bwMode="auto">
            <a:xfrm>
              <a:off x="6211888" y="1330325"/>
              <a:ext cx="385763" cy="830263"/>
            </a:xfrm>
            <a:custGeom>
              <a:avLst/>
              <a:gdLst>
                <a:gd name="T0" fmla="*/ 151 w 167"/>
                <a:gd name="T1" fmla="*/ 1 h 359"/>
                <a:gd name="T2" fmla="*/ 19 w 167"/>
                <a:gd name="T3" fmla="*/ 118 h 359"/>
                <a:gd name="T4" fmla="*/ 6 w 167"/>
                <a:gd name="T5" fmla="*/ 418 h 359"/>
                <a:gd name="T6" fmla="*/ 74 w 167"/>
                <a:gd name="T7" fmla="*/ 418 h 359"/>
                <a:gd name="T8" fmla="*/ 79 w 167"/>
                <a:gd name="T9" fmla="*/ 523 h 359"/>
                <a:gd name="T10" fmla="*/ 221 w 167"/>
                <a:gd name="T11" fmla="*/ 306 h 359"/>
                <a:gd name="T12" fmla="*/ 175 w 167"/>
                <a:gd name="T13" fmla="*/ 173 h 359"/>
                <a:gd name="T14" fmla="*/ 151 w 167"/>
                <a:gd name="T15" fmla="*/ 1 h 35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67" h="359">
                  <a:moveTo>
                    <a:pt x="104" y="1"/>
                  </a:moveTo>
                  <a:cubicBezTo>
                    <a:pt x="104" y="1"/>
                    <a:pt x="25" y="0"/>
                    <a:pt x="13" y="81"/>
                  </a:cubicBezTo>
                  <a:cubicBezTo>
                    <a:pt x="0" y="161"/>
                    <a:pt x="4" y="287"/>
                    <a:pt x="4" y="287"/>
                  </a:cubicBezTo>
                  <a:cubicBezTo>
                    <a:pt x="51" y="287"/>
                    <a:pt x="51" y="287"/>
                    <a:pt x="51" y="287"/>
                  </a:cubicBezTo>
                  <a:cubicBezTo>
                    <a:pt x="54" y="359"/>
                    <a:pt x="54" y="359"/>
                    <a:pt x="54" y="359"/>
                  </a:cubicBezTo>
                  <a:cubicBezTo>
                    <a:pt x="54" y="359"/>
                    <a:pt x="167" y="342"/>
                    <a:pt x="152" y="210"/>
                  </a:cubicBezTo>
                  <a:cubicBezTo>
                    <a:pt x="143" y="136"/>
                    <a:pt x="127" y="130"/>
                    <a:pt x="120" y="119"/>
                  </a:cubicBezTo>
                  <a:cubicBezTo>
                    <a:pt x="113" y="109"/>
                    <a:pt x="76" y="65"/>
                    <a:pt x="104" y="1"/>
                  </a:cubicBez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7" name="Freeform 116"/>
            <p:cNvSpPr/>
            <p:nvPr/>
          </p:nvSpPr>
          <p:spPr bwMode="auto">
            <a:xfrm>
              <a:off x="6307138" y="1612900"/>
              <a:ext cx="30163" cy="381000"/>
            </a:xfrm>
            <a:custGeom>
              <a:avLst/>
              <a:gdLst>
                <a:gd name="T0" fmla="*/ 15 w 13"/>
                <a:gd name="T1" fmla="*/ 240 h 165"/>
                <a:gd name="T2" fmla="*/ 19 w 13"/>
                <a:gd name="T3" fmla="*/ 0 h 165"/>
                <a:gd name="T4" fmla="*/ 1 w 13"/>
                <a:gd name="T5" fmla="*/ 240 h 165"/>
                <a:gd name="T6" fmla="*/ 15 w 13"/>
                <a:gd name="T7" fmla="*/ 240 h 1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3" h="165">
                  <a:moveTo>
                    <a:pt x="10" y="165"/>
                  </a:moveTo>
                  <a:cubicBezTo>
                    <a:pt x="10" y="165"/>
                    <a:pt x="9" y="41"/>
                    <a:pt x="13" y="0"/>
                  </a:cubicBezTo>
                  <a:cubicBezTo>
                    <a:pt x="13" y="0"/>
                    <a:pt x="0" y="56"/>
                    <a:pt x="1" y="165"/>
                  </a:cubicBezTo>
                  <a:lnTo>
                    <a:pt x="10" y="165"/>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 name="Freeform 117"/>
            <p:cNvSpPr/>
            <p:nvPr/>
          </p:nvSpPr>
          <p:spPr bwMode="auto">
            <a:xfrm>
              <a:off x="6338888" y="1346200"/>
              <a:ext cx="182563" cy="307975"/>
            </a:xfrm>
            <a:custGeom>
              <a:avLst/>
              <a:gdLst>
                <a:gd name="T0" fmla="*/ 95 w 79"/>
                <a:gd name="T1" fmla="*/ 163 h 133"/>
                <a:gd name="T2" fmla="*/ 66 w 79"/>
                <a:gd name="T3" fmla="*/ 9 h 133"/>
                <a:gd name="T4" fmla="*/ 63 w 79"/>
                <a:gd name="T5" fmla="*/ 0 h 133"/>
                <a:gd name="T6" fmla="*/ 12 w 79"/>
                <a:gd name="T7" fmla="*/ 108 h 133"/>
                <a:gd name="T8" fmla="*/ 36 w 79"/>
                <a:gd name="T9" fmla="*/ 108 h 133"/>
                <a:gd name="T10" fmla="*/ 29 w 79"/>
                <a:gd name="T11" fmla="*/ 160 h 133"/>
                <a:gd name="T12" fmla="*/ 115 w 79"/>
                <a:gd name="T13" fmla="*/ 194 h 133"/>
                <a:gd name="T14" fmla="*/ 95 w 79"/>
                <a:gd name="T15" fmla="*/ 163 h 13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9" h="133">
                  <a:moveTo>
                    <a:pt x="65" y="112"/>
                  </a:moveTo>
                  <a:cubicBezTo>
                    <a:pt x="59" y="103"/>
                    <a:pt x="26" y="64"/>
                    <a:pt x="45" y="6"/>
                  </a:cubicBezTo>
                  <a:cubicBezTo>
                    <a:pt x="43" y="0"/>
                    <a:pt x="43" y="0"/>
                    <a:pt x="43" y="0"/>
                  </a:cubicBezTo>
                  <a:cubicBezTo>
                    <a:pt x="43" y="0"/>
                    <a:pt x="0" y="59"/>
                    <a:pt x="8" y="74"/>
                  </a:cubicBezTo>
                  <a:cubicBezTo>
                    <a:pt x="11" y="79"/>
                    <a:pt x="25" y="74"/>
                    <a:pt x="25" y="74"/>
                  </a:cubicBezTo>
                  <a:cubicBezTo>
                    <a:pt x="25" y="74"/>
                    <a:pt x="14" y="100"/>
                    <a:pt x="20" y="110"/>
                  </a:cubicBezTo>
                  <a:cubicBezTo>
                    <a:pt x="25" y="120"/>
                    <a:pt x="55" y="130"/>
                    <a:pt x="79" y="133"/>
                  </a:cubicBezTo>
                  <a:cubicBezTo>
                    <a:pt x="74" y="121"/>
                    <a:pt x="68" y="117"/>
                    <a:pt x="65" y="112"/>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9" name="Freeform 118"/>
            <p:cNvSpPr/>
            <p:nvPr/>
          </p:nvSpPr>
          <p:spPr bwMode="auto">
            <a:xfrm>
              <a:off x="6811963" y="1946275"/>
              <a:ext cx="304800" cy="254000"/>
            </a:xfrm>
            <a:custGeom>
              <a:avLst/>
              <a:gdLst>
                <a:gd name="T0" fmla="*/ 127 w 132"/>
                <a:gd name="T1" fmla="*/ 0 h 110"/>
                <a:gd name="T2" fmla="*/ 161 w 132"/>
                <a:gd name="T3" fmla="*/ 38 h 110"/>
                <a:gd name="T4" fmla="*/ 176 w 132"/>
                <a:gd name="T5" fmla="*/ 79 h 110"/>
                <a:gd name="T6" fmla="*/ 132 w 132"/>
                <a:gd name="T7" fmla="*/ 65 h 110"/>
                <a:gd name="T8" fmla="*/ 143 w 132"/>
                <a:gd name="T9" fmla="*/ 93 h 110"/>
                <a:gd name="T10" fmla="*/ 144 w 132"/>
                <a:gd name="T11" fmla="*/ 132 h 110"/>
                <a:gd name="T12" fmla="*/ 95 w 132"/>
                <a:gd name="T13" fmla="*/ 89 h 110"/>
                <a:gd name="T14" fmla="*/ 102 w 132"/>
                <a:gd name="T15" fmla="*/ 109 h 110"/>
                <a:gd name="T16" fmla="*/ 103 w 132"/>
                <a:gd name="T17" fmla="*/ 148 h 110"/>
                <a:gd name="T18" fmla="*/ 58 w 132"/>
                <a:gd name="T19" fmla="*/ 109 h 110"/>
                <a:gd name="T20" fmla="*/ 61 w 132"/>
                <a:gd name="T21" fmla="*/ 127 h 110"/>
                <a:gd name="T22" fmla="*/ 61 w 132"/>
                <a:gd name="T23" fmla="*/ 147 h 110"/>
                <a:gd name="T24" fmla="*/ 17 w 132"/>
                <a:gd name="T25" fmla="*/ 100 h 110"/>
                <a:gd name="T26" fmla="*/ 17 w 132"/>
                <a:gd name="T27" fmla="*/ 19 h 110"/>
                <a:gd name="T28" fmla="*/ 127 w 132"/>
                <a:gd name="T29" fmla="*/ 0 h 11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2" h="110">
                  <a:moveTo>
                    <a:pt x="87" y="0"/>
                  </a:moveTo>
                  <a:cubicBezTo>
                    <a:pt x="87" y="0"/>
                    <a:pt x="98" y="18"/>
                    <a:pt x="111" y="26"/>
                  </a:cubicBezTo>
                  <a:cubicBezTo>
                    <a:pt x="124" y="35"/>
                    <a:pt x="132" y="44"/>
                    <a:pt x="121" y="54"/>
                  </a:cubicBezTo>
                  <a:cubicBezTo>
                    <a:pt x="110" y="65"/>
                    <a:pt x="91" y="45"/>
                    <a:pt x="91" y="45"/>
                  </a:cubicBezTo>
                  <a:cubicBezTo>
                    <a:pt x="91" y="45"/>
                    <a:pt x="94" y="57"/>
                    <a:pt x="98" y="64"/>
                  </a:cubicBezTo>
                  <a:cubicBezTo>
                    <a:pt x="103" y="72"/>
                    <a:pt x="111" y="83"/>
                    <a:pt x="99" y="91"/>
                  </a:cubicBezTo>
                  <a:cubicBezTo>
                    <a:pt x="87" y="98"/>
                    <a:pt x="72" y="78"/>
                    <a:pt x="65" y="61"/>
                  </a:cubicBezTo>
                  <a:cubicBezTo>
                    <a:pt x="65" y="61"/>
                    <a:pt x="67" y="69"/>
                    <a:pt x="70" y="75"/>
                  </a:cubicBezTo>
                  <a:cubicBezTo>
                    <a:pt x="73" y="81"/>
                    <a:pt x="84" y="94"/>
                    <a:pt x="71" y="102"/>
                  </a:cubicBezTo>
                  <a:cubicBezTo>
                    <a:pt x="57" y="110"/>
                    <a:pt x="43" y="89"/>
                    <a:pt x="40" y="75"/>
                  </a:cubicBezTo>
                  <a:cubicBezTo>
                    <a:pt x="40" y="75"/>
                    <a:pt x="40" y="82"/>
                    <a:pt x="42" y="87"/>
                  </a:cubicBezTo>
                  <a:cubicBezTo>
                    <a:pt x="45" y="92"/>
                    <a:pt x="47" y="98"/>
                    <a:pt x="42" y="101"/>
                  </a:cubicBezTo>
                  <a:cubicBezTo>
                    <a:pt x="37" y="103"/>
                    <a:pt x="23" y="102"/>
                    <a:pt x="12" y="69"/>
                  </a:cubicBezTo>
                  <a:cubicBezTo>
                    <a:pt x="0" y="37"/>
                    <a:pt x="12" y="13"/>
                    <a:pt x="12" y="13"/>
                  </a:cubicBezTo>
                  <a:lnTo>
                    <a:pt x="87"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0" name="Freeform 119"/>
            <p:cNvSpPr/>
            <p:nvPr/>
          </p:nvSpPr>
          <p:spPr bwMode="auto">
            <a:xfrm>
              <a:off x="6872288" y="2008188"/>
              <a:ext cx="142875" cy="95250"/>
            </a:xfrm>
            <a:custGeom>
              <a:avLst/>
              <a:gdLst>
                <a:gd name="T0" fmla="*/ 90 w 62"/>
                <a:gd name="T1" fmla="*/ 0 h 41"/>
                <a:gd name="T2" fmla="*/ 0 w 62"/>
                <a:gd name="T3" fmla="*/ 50 h 41"/>
                <a:gd name="T4" fmla="*/ 90 w 62"/>
                <a:gd name="T5" fmla="*/ 0 h 41"/>
                <a:gd name="T6" fmla="*/ 0 60000 65536"/>
                <a:gd name="T7" fmla="*/ 0 60000 65536"/>
                <a:gd name="T8" fmla="*/ 0 60000 65536"/>
              </a:gdLst>
              <a:ahLst/>
              <a:cxnLst>
                <a:cxn ang="T6">
                  <a:pos x="T0" y="T1"/>
                </a:cxn>
                <a:cxn ang="T7">
                  <a:pos x="T2" y="T3"/>
                </a:cxn>
                <a:cxn ang="T8">
                  <a:pos x="T4" y="T5"/>
                </a:cxn>
              </a:cxnLst>
              <a:rect l="0" t="0" r="r" b="b"/>
              <a:pathLst>
                <a:path w="62" h="41">
                  <a:moveTo>
                    <a:pt x="62" y="0"/>
                  </a:moveTo>
                  <a:cubicBezTo>
                    <a:pt x="62" y="0"/>
                    <a:pt x="48" y="30"/>
                    <a:pt x="0" y="34"/>
                  </a:cubicBezTo>
                  <a:cubicBezTo>
                    <a:pt x="0" y="34"/>
                    <a:pt x="51" y="41"/>
                    <a:pt x="62" y="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1" name="Freeform 120"/>
            <p:cNvSpPr/>
            <p:nvPr/>
          </p:nvSpPr>
          <p:spPr bwMode="auto">
            <a:xfrm>
              <a:off x="6567488" y="1330325"/>
              <a:ext cx="460375" cy="830263"/>
            </a:xfrm>
            <a:custGeom>
              <a:avLst/>
              <a:gdLst>
                <a:gd name="T0" fmla="*/ 92 w 199"/>
                <a:gd name="T1" fmla="*/ 1 h 359"/>
                <a:gd name="T2" fmla="*/ 224 w 199"/>
                <a:gd name="T3" fmla="*/ 118 h 359"/>
                <a:gd name="T4" fmla="*/ 290 w 199"/>
                <a:gd name="T5" fmla="*/ 390 h 359"/>
                <a:gd name="T6" fmla="*/ 169 w 199"/>
                <a:gd name="T7" fmla="*/ 418 h 359"/>
                <a:gd name="T8" fmla="*/ 165 w 199"/>
                <a:gd name="T9" fmla="*/ 523 h 359"/>
                <a:gd name="T10" fmla="*/ 22 w 199"/>
                <a:gd name="T11" fmla="*/ 306 h 359"/>
                <a:gd name="T12" fmla="*/ 68 w 199"/>
                <a:gd name="T13" fmla="*/ 173 h 359"/>
                <a:gd name="T14" fmla="*/ 92 w 199"/>
                <a:gd name="T15" fmla="*/ 1 h 35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99" h="359">
                  <a:moveTo>
                    <a:pt x="63" y="1"/>
                  </a:moveTo>
                  <a:cubicBezTo>
                    <a:pt x="63" y="1"/>
                    <a:pt x="142" y="0"/>
                    <a:pt x="154" y="81"/>
                  </a:cubicBezTo>
                  <a:cubicBezTo>
                    <a:pt x="167" y="161"/>
                    <a:pt x="199" y="268"/>
                    <a:pt x="199" y="268"/>
                  </a:cubicBezTo>
                  <a:cubicBezTo>
                    <a:pt x="116" y="287"/>
                    <a:pt x="116" y="287"/>
                    <a:pt x="116" y="287"/>
                  </a:cubicBezTo>
                  <a:cubicBezTo>
                    <a:pt x="113" y="359"/>
                    <a:pt x="113" y="359"/>
                    <a:pt x="113" y="359"/>
                  </a:cubicBezTo>
                  <a:cubicBezTo>
                    <a:pt x="113" y="359"/>
                    <a:pt x="0" y="342"/>
                    <a:pt x="15" y="210"/>
                  </a:cubicBezTo>
                  <a:cubicBezTo>
                    <a:pt x="24" y="136"/>
                    <a:pt x="40" y="130"/>
                    <a:pt x="47" y="119"/>
                  </a:cubicBezTo>
                  <a:cubicBezTo>
                    <a:pt x="54" y="109"/>
                    <a:pt x="91" y="65"/>
                    <a:pt x="63" y="1"/>
                  </a:cubicBez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2" name="Freeform 121"/>
            <p:cNvSpPr/>
            <p:nvPr/>
          </p:nvSpPr>
          <p:spPr bwMode="auto">
            <a:xfrm>
              <a:off x="6829425" y="1612900"/>
              <a:ext cx="30163" cy="381000"/>
            </a:xfrm>
            <a:custGeom>
              <a:avLst/>
              <a:gdLst>
                <a:gd name="T0" fmla="*/ 4 w 13"/>
                <a:gd name="T1" fmla="*/ 240 h 165"/>
                <a:gd name="T2" fmla="*/ 0 w 13"/>
                <a:gd name="T3" fmla="*/ 0 h 165"/>
                <a:gd name="T4" fmla="*/ 18 w 13"/>
                <a:gd name="T5" fmla="*/ 236 h 165"/>
                <a:gd name="T6" fmla="*/ 4 w 13"/>
                <a:gd name="T7" fmla="*/ 240 h 1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3" h="165">
                  <a:moveTo>
                    <a:pt x="3" y="165"/>
                  </a:moveTo>
                  <a:cubicBezTo>
                    <a:pt x="3" y="165"/>
                    <a:pt x="4" y="41"/>
                    <a:pt x="0" y="0"/>
                  </a:cubicBezTo>
                  <a:cubicBezTo>
                    <a:pt x="0" y="0"/>
                    <a:pt x="13" y="54"/>
                    <a:pt x="12" y="162"/>
                  </a:cubicBezTo>
                  <a:lnTo>
                    <a:pt x="3" y="165"/>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3" name="Freeform 122"/>
            <p:cNvSpPr/>
            <p:nvPr/>
          </p:nvSpPr>
          <p:spPr bwMode="auto">
            <a:xfrm>
              <a:off x="6642100" y="1346200"/>
              <a:ext cx="184150" cy="307975"/>
            </a:xfrm>
            <a:custGeom>
              <a:avLst/>
              <a:gdLst>
                <a:gd name="T0" fmla="*/ 22 w 80"/>
                <a:gd name="T1" fmla="*/ 163 h 133"/>
                <a:gd name="T2" fmla="*/ 51 w 80"/>
                <a:gd name="T3" fmla="*/ 9 h 133"/>
                <a:gd name="T4" fmla="*/ 54 w 80"/>
                <a:gd name="T5" fmla="*/ 0 h 133"/>
                <a:gd name="T6" fmla="*/ 104 w 80"/>
                <a:gd name="T7" fmla="*/ 108 h 133"/>
                <a:gd name="T8" fmla="*/ 80 w 80"/>
                <a:gd name="T9" fmla="*/ 108 h 133"/>
                <a:gd name="T10" fmla="*/ 87 w 80"/>
                <a:gd name="T11" fmla="*/ 160 h 133"/>
                <a:gd name="T12" fmla="*/ 0 w 80"/>
                <a:gd name="T13" fmla="*/ 194 h 133"/>
                <a:gd name="T14" fmla="*/ 22 w 80"/>
                <a:gd name="T15" fmla="*/ 163 h 13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80" h="133">
                  <a:moveTo>
                    <a:pt x="15" y="112"/>
                  </a:moveTo>
                  <a:cubicBezTo>
                    <a:pt x="21" y="103"/>
                    <a:pt x="54" y="64"/>
                    <a:pt x="35" y="6"/>
                  </a:cubicBezTo>
                  <a:cubicBezTo>
                    <a:pt x="37" y="0"/>
                    <a:pt x="37" y="0"/>
                    <a:pt x="37" y="0"/>
                  </a:cubicBezTo>
                  <a:cubicBezTo>
                    <a:pt x="37" y="0"/>
                    <a:pt x="80" y="59"/>
                    <a:pt x="72" y="74"/>
                  </a:cubicBezTo>
                  <a:cubicBezTo>
                    <a:pt x="69" y="79"/>
                    <a:pt x="55" y="74"/>
                    <a:pt x="55" y="74"/>
                  </a:cubicBezTo>
                  <a:cubicBezTo>
                    <a:pt x="55" y="74"/>
                    <a:pt x="66" y="100"/>
                    <a:pt x="60" y="110"/>
                  </a:cubicBezTo>
                  <a:cubicBezTo>
                    <a:pt x="55" y="120"/>
                    <a:pt x="25" y="130"/>
                    <a:pt x="0" y="133"/>
                  </a:cubicBezTo>
                  <a:cubicBezTo>
                    <a:pt x="6" y="121"/>
                    <a:pt x="12" y="117"/>
                    <a:pt x="15" y="112"/>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4" name="Freeform 123"/>
            <p:cNvSpPr/>
            <p:nvPr/>
          </p:nvSpPr>
          <p:spPr bwMode="auto">
            <a:xfrm>
              <a:off x="5949950" y="442913"/>
              <a:ext cx="1217613" cy="652463"/>
            </a:xfrm>
            <a:custGeom>
              <a:avLst/>
              <a:gdLst>
                <a:gd name="T0" fmla="*/ 118 w 528"/>
                <a:gd name="T1" fmla="*/ 411 h 282"/>
                <a:gd name="T2" fmla="*/ 160 w 528"/>
                <a:gd name="T3" fmla="*/ 102 h 282"/>
                <a:gd name="T4" fmla="*/ 370 w 528"/>
                <a:gd name="T5" fmla="*/ 0 h 282"/>
                <a:gd name="T6" fmla="*/ 673 w 528"/>
                <a:gd name="T7" fmla="*/ 411 h 282"/>
                <a:gd name="T8" fmla="*/ 118 w 528"/>
                <a:gd name="T9" fmla="*/ 411 h 2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28" h="282">
                  <a:moveTo>
                    <a:pt x="81" y="282"/>
                  </a:moveTo>
                  <a:cubicBezTo>
                    <a:pt x="81" y="282"/>
                    <a:pt x="0" y="85"/>
                    <a:pt x="110" y="70"/>
                  </a:cubicBezTo>
                  <a:cubicBezTo>
                    <a:pt x="110" y="70"/>
                    <a:pt x="98" y="0"/>
                    <a:pt x="255" y="0"/>
                  </a:cubicBezTo>
                  <a:cubicBezTo>
                    <a:pt x="451" y="0"/>
                    <a:pt x="528" y="47"/>
                    <a:pt x="463" y="282"/>
                  </a:cubicBezTo>
                  <a:lnTo>
                    <a:pt x="81" y="282"/>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5" name="Freeform 124"/>
            <p:cNvSpPr/>
            <p:nvPr/>
          </p:nvSpPr>
          <p:spPr bwMode="auto">
            <a:xfrm>
              <a:off x="6099175" y="1050925"/>
              <a:ext cx="247650" cy="234950"/>
            </a:xfrm>
            <a:custGeom>
              <a:avLst/>
              <a:gdLst>
                <a:gd name="T0" fmla="*/ 82 w 107"/>
                <a:gd name="T1" fmla="*/ 25 h 102"/>
                <a:gd name="T2" fmla="*/ 23 w 107"/>
                <a:gd name="T3" fmla="*/ 19 h 102"/>
                <a:gd name="T4" fmla="*/ 156 w 107"/>
                <a:gd name="T5" fmla="*/ 148 h 102"/>
                <a:gd name="T6" fmla="*/ 82 w 107"/>
                <a:gd name="T7" fmla="*/ 25 h 1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7" h="102">
                  <a:moveTo>
                    <a:pt x="56" y="17"/>
                  </a:moveTo>
                  <a:cubicBezTo>
                    <a:pt x="56" y="17"/>
                    <a:pt x="33" y="0"/>
                    <a:pt x="16" y="13"/>
                  </a:cubicBezTo>
                  <a:cubicBezTo>
                    <a:pt x="0" y="27"/>
                    <a:pt x="14" y="102"/>
                    <a:pt x="107" y="102"/>
                  </a:cubicBezTo>
                  <a:lnTo>
                    <a:pt x="56" y="17"/>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 name="Freeform 125"/>
            <p:cNvSpPr/>
            <p:nvPr/>
          </p:nvSpPr>
          <p:spPr bwMode="auto">
            <a:xfrm>
              <a:off x="6811963" y="1050925"/>
              <a:ext cx="250825" cy="234950"/>
            </a:xfrm>
            <a:custGeom>
              <a:avLst/>
              <a:gdLst>
                <a:gd name="T0" fmla="*/ 75 w 108"/>
                <a:gd name="T1" fmla="*/ 25 h 102"/>
                <a:gd name="T2" fmla="*/ 133 w 108"/>
                <a:gd name="T3" fmla="*/ 19 h 102"/>
                <a:gd name="T4" fmla="*/ 0 w 108"/>
                <a:gd name="T5" fmla="*/ 148 h 102"/>
                <a:gd name="T6" fmla="*/ 75 w 108"/>
                <a:gd name="T7" fmla="*/ 25 h 1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8" h="102">
                  <a:moveTo>
                    <a:pt x="51" y="17"/>
                  </a:moveTo>
                  <a:cubicBezTo>
                    <a:pt x="51" y="17"/>
                    <a:pt x="74" y="0"/>
                    <a:pt x="91" y="13"/>
                  </a:cubicBezTo>
                  <a:cubicBezTo>
                    <a:pt x="108" y="27"/>
                    <a:pt x="93" y="102"/>
                    <a:pt x="0" y="102"/>
                  </a:cubicBezTo>
                  <a:lnTo>
                    <a:pt x="51" y="17"/>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 name="Freeform 126"/>
            <p:cNvSpPr/>
            <p:nvPr/>
          </p:nvSpPr>
          <p:spPr bwMode="auto">
            <a:xfrm>
              <a:off x="6183313" y="703263"/>
              <a:ext cx="795338" cy="685800"/>
            </a:xfrm>
            <a:custGeom>
              <a:avLst/>
              <a:gdLst>
                <a:gd name="T0" fmla="*/ 488 w 345"/>
                <a:gd name="T1" fmla="*/ 111 h 296"/>
                <a:gd name="T2" fmla="*/ 250 w 345"/>
                <a:gd name="T3" fmla="*/ 111 h 296"/>
                <a:gd name="T4" fmla="*/ 12 w 345"/>
                <a:gd name="T5" fmla="*/ 111 h 296"/>
                <a:gd name="T6" fmla="*/ 6 w 345"/>
                <a:gd name="T7" fmla="*/ 197 h 296"/>
                <a:gd name="T8" fmla="*/ 250 w 345"/>
                <a:gd name="T9" fmla="*/ 432 h 296"/>
                <a:gd name="T10" fmla="*/ 494 w 345"/>
                <a:gd name="T11" fmla="*/ 197 h 296"/>
                <a:gd name="T12" fmla="*/ 488 w 345"/>
                <a:gd name="T13" fmla="*/ 111 h 29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45" h="296">
                  <a:moveTo>
                    <a:pt x="336" y="76"/>
                  </a:moveTo>
                  <a:cubicBezTo>
                    <a:pt x="314" y="0"/>
                    <a:pt x="172" y="76"/>
                    <a:pt x="172" y="76"/>
                  </a:cubicBezTo>
                  <a:cubicBezTo>
                    <a:pt x="172" y="76"/>
                    <a:pt x="31" y="0"/>
                    <a:pt x="8" y="76"/>
                  </a:cubicBezTo>
                  <a:cubicBezTo>
                    <a:pt x="8" y="76"/>
                    <a:pt x="0" y="101"/>
                    <a:pt x="4" y="135"/>
                  </a:cubicBezTo>
                  <a:cubicBezTo>
                    <a:pt x="13" y="200"/>
                    <a:pt x="67" y="296"/>
                    <a:pt x="172" y="296"/>
                  </a:cubicBezTo>
                  <a:cubicBezTo>
                    <a:pt x="277" y="296"/>
                    <a:pt x="331" y="200"/>
                    <a:pt x="340" y="135"/>
                  </a:cubicBezTo>
                  <a:cubicBezTo>
                    <a:pt x="345" y="101"/>
                    <a:pt x="336" y="76"/>
                    <a:pt x="336" y="76"/>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8" name="Freeform 127"/>
            <p:cNvSpPr/>
            <p:nvPr/>
          </p:nvSpPr>
          <p:spPr bwMode="auto">
            <a:xfrm>
              <a:off x="6499225" y="1133475"/>
              <a:ext cx="128588" cy="69850"/>
            </a:xfrm>
            <a:custGeom>
              <a:avLst/>
              <a:gdLst>
                <a:gd name="T0" fmla="*/ 0 w 56"/>
                <a:gd name="T1" fmla="*/ 15 h 30"/>
                <a:gd name="T2" fmla="*/ 42 w 56"/>
                <a:gd name="T3" fmla="*/ 43 h 30"/>
                <a:gd name="T4" fmla="*/ 81 w 56"/>
                <a:gd name="T5" fmla="*/ 0 h 30"/>
                <a:gd name="T6" fmla="*/ 41 w 56"/>
                <a:gd name="T7" fmla="*/ 32 h 30"/>
                <a:gd name="T8" fmla="*/ 0 w 56"/>
                <a:gd name="T9" fmla="*/ 15 h 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6" h="30">
                  <a:moveTo>
                    <a:pt x="0" y="10"/>
                  </a:moveTo>
                  <a:cubicBezTo>
                    <a:pt x="0" y="10"/>
                    <a:pt x="8" y="30"/>
                    <a:pt x="29" y="29"/>
                  </a:cubicBezTo>
                  <a:cubicBezTo>
                    <a:pt x="50" y="28"/>
                    <a:pt x="56" y="0"/>
                    <a:pt x="56" y="0"/>
                  </a:cubicBezTo>
                  <a:cubicBezTo>
                    <a:pt x="56" y="0"/>
                    <a:pt x="45" y="22"/>
                    <a:pt x="28" y="22"/>
                  </a:cubicBezTo>
                  <a:cubicBezTo>
                    <a:pt x="12" y="22"/>
                    <a:pt x="0" y="10"/>
                    <a:pt x="0" y="1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 name="Freeform 128"/>
            <p:cNvSpPr/>
            <p:nvPr/>
          </p:nvSpPr>
          <p:spPr bwMode="auto">
            <a:xfrm>
              <a:off x="6457950" y="1223963"/>
              <a:ext cx="295275" cy="69850"/>
            </a:xfrm>
            <a:custGeom>
              <a:avLst/>
              <a:gdLst>
                <a:gd name="T0" fmla="*/ 4 w 128"/>
                <a:gd name="T1" fmla="*/ 44 h 30"/>
                <a:gd name="T2" fmla="*/ 0 w 128"/>
                <a:gd name="T3" fmla="*/ 40 h 30"/>
                <a:gd name="T4" fmla="*/ 4 w 128"/>
                <a:gd name="T5" fmla="*/ 35 h 30"/>
                <a:gd name="T6" fmla="*/ 179 w 128"/>
                <a:gd name="T7" fmla="*/ 1 h 30"/>
                <a:gd name="T8" fmla="*/ 185 w 128"/>
                <a:gd name="T9" fmla="*/ 1 h 30"/>
                <a:gd name="T10" fmla="*/ 185 w 128"/>
                <a:gd name="T11" fmla="*/ 9 h 30"/>
                <a:gd name="T12" fmla="*/ 4 w 128"/>
                <a:gd name="T13" fmla="*/ 44 h 30"/>
                <a:gd name="T14" fmla="*/ 4 w 128"/>
                <a:gd name="T15" fmla="*/ 44 h 3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28" h="30">
                  <a:moveTo>
                    <a:pt x="3" y="30"/>
                  </a:moveTo>
                  <a:cubicBezTo>
                    <a:pt x="2" y="30"/>
                    <a:pt x="0" y="29"/>
                    <a:pt x="0" y="27"/>
                  </a:cubicBezTo>
                  <a:cubicBezTo>
                    <a:pt x="0" y="25"/>
                    <a:pt x="2" y="24"/>
                    <a:pt x="3" y="24"/>
                  </a:cubicBezTo>
                  <a:cubicBezTo>
                    <a:pt x="4" y="24"/>
                    <a:pt x="99" y="22"/>
                    <a:pt x="123" y="1"/>
                  </a:cubicBezTo>
                  <a:cubicBezTo>
                    <a:pt x="124" y="0"/>
                    <a:pt x="126" y="0"/>
                    <a:pt x="127" y="1"/>
                  </a:cubicBezTo>
                  <a:cubicBezTo>
                    <a:pt x="128" y="2"/>
                    <a:pt x="128" y="4"/>
                    <a:pt x="127" y="6"/>
                  </a:cubicBezTo>
                  <a:cubicBezTo>
                    <a:pt x="101" y="28"/>
                    <a:pt x="7" y="30"/>
                    <a:pt x="3" y="30"/>
                  </a:cubicBezTo>
                  <a:cubicBezTo>
                    <a:pt x="3" y="30"/>
                    <a:pt x="3" y="30"/>
                    <a:pt x="3"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 name="Freeform 129"/>
            <p:cNvSpPr/>
            <p:nvPr/>
          </p:nvSpPr>
          <p:spPr bwMode="auto">
            <a:xfrm>
              <a:off x="6753225" y="1187450"/>
              <a:ext cx="38100" cy="60325"/>
            </a:xfrm>
            <a:custGeom>
              <a:avLst/>
              <a:gdLst>
                <a:gd name="T0" fmla="*/ 16 w 17"/>
                <a:gd name="T1" fmla="*/ 38 h 26"/>
                <a:gd name="T2" fmla="*/ 16 w 17"/>
                <a:gd name="T3" fmla="*/ 38 h 26"/>
                <a:gd name="T4" fmla="*/ 11 w 17"/>
                <a:gd name="T5" fmla="*/ 32 h 26"/>
                <a:gd name="T6" fmla="*/ 3 w 17"/>
                <a:gd name="T7" fmla="*/ 9 h 26"/>
                <a:gd name="T8" fmla="*/ 0 w 17"/>
                <a:gd name="T9" fmla="*/ 3 h 26"/>
                <a:gd name="T10" fmla="*/ 6 w 17"/>
                <a:gd name="T11" fmla="*/ 0 h 26"/>
                <a:gd name="T12" fmla="*/ 20 w 17"/>
                <a:gd name="T13" fmla="*/ 34 h 26"/>
                <a:gd name="T14" fmla="*/ 16 w 17"/>
                <a:gd name="T15" fmla="*/ 38 h 2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7" h="26">
                  <a:moveTo>
                    <a:pt x="11" y="26"/>
                  </a:moveTo>
                  <a:cubicBezTo>
                    <a:pt x="11" y="26"/>
                    <a:pt x="11" y="26"/>
                    <a:pt x="11" y="26"/>
                  </a:cubicBezTo>
                  <a:cubicBezTo>
                    <a:pt x="9" y="25"/>
                    <a:pt x="8" y="24"/>
                    <a:pt x="8" y="22"/>
                  </a:cubicBezTo>
                  <a:cubicBezTo>
                    <a:pt x="10" y="9"/>
                    <a:pt x="3" y="6"/>
                    <a:pt x="2" y="6"/>
                  </a:cubicBezTo>
                  <a:cubicBezTo>
                    <a:pt x="1" y="6"/>
                    <a:pt x="0" y="4"/>
                    <a:pt x="0" y="2"/>
                  </a:cubicBezTo>
                  <a:cubicBezTo>
                    <a:pt x="0" y="1"/>
                    <a:pt x="2" y="0"/>
                    <a:pt x="4" y="0"/>
                  </a:cubicBezTo>
                  <a:cubicBezTo>
                    <a:pt x="4" y="0"/>
                    <a:pt x="17" y="4"/>
                    <a:pt x="14" y="23"/>
                  </a:cubicBezTo>
                  <a:cubicBezTo>
                    <a:pt x="14" y="24"/>
                    <a:pt x="12" y="26"/>
                    <a:pt x="11" y="26"/>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1" name="Oval 130"/>
            <p:cNvSpPr>
              <a:spLocks noChangeArrowheads="1"/>
            </p:cNvSpPr>
            <p:nvPr/>
          </p:nvSpPr>
          <p:spPr bwMode="auto">
            <a:xfrm>
              <a:off x="6302375" y="992188"/>
              <a:ext cx="101600" cy="103188"/>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32" name="Freeform 131"/>
            <p:cNvSpPr/>
            <p:nvPr/>
          </p:nvSpPr>
          <p:spPr bwMode="auto">
            <a:xfrm>
              <a:off x="6337300" y="1000125"/>
              <a:ext cx="49213" cy="30163"/>
            </a:xfrm>
            <a:custGeom>
              <a:avLst/>
              <a:gdLst>
                <a:gd name="T0" fmla="*/ 0 w 21"/>
                <a:gd name="T1" fmla="*/ 7 h 13"/>
                <a:gd name="T2" fmla="*/ 13 w 21"/>
                <a:gd name="T3" fmla="*/ 18 h 13"/>
                <a:gd name="T4" fmla="*/ 30 w 21"/>
                <a:gd name="T5" fmla="*/ 13 h 13"/>
                <a:gd name="T6" fmla="*/ 16 w 21"/>
                <a:gd name="T7" fmla="*/ 1 h 13"/>
                <a:gd name="T8" fmla="*/ 0 w 21"/>
                <a:gd name="T9" fmla="*/ 7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 h="13">
                  <a:moveTo>
                    <a:pt x="0" y="5"/>
                  </a:moveTo>
                  <a:cubicBezTo>
                    <a:pt x="0" y="8"/>
                    <a:pt x="4" y="11"/>
                    <a:pt x="9" y="12"/>
                  </a:cubicBezTo>
                  <a:cubicBezTo>
                    <a:pt x="14" y="13"/>
                    <a:pt x="19" y="12"/>
                    <a:pt x="20" y="9"/>
                  </a:cubicBezTo>
                  <a:cubicBezTo>
                    <a:pt x="21" y="5"/>
                    <a:pt x="17" y="2"/>
                    <a:pt x="11" y="1"/>
                  </a:cubicBezTo>
                  <a:cubicBezTo>
                    <a:pt x="6" y="0"/>
                    <a:pt x="1" y="2"/>
                    <a:pt x="0"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3" name="Freeform 132"/>
            <p:cNvSpPr/>
            <p:nvPr/>
          </p:nvSpPr>
          <p:spPr bwMode="auto">
            <a:xfrm>
              <a:off x="6254750" y="915988"/>
              <a:ext cx="184150" cy="60325"/>
            </a:xfrm>
            <a:custGeom>
              <a:avLst/>
              <a:gdLst>
                <a:gd name="T0" fmla="*/ 116 w 80"/>
                <a:gd name="T1" fmla="*/ 38 h 26"/>
                <a:gd name="T2" fmla="*/ 110 w 80"/>
                <a:gd name="T3" fmla="*/ 12 h 26"/>
                <a:gd name="T4" fmla="*/ 4 w 80"/>
                <a:gd name="T5" fmla="*/ 7 h 26"/>
                <a:gd name="T6" fmla="*/ 0 w 80"/>
                <a:gd name="T7" fmla="*/ 31 h 26"/>
                <a:gd name="T8" fmla="*/ 116 w 80"/>
                <a:gd name="T9" fmla="*/ 38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0" h="26">
                  <a:moveTo>
                    <a:pt x="80" y="26"/>
                  </a:moveTo>
                  <a:cubicBezTo>
                    <a:pt x="76" y="8"/>
                    <a:pt x="76" y="8"/>
                    <a:pt x="76" y="8"/>
                  </a:cubicBezTo>
                  <a:cubicBezTo>
                    <a:pt x="76" y="8"/>
                    <a:pt x="33" y="0"/>
                    <a:pt x="3" y="5"/>
                  </a:cubicBezTo>
                  <a:cubicBezTo>
                    <a:pt x="0" y="21"/>
                    <a:pt x="0" y="21"/>
                    <a:pt x="0" y="21"/>
                  </a:cubicBezTo>
                  <a:cubicBezTo>
                    <a:pt x="0" y="21"/>
                    <a:pt x="21" y="16"/>
                    <a:pt x="80" y="2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4" name="Oval 133"/>
            <p:cNvSpPr>
              <a:spLocks noChangeArrowheads="1"/>
            </p:cNvSpPr>
            <p:nvPr/>
          </p:nvSpPr>
          <p:spPr bwMode="auto">
            <a:xfrm>
              <a:off x="6707188" y="992188"/>
              <a:ext cx="98425" cy="103188"/>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35" name="Freeform 134"/>
            <p:cNvSpPr/>
            <p:nvPr/>
          </p:nvSpPr>
          <p:spPr bwMode="auto">
            <a:xfrm>
              <a:off x="6738938" y="1000125"/>
              <a:ext cx="49213" cy="30163"/>
            </a:xfrm>
            <a:custGeom>
              <a:avLst/>
              <a:gdLst>
                <a:gd name="T0" fmla="*/ 1 w 21"/>
                <a:gd name="T1" fmla="*/ 7 h 13"/>
                <a:gd name="T2" fmla="*/ 13 w 21"/>
                <a:gd name="T3" fmla="*/ 18 h 13"/>
                <a:gd name="T4" fmla="*/ 30 w 21"/>
                <a:gd name="T5" fmla="*/ 13 h 13"/>
                <a:gd name="T6" fmla="*/ 18 w 21"/>
                <a:gd name="T7" fmla="*/ 1 h 13"/>
                <a:gd name="T8" fmla="*/ 1 w 21"/>
                <a:gd name="T9" fmla="*/ 7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 h="13">
                  <a:moveTo>
                    <a:pt x="1" y="5"/>
                  </a:moveTo>
                  <a:cubicBezTo>
                    <a:pt x="0" y="8"/>
                    <a:pt x="4" y="11"/>
                    <a:pt x="9" y="12"/>
                  </a:cubicBezTo>
                  <a:cubicBezTo>
                    <a:pt x="15" y="13"/>
                    <a:pt x="20" y="12"/>
                    <a:pt x="20" y="9"/>
                  </a:cubicBezTo>
                  <a:cubicBezTo>
                    <a:pt x="21" y="5"/>
                    <a:pt x="17" y="2"/>
                    <a:pt x="12" y="1"/>
                  </a:cubicBezTo>
                  <a:cubicBezTo>
                    <a:pt x="6" y="0"/>
                    <a:pt x="2" y="2"/>
                    <a:pt x="1"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6" name="Freeform 135"/>
            <p:cNvSpPr/>
            <p:nvPr/>
          </p:nvSpPr>
          <p:spPr bwMode="auto">
            <a:xfrm>
              <a:off x="6669088" y="915988"/>
              <a:ext cx="187325" cy="60325"/>
            </a:xfrm>
            <a:custGeom>
              <a:avLst/>
              <a:gdLst>
                <a:gd name="T0" fmla="*/ 0 w 81"/>
                <a:gd name="T1" fmla="*/ 38 h 26"/>
                <a:gd name="T2" fmla="*/ 6 w 81"/>
                <a:gd name="T3" fmla="*/ 12 h 26"/>
                <a:gd name="T4" fmla="*/ 112 w 81"/>
                <a:gd name="T5" fmla="*/ 7 h 26"/>
                <a:gd name="T6" fmla="*/ 118 w 81"/>
                <a:gd name="T7" fmla="*/ 31 h 26"/>
                <a:gd name="T8" fmla="*/ 0 w 81"/>
                <a:gd name="T9" fmla="*/ 38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1" h="26">
                  <a:moveTo>
                    <a:pt x="0" y="26"/>
                  </a:moveTo>
                  <a:cubicBezTo>
                    <a:pt x="4" y="8"/>
                    <a:pt x="4" y="8"/>
                    <a:pt x="4" y="8"/>
                  </a:cubicBezTo>
                  <a:cubicBezTo>
                    <a:pt x="4" y="8"/>
                    <a:pt x="47" y="0"/>
                    <a:pt x="77" y="5"/>
                  </a:cubicBezTo>
                  <a:cubicBezTo>
                    <a:pt x="81" y="21"/>
                    <a:pt x="81" y="21"/>
                    <a:pt x="81" y="21"/>
                  </a:cubicBezTo>
                  <a:cubicBezTo>
                    <a:pt x="81" y="21"/>
                    <a:pt x="59" y="16"/>
                    <a:pt x="0" y="2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sp>
        <p:nvSpPr>
          <p:cNvPr id="37" name="圆角矩形 36"/>
          <p:cNvSpPr/>
          <p:nvPr/>
        </p:nvSpPr>
        <p:spPr>
          <a:xfrm>
            <a:off x="112132" y="5570755"/>
            <a:ext cx="1360448" cy="423746"/>
          </a:xfrm>
          <a:prstGeom prst="roundRect">
            <a:avLst>
              <a:gd name="adj" fmla="val 50000"/>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权博洵</a:t>
            </a:r>
            <a:endParaRPr lang="zh-CN" altLang="en-US" dirty="0"/>
          </a:p>
        </p:txBody>
      </p:sp>
      <p:sp>
        <p:nvSpPr>
          <p:cNvPr id="39" name="圆角矩形 38"/>
          <p:cNvSpPr/>
          <p:nvPr/>
        </p:nvSpPr>
        <p:spPr>
          <a:xfrm>
            <a:off x="4632123" y="5570755"/>
            <a:ext cx="1360448" cy="423746"/>
          </a:xfrm>
          <a:prstGeom prst="roundRect">
            <a:avLst>
              <a:gd name="adj" fmla="val 50000"/>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齐晓佼</a:t>
            </a:r>
            <a:endParaRPr lang="zh-CN" altLang="en-US" dirty="0"/>
          </a:p>
        </p:txBody>
      </p:sp>
      <p:sp>
        <p:nvSpPr>
          <p:cNvPr id="41" name="圆角矩形 40"/>
          <p:cNvSpPr/>
          <p:nvPr/>
        </p:nvSpPr>
        <p:spPr>
          <a:xfrm>
            <a:off x="3102469" y="5566945"/>
            <a:ext cx="1360448" cy="423746"/>
          </a:xfrm>
          <a:prstGeom prst="roundRect">
            <a:avLst>
              <a:gd name="adj" fmla="val 50000"/>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马梦晨</a:t>
            </a:r>
            <a:endParaRPr lang="zh-CN" altLang="en-US" dirty="0"/>
          </a:p>
        </p:txBody>
      </p:sp>
      <p:sp>
        <p:nvSpPr>
          <p:cNvPr id="43" name="圆角矩形 42"/>
          <p:cNvSpPr/>
          <p:nvPr/>
        </p:nvSpPr>
        <p:spPr>
          <a:xfrm>
            <a:off x="7591346" y="5566945"/>
            <a:ext cx="1360448" cy="423746"/>
          </a:xfrm>
          <a:prstGeom prst="roundRect">
            <a:avLst>
              <a:gd name="adj" fmla="val 50000"/>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信莉鹃</a:t>
            </a:r>
            <a:endParaRPr lang="en-US" altLang="zh-CN" dirty="0"/>
          </a:p>
        </p:txBody>
      </p:sp>
      <p:grpSp>
        <p:nvGrpSpPr>
          <p:cNvPr id="44" name="组合 43"/>
          <p:cNvGrpSpPr>
            <a:grpSpLocks noChangeAspect="1"/>
          </p:cNvGrpSpPr>
          <p:nvPr/>
        </p:nvGrpSpPr>
        <p:grpSpPr bwMode="auto">
          <a:xfrm>
            <a:off x="4730529" y="2793796"/>
            <a:ext cx="1068386" cy="2408239"/>
            <a:chOff x="7258051" y="14766926"/>
            <a:chExt cx="1731963" cy="3903663"/>
          </a:xfrm>
        </p:grpSpPr>
        <p:sp>
          <p:nvSpPr>
            <p:cNvPr id="45" name="Freeform 288"/>
            <p:cNvSpPr/>
            <p:nvPr/>
          </p:nvSpPr>
          <p:spPr bwMode="auto">
            <a:xfrm>
              <a:off x="7527926" y="17289463"/>
              <a:ext cx="319088" cy="442913"/>
            </a:xfrm>
            <a:custGeom>
              <a:avLst/>
              <a:gdLst>
                <a:gd name="T0" fmla="*/ 26278 w 85"/>
                <a:gd name="T1" fmla="*/ 0 h 118"/>
                <a:gd name="T2" fmla="*/ 67572 w 85"/>
                <a:gd name="T3" fmla="*/ 270252 h 118"/>
                <a:gd name="T4" fmla="*/ 259024 w 85"/>
                <a:gd name="T5" fmla="*/ 412885 h 118"/>
                <a:gd name="T6" fmla="*/ 195207 w 85"/>
                <a:gd name="T7" fmla="*/ 262745 h 118"/>
                <a:gd name="T8" fmla="*/ 232747 w 85"/>
                <a:gd name="T9" fmla="*/ 251485 h 118"/>
                <a:gd name="T10" fmla="*/ 191453 w 85"/>
                <a:gd name="T11" fmla="*/ 56303 h 118"/>
                <a:gd name="T12" fmla="*/ 26278 w 85"/>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5" h="118">
                  <a:moveTo>
                    <a:pt x="7" y="0"/>
                  </a:moveTo>
                  <a:cubicBezTo>
                    <a:pt x="7" y="0"/>
                    <a:pt x="0" y="43"/>
                    <a:pt x="18" y="72"/>
                  </a:cubicBezTo>
                  <a:cubicBezTo>
                    <a:pt x="36" y="102"/>
                    <a:pt x="53" y="118"/>
                    <a:pt x="69" y="110"/>
                  </a:cubicBezTo>
                  <a:cubicBezTo>
                    <a:pt x="85" y="101"/>
                    <a:pt x="54" y="73"/>
                    <a:pt x="52" y="70"/>
                  </a:cubicBezTo>
                  <a:cubicBezTo>
                    <a:pt x="52" y="70"/>
                    <a:pt x="60" y="73"/>
                    <a:pt x="62" y="67"/>
                  </a:cubicBezTo>
                  <a:cubicBezTo>
                    <a:pt x="64" y="62"/>
                    <a:pt x="61" y="39"/>
                    <a:pt x="51" y="15"/>
                  </a:cubicBezTo>
                  <a:lnTo>
                    <a:pt x="7"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6" name="Freeform 289"/>
            <p:cNvSpPr/>
            <p:nvPr/>
          </p:nvSpPr>
          <p:spPr bwMode="auto">
            <a:xfrm>
              <a:off x="7667626" y="17491076"/>
              <a:ext cx="82550" cy="90488"/>
            </a:xfrm>
            <a:custGeom>
              <a:avLst/>
              <a:gdLst>
                <a:gd name="T0" fmla="*/ 82550 w 22"/>
                <a:gd name="T1" fmla="*/ 90488 h 24"/>
                <a:gd name="T2" fmla="*/ 56284 w 22"/>
                <a:gd name="T3" fmla="*/ 60325 h 24"/>
                <a:gd name="T4" fmla="*/ 3752 w 22"/>
                <a:gd name="T5" fmla="*/ 0 h 24"/>
                <a:gd name="T6" fmla="*/ 82550 w 22"/>
                <a:gd name="T7" fmla="*/ 90488 h 2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2" h="24">
                  <a:moveTo>
                    <a:pt x="22" y="24"/>
                  </a:moveTo>
                  <a:cubicBezTo>
                    <a:pt x="19" y="20"/>
                    <a:pt x="16" y="17"/>
                    <a:pt x="15" y="16"/>
                  </a:cubicBezTo>
                  <a:cubicBezTo>
                    <a:pt x="15" y="16"/>
                    <a:pt x="7" y="15"/>
                    <a:pt x="1" y="0"/>
                  </a:cubicBezTo>
                  <a:cubicBezTo>
                    <a:pt x="1" y="0"/>
                    <a:pt x="0" y="24"/>
                    <a:pt x="22" y="24"/>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7" name="Freeform 290"/>
            <p:cNvSpPr/>
            <p:nvPr/>
          </p:nvSpPr>
          <p:spPr bwMode="auto">
            <a:xfrm>
              <a:off x="8531226" y="17289463"/>
              <a:ext cx="315913" cy="442913"/>
            </a:xfrm>
            <a:custGeom>
              <a:avLst/>
              <a:gdLst>
                <a:gd name="T0" fmla="*/ 293348 w 84"/>
                <a:gd name="T1" fmla="*/ 0 h 118"/>
                <a:gd name="T2" fmla="*/ 248217 w 84"/>
                <a:gd name="T3" fmla="*/ 270252 h 118"/>
                <a:gd name="T4" fmla="*/ 56413 w 84"/>
                <a:gd name="T5" fmla="*/ 412885 h 118"/>
                <a:gd name="T6" fmla="*/ 120348 w 84"/>
                <a:gd name="T7" fmla="*/ 262745 h 118"/>
                <a:gd name="T8" fmla="*/ 82739 w 84"/>
                <a:gd name="T9" fmla="*/ 251485 h 118"/>
                <a:gd name="T10" fmla="*/ 127870 w 84"/>
                <a:gd name="T11" fmla="*/ 56303 h 118"/>
                <a:gd name="T12" fmla="*/ 293348 w 84"/>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4" h="118">
                  <a:moveTo>
                    <a:pt x="78" y="0"/>
                  </a:moveTo>
                  <a:cubicBezTo>
                    <a:pt x="78" y="0"/>
                    <a:pt x="84" y="43"/>
                    <a:pt x="66" y="72"/>
                  </a:cubicBezTo>
                  <a:cubicBezTo>
                    <a:pt x="48" y="102"/>
                    <a:pt x="31" y="118"/>
                    <a:pt x="15" y="110"/>
                  </a:cubicBezTo>
                  <a:cubicBezTo>
                    <a:pt x="0" y="101"/>
                    <a:pt x="31" y="73"/>
                    <a:pt x="32" y="70"/>
                  </a:cubicBezTo>
                  <a:cubicBezTo>
                    <a:pt x="32" y="70"/>
                    <a:pt x="24" y="73"/>
                    <a:pt x="22" y="67"/>
                  </a:cubicBezTo>
                  <a:cubicBezTo>
                    <a:pt x="20" y="62"/>
                    <a:pt x="23" y="39"/>
                    <a:pt x="34" y="15"/>
                  </a:cubicBezTo>
                  <a:lnTo>
                    <a:pt x="7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8" name="Freeform 291"/>
            <p:cNvSpPr/>
            <p:nvPr/>
          </p:nvSpPr>
          <p:spPr bwMode="auto">
            <a:xfrm>
              <a:off x="8624888" y="17491076"/>
              <a:ext cx="85725" cy="90488"/>
            </a:xfrm>
            <a:custGeom>
              <a:avLst/>
              <a:gdLst>
                <a:gd name="T0" fmla="*/ 0 w 23"/>
                <a:gd name="T1" fmla="*/ 90488 h 24"/>
                <a:gd name="T2" fmla="*/ 26090 w 23"/>
                <a:gd name="T3" fmla="*/ 60325 h 24"/>
                <a:gd name="T4" fmla="*/ 78271 w 23"/>
                <a:gd name="T5" fmla="*/ 0 h 24"/>
                <a:gd name="T6" fmla="*/ 0 w 23"/>
                <a:gd name="T7" fmla="*/ 90488 h 2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3" h="24">
                  <a:moveTo>
                    <a:pt x="0" y="24"/>
                  </a:moveTo>
                  <a:cubicBezTo>
                    <a:pt x="4" y="20"/>
                    <a:pt x="7" y="17"/>
                    <a:pt x="7" y="16"/>
                  </a:cubicBezTo>
                  <a:cubicBezTo>
                    <a:pt x="7" y="16"/>
                    <a:pt x="16" y="15"/>
                    <a:pt x="21" y="0"/>
                  </a:cubicBezTo>
                  <a:cubicBezTo>
                    <a:pt x="21" y="0"/>
                    <a:pt x="23" y="24"/>
                    <a:pt x="0" y="24"/>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49" name="Freeform 292"/>
            <p:cNvSpPr/>
            <p:nvPr/>
          </p:nvSpPr>
          <p:spPr bwMode="auto">
            <a:xfrm>
              <a:off x="8242301" y="18167351"/>
              <a:ext cx="285750" cy="503238"/>
            </a:xfrm>
            <a:custGeom>
              <a:avLst/>
              <a:gdLst>
                <a:gd name="T0" fmla="*/ 0 w 76"/>
                <a:gd name="T1" fmla="*/ 0 h 134"/>
                <a:gd name="T2" fmla="*/ 285750 w 76"/>
                <a:gd name="T3" fmla="*/ 0 h 134"/>
                <a:gd name="T4" fmla="*/ 142875 w 76"/>
                <a:gd name="T5" fmla="*/ 503238 h 134"/>
                <a:gd name="T6" fmla="*/ 0 w 76"/>
                <a:gd name="T7" fmla="*/ 0 h 13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6" h="134">
                  <a:moveTo>
                    <a:pt x="0" y="0"/>
                  </a:moveTo>
                  <a:cubicBezTo>
                    <a:pt x="76" y="0"/>
                    <a:pt x="76" y="0"/>
                    <a:pt x="76" y="0"/>
                  </a:cubicBezTo>
                  <a:cubicBezTo>
                    <a:pt x="76" y="0"/>
                    <a:pt x="73" y="134"/>
                    <a:pt x="38" y="134"/>
                  </a:cubicBezTo>
                  <a:cubicBezTo>
                    <a:pt x="3" y="134"/>
                    <a:pt x="0" y="0"/>
                    <a:pt x="0" y="0"/>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0" name="Freeform 293"/>
            <p:cNvSpPr/>
            <p:nvPr/>
          </p:nvSpPr>
          <p:spPr bwMode="auto">
            <a:xfrm>
              <a:off x="8294688" y="18535651"/>
              <a:ext cx="176213" cy="134938"/>
            </a:xfrm>
            <a:custGeom>
              <a:avLst/>
              <a:gdLst>
                <a:gd name="T0" fmla="*/ 89981 w 47"/>
                <a:gd name="T1" fmla="*/ 0 h 36"/>
                <a:gd name="T2" fmla="*/ 0 w 47"/>
                <a:gd name="T3" fmla="*/ 26238 h 36"/>
                <a:gd name="T4" fmla="*/ 89981 w 47"/>
                <a:gd name="T5" fmla="*/ 134938 h 36"/>
                <a:gd name="T6" fmla="*/ 176213 w 47"/>
                <a:gd name="T7" fmla="*/ 26238 h 36"/>
                <a:gd name="T8" fmla="*/ 89981 w 47"/>
                <a:gd name="T9" fmla="*/ 0 h 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 h="36">
                  <a:moveTo>
                    <a:pt x="24" y="0"/>
                  </a:moveTo>
                  <a:cubicBezTo>
                    <a:pt x="9" y="0"/>
                    <a:pt x="3" y="4"/>
                    <a:pt x="0" y="7"/>
                  </a:cubicBezTo>
                  <a:cubicBezTo>
                    <a:pt x="6" y="24"/>
                    <a:pt x="13" y="36"/>
                    <a:pt x="24" y="36"/>
                  </a:cubicBezTo>
                  <a:cubicBezTo>
                    <a:pt x="34" y="36"/>
                    <a:pt x="42" y="24"/>
                    <a:pt x="47" y="7"/>
                  </a:cubicBezTo>
                  <a:cubicBezTo>
                    <a:pt x="45" y="4"/>
                    <a:pt x="39" y="0"/>
                    <a:pt x="24" y="0"/>
                  </a:cubicBez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1" name="Freeform 294"/>
            <p:cNvSpPr/>
            <p:nvPr/>
          </p:nvSpPr>
          <p:spPr bwMode="auto">
            <a:xfrm>
              <a:off x="7851776" y="18167351"/>
              <a:ext cx="284163" cy="503238"/>
            </a:xfrm>
            <a:custGeom>
              <a:avLst/>
              <a:gdLst>
                <a:gd name="T0" fmla="*/ 0 w 76"/>
                <a:gd name="T1" fmla="*/ 0 h 134"/>
                <a:gd name="T2" fmla="*/ 284163 w 76"/>
                <a:gd name="T3" fmla="*/ 0 h 134"/>
                <a:gd name="T4" fmla="*/ 142082 w 76"/>
                <a:gd name="T5" fmla="*/ 503238 h 134"/>
                <a:gd name="T6" fmla="*/ 0 w 76"/>
                <a:gd name="T7" fmla="*/ 0 h 13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6" h="134">
                  <a:moveTo>
                    <a:pt x="0" y="0"/>
                  </a:moveTo>
                  <a:cubicBezTo>
                    <a:pt x="76" y="0"/>
                    <a:pt x="76" y="0"/>
                    <a:pt x="76" y="0"/>
                  </a:cubicBezTo>
                  <a:cubicBezTo>
                    <a:pt x="76" y="0"/>
                    <a:pt x="73" y="134"/>
                    <a:pt x="38" y="134"/>
                  </a:cubicBezTo>
                  <a:cubicBezTo>
                    <a:pt x="3" y="134"/>
                    <a:pt x="0" y="0"/>
                    <a:pt x="0" y="0"/>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2" name="Freeform 295"/>
            <p:cNvSpPr/>
            <p:nvPr/>
          </p:nvSpPr>
          <p:spPr bwMode="auto">
            <a:xfrm>
              <a:off x="7904163" y="18535651"/>
              <a:ext cx="176213" cy="134938"/>
            </a:xfrm>
            <a:custGeom>
              <a:avLst/>
              <a:gdLst>
                <a:gd name="T0" fmla="*/ 89981 w 47"/>
                <a:gd name="T1" fmla="*/ 0 h 36"/>
                <a:gd name="T2" fmla="*/ 0 w 47"/>
                <a:gd name="T3" fmla="*/ 26238 h 36"/>
                <a:gd name="T4" fmla="*/ 89981 w 47"/>
                <a:gd name="T5" fmla="*/ 134938 h 36"/>
                <a:gd name="T6" fmla="*/ 176213 w 47"/>
                <a:gd name="T7" fmla="*/ 26238 h 36"/>
                <a:gd name="T8" fmla="*/ 89981 w 47"/>
                <a:gd name="T9" fmla="*/ 0 h 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 h="36">
                  <a:moveTo>
                    <a:pt x="24" y="0"/>
                  </a:moveTo>
                  <a:cubicBezTo>
                    <a:pt x="9" y="0"/>
                    <a:pt x="3" y="4"/>
                    <a:pt x="0" y="7"/>
                  </a:cubicBezTo>
                  <a:cubicBezTo>
                    <a:pt x="6" y="24"/>
                    <a:pt x="13" y="36"/>
                    <a:pt x="24" y="36"/>
                  </a:cubicBezTo>
                  <a:cubicBezTo>
                    <a:pt x="34" y="36"/>
                    <a:pt x="42" y="24"/>
                    <a:pt x="47" y="7"/>
                  </a:cubicBezTo>
                  <a:cubicBezTo>
                    <a:pt x="45" y="4"/>
                    <a:pt x="39" y="0"/>
                    <a:pt x="24" y="0"/>
                  </a:cubicBez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3" name="Freeform 296"/>
            <p:cNvSpPr/>
            <p:nvPr/>
          </p:nvSpPr>
          <p:spPr bwMode="auto">
            <a:xfrm>
              <a:off x="7767638" y="17375188"/>
              <a:ext cx="846138" cy="811213"/>
            </a:xfrm>
            <a:custGeom>
              <a:avLst/>
              <a:gdLst>
                <a:gd name="T0" fmla="*/ 0 w 533"/>
                <a:gd name="T1" fmla="*/ 0 h 511"/>
                <a:gd name="T2" fmla="*/ 846138 w 533"/>
                <a:gd name="T3" fmla="*/ 0 h 511"/>
                <a:gd name="T4" fmla="*/ 793750 w 533"/>
                <a:gd name="T5" fmla="*/ 811213 h 511"/>
                <a:gd name="T6" fmla="*/ 46038 w 533"/>
                <a:gd name="T7" fmla="*/ 811213 h 511"/>
                <a:gd name="T8" fmla="*/ 0 w 533"/>
                <a:gd name="T9" fmla="*/ 0 h 5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33" h="511">
                  <a:moveTo>
                    <a:pt x="0" y="0"/>
                  </a:moveTo>
                  <a:lnTo>
                    <a:pt x="533" y="0"/>
                  </a:lnTo>
                  <a:lnTo>
                    <a:pt x="500" y="511"/>
                  </a:lnTo>
                  <a:lnTo>
                    <a:pt x="29" y="511"/>
                  </a:lnTo>
                  <a:lnTo>
                    <a:pt x="0" y="0"/>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4" name="Freeform 297"/>
            <p:cNvSpPr/>
            <p:nvPr/>
          </p:nvSpPr>
          <p:spPr bwMode="auto">
            <a:xfrm>
              <a:off x="7392988" y="15487651"/>
              <a:ext cx="1471613" cy="1109663"/>
            </a:xfrm>
            <a:custGeom>
              <a:avLst/>
              <a:gdLst>
                <a:gd name="T0" fmla="*/ 247772 w 392"/>
                <a:gd name="T1" fmla="*/ 1004695 h 296"/>
                <a:gd name="T2" fmla="*/ 1358990 w 392"/>
                <a:gd name="T3" fmla="*/ 1004695 h 296"/>
                <a:gd name="T4" fmla="*/ 1471613 w 392"/>
                <a:gd name="T5" fmla="*/ 682293 h 296"/>
                <a:gd name="T6" fmla="*/ 1467859 w 392"/>
                <a:gd name="T7" fmla="*/ 243676 h 296"/>
                <a:gd name="T8" fmla="*/ 90099 w 392"/>
                <a:gd name="T9" fmla="*/ 0 h 296"/>
                <a:gd name="T10" fmla="*/ 0 w 392"/>
                <a:gd name="T11" fmla="*/ 243676 h 296"/>
                <a:gd name="T12" fmla="*/ 206476 w 392"/>
                <a:gd name="T13" fmla="*/ 940964 h 296"/>
                <a:gd name="T14" fmla="*/ 247772 w 392"/>
                <a:gd name="T15" fmla="*/ 1004695 h 29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92" h="296">
                  <a:moveTo>
                    <a:pt x="66" y="268"/>
                  </a:moveTo>
                  <a:cubicBezTo>
                    <a:pt x="66" y="268"/>
                    <a:pt x="163" y="296"/>
                    <a:pt x="362" y="268"/>
                  </a:cubicBezTo>
                  <a:cubicBezTo>
                    <a:pt x="392" y="182"/>
                    <a:pt x="392" y="182"/>
                    <a:pt x="392" y="182"/>
                  </a:cubicBezTo>
                  <a:cubicBezTo>
                    <a:pt x="391" y="65"/>
                    <a:pt x="391" y="65"/>
                    <a:pt x="391" y="65"/>
                  </a:cubicBezTo>
                  <a:cubicBezTo>
                    <a:pt x="24" y="0"/>
                    <a:pt x="24" y="0"/>
                    <a:pt x="24" y="0"/>
                  </a:cubicBezTo>
                  <a:cubicBezTo>
                    <a:pt x="0" y="65"/>
                    <a:pt x="0" y="65"/>
                    <a:pt x="0" y="65"/>
                  </a:cubicBezTo>
                  <a:cubicBezTo>
                    <a:pt x="55" y="251"/>
                    <a:pt x="55" y="251"/>
                    <a:pt x="55" y="251"/>
                  </a:cubicBezTo>
                  <a:lnTo>
                    <a:pt x="66" y="268"/>
                  </a:lnTo>
                  <a:close/>
                </a:path>
              </a:pathLst>
            </a:custGeom>
            <a:solidFill>
              <a:srgbClr val="AD3E3B"/>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5" name="Rectangle 298"/>
            <p:cNvSpPr>
              <a:spLocks noChangeArrowheads="1"/>
            </p:cNvSpPr>
            <p:nvPr/>
          </p:nvSpPr>
          <p:spPr bwMode="auto">
            <a:xfrm>
              <a:off x="7893051" y="16236951"/>
              <a:ext cx="563563" cy="898525"/>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56" name="Freeform 299"/>
            <p:cNvSpPr/>
            <p:nvPr/>
          </p:nvSpPr>
          <p:spPr bwMode="auto">
            <a:xfrm>
              <a:off x="7539038" y="16225838"/>
              <a:ext cx="1322388" cy="1149350"/>
            </a:xfrm>
            <a:custGeom>
              <a:avLst/>
              <a:gdLst>
                <a:gd name="T0" fmla="*/ 886601 w 352"/>
                <a:gd name="T1" fmla="*/ 0 h 306"/>
                <a:gd name="T2" fmla="*/ 871574 w 352"/>
                <a:gd name="T3" fmla="*/ 7512 h 306"/>
                <a:gd name="T4" fmla="*/ 642410 w 352"/>
                <a:gd name="T5" fmla="*/ 863891 h 306"/>
                <a:gd name="T6" fmla="*/ 401976 w 352"/>
                <a:gd name="T7" fmla="*/ 15024 h 306"/>
                <a:gd name="T8" fmla="*/ 353138 w 352"/>
                <a:gd name="T9" fmla="*/ 11268 h 306"/>
                <a:gd name="T10" fmla="*/ 353138 w 352"/>
                <a:gd name="T11" fmla="*/ 11268 h 306"/>
                <a:gd name="T12" fmla="*/ 0 w 352"/>
                <a:gd name="T13" fmla="*/ 1149350 h 306"/>
                <a:gd name="T14" fmla="*/ 229164 w 352"/>
                <a:gd name="T15" fmla="*/ 1149350 h 306"/>
                <a:gd name="T16" fmla="*/ 1096981 w 352"/>
                <a:gd name="T17" fmla="*/ 1149350 h 306"/>
                <a:gd name="T18" fmla="*/ 1292334 w 352"/>
                <a:gd name="T19" fmla="*/ 1149350 h 306"/>
                <a:gd name="T20" fmla="*/ 886601 w 352"/>
                <a:gd name="T21" fmla="*/ 0 h 30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2" h="306">
                  <a:moveTo>
                    <a:pt x="236" y="0"/>
                  </a:moveTo>
                  <a:cubicBezTo>
                    <a:pt x="232" y="2"/>
                    <a:pt x="232" y="2"/>
                    <a:pt x="232" y="2"/>
                  </a:cubicBezTo>
                  <a:cubicBezTo>
                    <a:pt x="252" y="170"/>
                    <a:pt x="171" y="230"/>
                    <a:pt x="171" y="230"/>
                  </a:cubicBezTo>
                  <a:cubicBezTo>
                    <a:pt x="97" y="174"/>
                    <a:pt x="105" y="33"/>
                    <a:pt x="107" y="4"/>
                  </a:cubicBezTo>
                  <a:cubicBezTo>
                    <a:pt x="107" y="4"/>
                    <a:pt x="94" y="4"/>
                    <a:pt x="94" y="3"/>
                  </a:cubicBezTo>
                  <a:cubicBezTo>
                    <a:pt x="94" y="3"/>
                    <a:pt x="94" y="3"/>
                    <a:pt x="94" y="3"/>
                  </a:cubicBezTo>
                  <a:cubicBezTo>
                    <a:pt x="94" y="3"/>
                    <a:pt x="2" y="0"/>
                    <a:pt x="0" y="306"/>
                  </a:cubicBezTo>
                  <a:cubicBezTo>
                    <a:pt x="61" y="306"/>
                    <a:pt x="61" y="306"/>
                    <a:pt x="61" y="306"/>
                  </a:cubicBezTo>
                  <a:cubicBezTo>
                    <a:pt x="292" y="306"/>
                    <a:pt x="292" y="306"/>
                    <a:pt x="292" y="306"/>
                  </a:cubicBezTo>
                  <a:cubicBezTo>
                    <a:pt x="344" y="306"/>
                    <a:pt x="344" y="306"/>
                    <a:pt x="344" y="306"/>
                  </a:cubicBezTo>
                  <a:cubicBezTo>
                    <a:pt x="344" y="306"/>
                    <a:pt x="352" y="10"/>
                    <a:pt x="236" y="0"/>
                  </a:cubicBez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7" name="Freeform 300"/>
            <p:cNvSpPr/>
            <p:nvPr/>
          </p:nvSpPr>
          <p:spPr bwMode="auto">
            <a:xfrm>
              <a:off x="7693026" y="16278226"/>
              <a:ext cx="488950" cy="811213"/>
            </a:xfrm>
            <a:custGeom>
              <a:avLst/>
              <a:gdLst>
                <a:gd name="T0" fmla="*/ 244475 w 130"/>
                <a:gd name="T1" fmla="*/ 0 h 216"/>
                <a:gd name="T2" fmla="*/ 90268 w 130"/>
                <a:gd name="T3" fmla="*/ 289182 h 216"/>
                <a:gd name="T4" fmla="*/ 176774 w 130"/>
                <a:gd name="T5" fmla="*/ 401851 h 216"/>
                <a:gd name="T6" fmla="*/ 146685 w 130"/>
                <a:gd name="T7" fmla="*/ 585876 h 216"/>
                <a:gd name="T8" fmla="*/ 488950 w 130"/>
                <a:gd name="T9" fmla="*/ 811213 h 216"/>
                <a:gd name="T10" fmla="*/ 244475 w 130"/>
                <a:gd name="T11" fmla="*/ 0 h 2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0" h="216">
                  <a:moveTo>
                    <a:pt x="65" y="0"/>
                  </a:moveTo>
                  <a:cubicBezTo>
                    <a:pt x="65" y="0"/>
                    <a:pt x="0" y="47"/>
                    <a:pt x="24" y="77"/>
                  </a:cubicBezTo>
                  <a:cubicBezTo>
                    <a:pt x="47" y="107"/>
                    <a:pt x="47" y="107"/>
                    <a:pt x="47" y="107"/>
                  </a:cubicBezTo>
                  <a:cubicBezTo>
                    <a:pt x="47" y="107"/>
                    <a:pt x="28" y="132"/>
                    <a:pt x="39" y="156"/>
                  </a:cubicBezTo>
                  <a:cubicBezTo>
                    <a:pt x="50" y="179"/>
                    <a:pt x="130" y="216"/>
                    <a:pt x="130" y="216"/>
                  </a:cubicBezTo>
                  <a:cubicBezTo>
                    <a:pt x="63" y="165"/>
                    <a:pt x="63" y="43"/>
                    <a:pt x="65" y="0"/>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8" name="Freeform 301"/>
            <p:cNvSpPr/>
            <p:nvPr/>
          </p:nvSpPr>
          <p:spPr bwMode="auto">
            <a:xfrm>
              <a:off x="8181976" y="16278226"/>
              <a:ext cx="458788" cy="811213"/>
            </a:xfrm>
            <a:custGeom>
              <a:avLst/>
              <a:gdLst>
                <a:gd name="T0" fmla="*/ 319647 w 122"/>
                <a:gd name="T1" fmla="*/ 585876 h 216"/>
                <a:gd name="T2" fmla="*/ 289563 w 122"/>
                <a:gd name="T3" fmla="*/ 401851 h 216"/>
                <a:gd name="T4" fmla="*/ 376056 w 122"/>
                <a:gd name="T5" fmla="*/ 289182 h 216"/>
                <a:gd name="T6" fmla="*/ 233155 w 122"/>
                <a:gd name="T7" fmla="*/ 0 h 216"/>
                <a:gd name="T8" fmla="*/ 0 w 122"/>
                <a:gd name="T9" fmla="*/ 811213 h 216"/>
                <a:gd name="T10" fmla="*/ 319647 w 122"/>
                <a:gd name="T11" fmla="*/ 585876 h 2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2" h="216">
                  <a:moveTo>
                    <a:pt x="85" y="156"/>
                  </a:moveTo>
                  <a:cubicBezTo>
                    <a:pt x="96" y="132"/>
                    <a:pt x="77" y="107"/>
                    <a:pt x="77" y="107"/>
                  </a:cubicBezTo>
                  <a:cubicBezTo>
                    <a:pt x="77" y="107"/>
                    <a:pt x="77" y="107"/>
                    <a:pt x="100" y="77"/>
                  </a:cubicBezTo>
                  <a:cubicBezTo>
                    <a:pt x="122" y="49"/>
                    <a:pt x="69" y="6"/>
                    <a:pt x="62" y="0"/>
                  </a:cubicBezTo>
                  <a:cubicBezTo>
                    <a:pt x="78" y="159"/>
                    <a:pt x="0" y="216"/>
                    <a:pt x="0" y="216"/>
                  </a:cubicBezTo>
                  <a:cubicBezTo>
                    <a:pt x="0" y="216"/>
                    <a:pt x="74" y="179"/>
                    <a:pt x="85" y="156"/>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59" name="Freeform 302"/>
            <p:cNvSpPr/>
            <p:nvPr/>
          </p:nvSpPr>
          <p:spPr bwMode="auto">
            <a:xfrm>
              <a:off x="7708901" y="16665576"/>
              <a:ext cx="58738" cy="709613"/>
            </a:xfrm>
            <a:custGeom>
              <a:avLst/>
              <a:gdLst>
                <a:gd name="T0" fmla="*/ 14288 w 37"/>
                <a:gd name="T1" fmla="*/ 0 h 447"/>
                <a:gd name="T2" fmla="*/ 0 w 37"/>
                <a:gd name="T3" fmla="*/ 709613 h 447"/>
                <a:gd name="T4" fmla="*/ 58738 w 37"/>
                <a:gd name="T5" fmla="*/ 709613 h 447"/>
                <a:gd name="T6" fmla="*/ 14288 w 37"/>
                <a:gd name="T7" fmla="*/ 0 h 4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7" h="447">
                  <a:moveTo>
                    <a:pt x="9" y="0"/>
                  </a:moveTo>
                  <a:lnTo>
                    <a:pt x="0" y="447"/>
                  </a:lnTo>
                  <a:lnTo>
                    <a:pt x="37" y="447"/>
                  </a:lnTo>
                  <a:lnTo>
                    <a:pt x="9" y="0"/>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0" name="Freeform 303"/>
            <p:cNvSpPr/>
            <p:nvPr/>
          </p:nvSpPr>
          <p:spPr bwMode="auto">
            <a:xfrm>
              <a:off x="8613776" y="16654463"/>
              <a:ext cx="49213" cy="720725"/>
            </a:xfrm>
            <a:custGeom>
              <a:avLst/>
              <a:gdLst>
                <a:gd name="T0" fmla="*/ 49213 w 31"/>
                <a:gd name="T1" fmla="*/ 720725 h 454"/>
                <a:gd name="T2" fmla="*/ 26988 w 31"/>
                <a:gd name="T3" fmla="*/ 0 h 454"/>
                <a:gd name="T4" fmla="*/ 0 w 31"/>
                <a:gd name="T5" fmla="*/ 720725 h 454"/>
                <a:gd name="T6" fmla="*/ 22225 w 31"/>
                <a:gd name="T7" fmla="*/ 720725 h 454"/>
                <a:gd name="T8" fmla="*/ 49213 w 31"/>
                <a:gd name="T9" fmla="*/ 720725 h 45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454">
                  <a:moveTo>
                    <a:pt x="31" y="454"/>
                  </a:moveTo>
                  <a:lnTo>
                    <a:pt x="17" y="0"/>
                  </a:lnTo>
                  <a:lnTo>
                    <a:pt x="0" y="454"/>
                  </a:lnTo>
                  <a:lnTo>
                    <a:pt x="14" y="454"/>
                  </a:lnTo>
                  <a:lnTo>
                    <a:pt x="31" y="454"/>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1" name="Oval 304"/>
            <p:cNvSpPr>
              <a:spLocks noChangeArrowheads="1"/>
            </p:cNvSpPr>
            <p:nvPr/>
          </p:nvSpPr>
          <p:spPr bwMode="auto">
            <a:xfrm>
              <a:off x="8147051" y="16514763"/>
              <a:ext cx="57150" cy="57150"/>
            </a:xfrm>
            <a:prstGeom prst="ellipse">
              <a:avLst/>
            </a:pr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62" name="Oval 305"/>
            <p:cNvSpPr>
              <a:spLocks noChangeArrowheads="1"/>
            </p:cNvSpPr>
            <p:nvPr/>
          </p:nvSpPr>
          <p:spPr bwMode="auto">
            <a:xfrm>
              <a:off x="8147051" y="16721138"/>
              <a:ext cx="57150" cy="60325"/>
            </a:xfrm>
            <a:prstGeom prst="ellipse">
              <a:avLst/>
            </a:pr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63" name="Oval 306"/>
            <p:cNvSpPr>
              <a:spLocks noChangeArrowheads="1"/>
            </p:cNvSpPr>
            <p:nvPr/>
          </p:nvSpPr>
          <p:spPr bwMode="auto">
            <a:xfrm>
              <a:off x="8147051" y="16932276"/>
              <a:ext cx="57150" cy="55563"/>
            </a:xfrm>
            <a:prstGeom prst="ellipse">
              <a:avLst/>
            </a:pr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64" name="Freeform 307"/>
            <p:cNvSpPr/>
            <p:nvPr/>
          </p:nvSpPr>
          <p:spPr bwMode="auto">
            <a:xfrm>
              <a:off x="7951788" y="16302038"/>
              <a:ext cx="225425" cy="146050"/>
            </a:xfrm>
            <a:custGeom>
              <a:avLst/>
              <a:gdLst>
                <a:gd name="T0" fmla="*/ 225425 w 60"/>
                <a:gd name="T1" fmla="*/ 63663 h 39"/>
                <a:gd name="T2" fmla="*/ 225425 w 60"/>
                <a:gd name="T3" fmla="*/ 93622 h 39"/>
                <a:gd name="T4" fmla="*/ 41328 w 60"/>
                <a:gd name="T5" fmla="*/ 142305 h 39"/>
                <a:gd name="T6" fmla="*/ 0 w 60"/>
                <a:gd name="T7" fmla="*/ 112346 h 39"/>
                <a:gd name="T8" fmla="*/ 0 w 60"/>
                <a:gd name="T9" fmla="*/ 37449 h 39"/>
                <a:gd name="T10" fmla="*/ 41328 w 60"/>
                <a:gd name="T11" fmla="*/ 7490 h 39"/>
                <a:gd name="T12" fmla="*/ 225425 w 60"/>
                <a:gd name="T13" fmla="*/ 63663 h 3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0" h="39">
                  <a:moveTo>
                    <a:pt x="60" y="17"/>
                  </a:moveTo>
                  <a:cubicBezTo>
                    <a:pt x="60" y="25"/>
                    <a:pt x="60" y="25"/>
                    <a:pt x="60" y="25"/>
                  </a:cubicBezTo>
                  <a:cubicBezTo>
                    <a:pt x="11" y="38"/>
                    <a:pt x="11" y="38"/>
                    <a:pt x="11" y="38"/>
                  </a:cubicBezTo>
                  <a:cubicBezTo>
                    <a:pt x="6" y="39"/>
                    <a:pt x="0" y="35"/>
                    <a:pt x="0" y="30"/>
                  </a:cubicBezTo>
                  <a:cubicBezTo>
                    <a:pt x="0" y="10"/>
                    <a:pt x="0" y="10"/>
                    <a:pt x="0" y="10"/>
                  </a:cubicBezTo>
                  <a:cubicBezTo>
                    <a:pt x="0" y="4"/>
                    <a:pt x="6" y="0"/>
                    <a:pt x="11" y="2"/>
                  </a:cubicBezTo>
                  <a:lnTo>
                    <a:pt x="60" y="17"/>
                  </a:ln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5" name="Freeform 308"/>
            <p:cNvSpPr/>
            <p:nvPr/>
          </p:nvSpPr>
          <p:spPr bwMode="auto">
            <a:xfrm>
              <a:off x="8177213" y="16302038"/>
              <a:ext cx="222250" cy="146050"/>
            </a:xfrm>
            <a:custGeom>
              <a:avLst/>
              <a:gdLst>
                <a:gd name="T0" fmla="*/ 0 w 59"/>
                <a:gd name="T1" fmla="*/ 63663 h 39"/>
                <a:gd name="T2" fmla="*/ 0 w 59"/>
                <a:gd name="T3" fmla="*/ 93622 h 39"/>
                <a:gd name="T4" fmla="*/ 180814 w 59"/>
                <a:gd name="T5" fmla="*/ 142305 h 39"/>
                <a:gd name="T6" fmla="*/ 222250 w 59"/>
                <a:gd name="T7" fmla="*/ 112346 h 39"/>
                <a:gd name="T8" fmla="*/ 222250 w 59"/>
                <a:gd name="T9" fmla="*/ 37449 h 39"/>
                <a:gd name="T10" fmla="*/ 180814 w 59"/>
                <a:gd name="T11" fmla="*/ 7490 h 39"/>
                <a:gd name="T12" fmla="*/ 0 w 59"/>
                <a:gd name="T13" fmla="*/ 63663 h 3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39">
                  <a:moveTo>
                    <a:pt x="0" y="17"/>
                  </a:moveTo>
                  <a:cubicBezTo>
                    <a:pt x="0" y="25"/>
                    <a:pt x="0" y="25"/>
                    <a:pt x="0" y="25"/>
                  </a:cubicBezTo>
                  <a:cubicBezTo>
                    <a:pt x="48" y="38"/>
                    <a:pt x="48" y="38"/>
                    <a:pt x="48" y="38"/>
                  </a:cubicBezTo>
                  <a:cubicBezTo>
                    <a:pt x="54" y="39"/>
                    <a:pt x="59" y="35"/>
                    <a:pt x="59" y="30"/>
                  </a:cubicBezTo>
                  <a:cubicBezTo>
                    <a:pt x="59" y="10"/>
                    <a:pt x="59" y="10"/>
                    <a:pt x="59" y="10"/>
                  </a:cubicBezTo>
                  <a:cubicBezTo>
                    <a:pt x="59" y="4"/>
                    <a:pt x="53" y="0"/>
                    <a:pt x="48" y="2"/>
                  </a:cubicBezTo>
                  <a:lnTo>
                    <a:pt x="0" y="17"/>
                  </a:ln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6" name="Freeform 309"/>
            <p:cNvSpPr/>
            <p:nvPr/>
          </p:nvSpPr>
          <p:spPr bwMode="auto">
            <a:xfrm>
              <a:off x="8118476" y="16327438"/>
              <a:ext cx="115888" cy="104775"/>
            </a:xfrm>
            <a:custGeom>
              <a:avLst/>
              <a:gdLst>
                <a:gd name="T0" fmla="*/ 78505 w 31"/>
                <a:gd name="T1" fmla="*/ 104775 h 28"/>
                <a:gd name="T2" fmla="*/ 37383 w 31"/>
                <a:gd name="T3" fmla="*/ 104775 h 28"/>
                <a:gd name="T4" fmla="*/ 0 w 31"/>
                <a:gd name="T5" fmla="*/ 67355 h 28"/>
                <a:gd name="T6" fmla="*/ 0 w 31"/>
                <a:gd name="T7" fmla="*/ 37420 h 28"/>
                <a:gd name="T8" fmla="*/ 37383 w 31"/>
                <a:gd name="T9" fmla="*/ 0 h 28"/>
                <a:gd name="T10" fmla="*/ 78505 w 31"/>
                <a:gd name="T11" fmla="*/ 0 h 28"/>
                <a:gd name="T12" fmla="*/ 115888 w 31"/>
                <a:gd name="T13" fmla="*/ 37420 h 28"/>
                <a:gd name="T14" fmla="*/ 115888 w 31"/>
                <a:gd name="T15" fmla="*/ 67355 h 28"/>
                <a:gd name="T16" fmla="*/ 78505 w 31"/>
                <a:gd name="T17" fmla="*/ 104775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1" h="28">
                  <a:moveTo>
                    <a:pt x="21" y="28"/>
                  </a:moveTo>
                  <a:cubicBezTo>
                    <a:pt x="10" y="28"/>
                    <a:pt x="10" y="28"/>
                    <a:pt x="10" y="28"/>
                  </a:cubicBezTo>
                  <a:cubicBezTo>
                    <a:pt x="4" y="28"/>
                    <a:pt x="0" y="23"/>
                    <a:pt x="0" y="18"/>
                  </a:cubicBezTo>
                  <a:cubicBezTo>
                    <a:pt x="0" y="10"/>
                    <a:pt x="0" y="10"/>
                    <a:pt x="0" y="10"/>
                  </a:cubicBezTo>
                  <a:cubicBezTo>
                    <a:pt x="0" y="5"/>
                    <a:pt x="4" y="0"/>
                    <a:pt x="10" y="0"/>
                  </a:cubicBezTo>
                  <a:cubicBezTo>
                    <a:pt x="21" y="0"/>
                    <a:pt x="21" y="0"/>
                    <a:pt x="21" y="0"/>
                  </a:cubicBezTo>
                  <a:cubicBezTo>
                    <a:pt x="27" y="0"/>
                    <a:pt x="31" y="5"/>
                    <a:pt x="31" y="10"/>
                  </a:cubicBezTo>
                  <a:cubicBezTo>
                    <a:pt x="31" y="18"/>
                    <a:pt x="31" y="18"/>
                    <a:pt x="31" y="18"/>
                  </a:cubicBezTo>
                  <a:cubicBezTo>
                    <a:pt x="31" y="23"/>
                    <a:pt x="27" y="28"/>
                    <a:pt x="21" y="28"/>
                  </a:cubicBezTo>
                  <a:close/>
                </a:path>
              </a:pathLst>
            </a:custGeom>
            <a:solidFill>
              <a:srgbClr val="AD3E3B"/>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7" name="Freeform 310"/>
            <p:cNvSpPr/>
            <p:nvPr/>
          </p:nvSpPr>
          <p:spPr bwMode="auto">
            <a:xfrm>
              <a:off x="7535863" y="15174913"/>
              <a:ext cx="1258888" cy="1149350"/>
            </a:xfrm>
            <a:custGeom>
              <a:avLst/>
              <a:gdLst>
                <a:gd name="T0" fmla="*/ 635081 w 335"/>
                <a:gd name="T1" fmla="*/ 1149350 h 306"/>
                <a:gd name="T2" fmla="*/ 623807 w 335"/>
                <a:gd name="T3" fmla="*/ 1149350 h 306"/>
                <a:gd name="T4" fmla="*/ 0 w 335"/>
                <a:gd name="T5" fmla="*/ 529602 h 306"/>
                <a:gd name="T6" fmla="*/ 0 w 335"/>
                <a:gd name="T7" fmla="*/ 0 h 306"/>
                <a:gd name="T8" fmla="*/ 1258888 w 335"/>
                <a:gd name="T9" fmla="*/ 0 h 306"/>
                <a:gd name="T10" fmla="*/ 1258888 w 335"/>
                <a:gd name="T11" fmla="*/ 529602 h 306"/>
                <a:gd name="T12" fmla="*/ 635081 w 335"/>
                <a:gd name="T13" fmla="*/ 1149350 h 30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35" h="306">
                  <a:moveTo>
                    <a:pt x="169" y="306"/>
                  </a:moveTo>
                  <a:cubicBezTo>
                    <a:pt x="166" y="306"/>
                    <a:pt x="166" y="306"/>
                    <a:pt x="166" y="306"/>
                  </a:cubicBezTo>
                  <a:cubicBezTo>
                    <a:pt x="75" y="306"/>
                    <a:pt x="0" y="232"/>
                    <a:pt x="0" y="141"/>
                  </a:cubicBezTo>
                  <a:cubicBezTo>
                    <a:pt x="0" y="0"/>
                    <a:pt x="0" y="0"/>
                    <a:pt x="0" y="0"/>
                  </a:cubicBezTo>
                  <a:cubicBezTo>
                    <a:pt x="335" y="0"/>
                    <a:pt x="335" y="0"/>
                    <a:pt x="335" y="0"/>
                  </a:cubicBezTo>
                  <a:cubicBezTo>
                    <a:pt x="335" y="141"/>
                    <a:pt x="335" y="141"/>
                    <a:pt x="335" y="141"/>
                  </a:cubicBezTo>
                  <a:cubicBezTo>
                    <a:pt x="335" y="232"/>
                    <a:pt x="261" y="306"/>
                    <a:pt x="169" y="306"/>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8" name="Freeform 311"/>
            <p:cNvSpPr/>
            <p:nvPr/>
          </p:nvSpPr>
          <p:spPr bwMode="auto">
            <a:xfrm>
              <a:off x="8091488" y="15941676"/>
              <a:ext cx="142875" cy="74613"/>
            </a:xfrm>
            <a:custGeom>
              <a:avLst/>
              <a:gdLst>
                <a:gd name="T0" fmla="*/ 0 w 38"/>
                <a:gd name="T1" fmla="*/ 74613 h 20"/>
                <a:gd name="T2" fmla="*/ 71438 w 38"/>
                <a:gd name="T3" fmla="*/ 0 h 20"/>
                <a:gd name="T4" fmla="*/ 142875 w 38"/>
                <a:gd name="T5" fmla="*/ 74613 h 20"/>
                <a:gd name="T6" fmla="*/ 71438 w 38"/>
                <a:gd name="T7" fmla="*/ 26115 h 20"/>
                <a:gd name="T8" fmla="*/ 0 w 38"/>
                <a:gd name="T9" fmla="*/ 74613 h 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0">
                  <a:moveTo>
                    <a:pt x="0" y="20"/>
                  </a:moveTo>
                  <a:cubicBezTo>
                    <a:pt x="0" y="20"/>
                    <a:pt x="7" y="0"/>
                    <a:pt x="19" y="0"/>
                  </a:cubicBezTo>
                  <a:cubicBezTo>
                    <a:pt x="31" y="0"/>
                    <a:pt x="38" y="20"/>
                    <a:pt x="38" y="20"/>
                  </a:cubicBezTo>
                  <a:cubicBezTo>
                    <a:pt x="38" y="20"/>
                    <a:pt x="30" y="7"/>
                    <a:pt x="19" y="7"/>
                  </a:cubicBezTo>
                  <a:cubicBezTo>
                    <a:pt x="8" y="7"/>
                    <a:pt x="0" y="20"/>
                    <a:pt x="0" y="2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69" name="Freeform 312"/>
            <p:cNvSpPr/>
            <p:nvPr/>
          </p:nvSpPr>
          <p:spPr bwMode="auto">
            <a:xfrm>
              <a:off x="8031163" y="16121063"/>
              <a:ext cx="282575" cy="104775"/>
            </a:xfrm>
            <a:custGeom>
              <a:avLst/>
              <a:gdLst>
                <a:gd name="T0" fmla="*/ 0 w 75"/>
                <a:gd name="T1" fmla="*/ 44904 h 28"/>
                <a:gd name="T2" fmla="*/ 75353 w 75"/>
                <a:gd name="T3" fmla="*/ 3742 h 28"/>
                <a:gd name="T4" fmla="*/ 139404 w 75"/>
                <a:gd name="T5" fmla="*/ 37420 h 28"/>
                <a:gd name="T6" fmla="*/ 222292 w 75"/>
                <a:gd name="T7" fmla="*/ 3742 h 28"/>
                <a:gd name="T8" fmla="*/ 282575 w 75"/>
                <a:gd name="T9" fmla="*/ 48646 h 28"/>
                <a:gd name="T10" fmla="*/ 135636 w 75"/>
                <a:gd name="T11" fmla="*/ 104775 h 28"/>
                <a:gd name="T12" fmla="*/ 0 w 75"/>
                <a:gd name="T13" fmla="*/ 44904 h 2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5" h="28">
                  <a:moveTo>
                    <a:pt x="0" y="12"/>
                  </a:moveTo>
                  <a:cubicBezTo>
                    <a:pt x="0" y="12"/>
                    <a:pt x="9" y="0"/>
                    <a:pt x="20" y="1"/>
                  </a:cubicBezTo>
                  <a:cubicBezTo>
                    <a:pt x="31" y="1"/>
                    <a:pt x="37" y="10"/>
                    <a:pt x="37" y="10"/>
                  </a:cubicBezTo>
                  <a:cubicBezTo>
                    <a:pt x="37" y="10"/>
                    <a:pt x="47" y="1"/>
                    <a:pt x="59" y="1"/>
                  </a:cubicBezTo>
                  <a:cubicBezTo>
                    <a:pt x="70" y="1"/>
                    <a:pt x="75" y="13"/>
                    <a:pt x="75" y="13"/>
                  </a:cubicBezTo>
                  <a:cubicBezTo>
                    <a:pt x="75" y="13"/>
                    <a:pt x="63" y="28"/>
                    <a:pt x="36" y="28"/>
                  </a:cubicBezTo>
                  <a:cubicBezTo>
                    <a:pt x="9" y="28"/>
                    <a:pt x="0" y="12"/>
                    <a:pt x="0" y="12"/>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0" name="Freeform 313"/>
            <p:cNvSpPr/>
            <p:nvPr/>
          </p:nvSpPr>
          <p:spPr bwMode="auto">
            <a:xfrm>
              <a:off x="7667626" y="15659101"/>
              <a:ext cx="250825" cy="57150"/>
            </a:xfrm>
            <a:custGeom>
              <a:avLst/>
              <a:gdLst>
                <a:gd name="T0" fmla="*/ 0 w 67"/>
                <a:gd name="T1" fmla="*/ 57150 h 15"/>
                <a:gd name="T2" fmla="*/ 250825 w 67"/>
                <a:gd name="T3" fmla="*/ 57150 h 15"/>
                <a:gd name="T4" fmla="*/ 194670 w 67"/>
                <a:gd name="T5" fmla="*/ 0 h 15"/>
                <a:gd name="T6" fmla="*/ 0 w 67"/>
                <a:gd name="T7" fmla="*/ 57150 h 1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7" h="15">
                  <a:moveTo>
                    <a:pt x="0" y="15"/>
                  </a:moveTo>
                  <a:cubicBezTo>
                    <a:pt x="0" y="15"/>
                    <a:pt x="50" y="7"/>
                    <a:pt x="67" y="15"/>
                  </a:cubicBezTo>
                  <a:cubicBezTo>
                    <a:pt x="52" y="0"/>
                    <a:pt x="52" y="0"/>
                    <a:pt x="52" y="0"/>
                  </a:cubicBezTo>
                  <a:cubicBezTo>
                    <a:pt x="52" y="0"/>
                    <a:pt x="8" y="0"/>
                    <a:pt x="0" y="15"/>
                  </a:cubicBezTo>
                  <a:close/>
                </a:path>
              </a:pathLst>
            </a:custGeom>
            <a:solidFill>
              <a:srgbClr val="AD3E3B"/>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1" name="Freeform 314"/>
            <p:cNvSpPr/>
            <p:nvPr/>
          </p:nvSpPr>
          <p:spPr bwMode="auto">
            <a:xfrm>
              <a:off x="7681913" y="15862301"/>
              <a:ext cx="161925" cy="33338"/>
            </a:xfrm>
            <a:custGeom>
              <a:avLst/>
              <a:gdLst>
                <a:gd name="T0" fmla="*/ 67783 w 43"/>
                <a:gd name="T1" fmla="*/ 33338 h 9"/>
                <a:gd name="T2" fmla="*/ 11297 w 43"/>
                <a:gd name="T3" fmla="*/ 25930 h 9"/>
                <a:gd name="T4" fmla="*/ 0 w 43"/>
                <a:gd name="T5" fmla="*/ 11113 h 9"/>
                <a:gd name="T6" fmla="*/ 18828 w 43"/>
                <a:gd name="T7" fmla="*/ 0 h 9"/>
                <a:gd name="T8" fmla="*/ 146862 w 43"/>
                <a:gd name="T9" fmla="*/ 0 h 9"/>
                <a:gd name="T10" fmla="*/ 161925 w 43"/>
                <a:gd name="T11" fmla="*/ 11113 h 9"/>
                <a:gd name="T12" fmla="*/ 150628 w 43"/>
                <a:gd name="T13" fmla="*/ 25930 h 9"/>
                <a:gd name="T14" fmla="*/ 67783 w 43"/>
                <a:gd name="T15" fmla="*/ 33338 h 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3" h="9">
                  <a:moveTo>
                    <a:pt x="18" y="9"/>
                  </a:moveTo>
                  <a:cubicBezTo>
                    <a:pt x="13" y="9"/>
                    <a:pt x="7" y="8"/>
                    <a:pt x="3" y="7"/>
                  </a:cubicBezTo>
                  <a:cubicBezTo>
                    <a:pt x="1" y="6"/>
                    <a:pt x="0" y="4"/>
                    <a:pt x="0" y="3"/>
                  </a:cubicBezTo>
                  <a:cubicBezTo>
                    <a:pt x="1" y="1"/>
                    <a:pt x="3" y="0"/>
                    <a:pt x="5" y="0"/>
                  </a:cubicBezTo>
                  <a:cubicBezTo>
                    <a:pt x="13" y="3"/>
                    <a:pt x="32" y="1"/>
                    <a:pt x="39" y="0"/>
                  </a:cubicBezTo>
                  <a:cubicBezTo>
                    <a:pt x="41" y="0"/>
                    <a:pt x="43" y="1"/>
                    <a:pt x="43" y="3"/>
                  </a:cubicBezTo>
                  <a:cubicBezTo>
                    <a:pt x="43" y="5"/>
                    <a:pt x="42" y="7"/>
                    <a:pt x="40" y="7"/>
                  </a:cubicBezTo>
                  <a:cubicBezTo>
                    <a:pt x="39" y="7"/>
                    <a:pt x="29" y="9"/>
                    <a:pt x="18" y="9"/>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2" name="Freeform 315"/>
            <p:cNvSpPr/>
            <p:nvPr/>
          </p:nvSpPr>
          <p:spPr bwMode="auto">
            <a:xfrm>
              <a:off x="7670801" y="15806738"/>
              <a:ext cx="153988" cy="63500"/>
            </a:xfrm>
            <a:custGeom>
              <a:avLst/>
              <a:gdLst>
                <a:gd name="T0" fmla="*/ 108918 w 41"/>
                <a:gd name="T1" fmla="*/ 63500 h 17"/>
                <a:gd name="T2" fmla="*/ 3756 w 41"/>
                <a:gd name="T3" fmla="*/ 26147 h 17"/>
                <a:gd name="T4" fmla="*/ 3756 w 41"/>
                <a:gd name="T5" fmla="*/ 7471 h 17"/>
                <a:gd name="T6" fmla="*/ 22535 w 41"/>
                <a:gd name="T7" fmla="*/ 3735 h 17"/>
                <a:gd name="T8" fmla="*/ 138965 w 41"/>
                <a:gd name="T9" fmla="*/ 33618 h 17"/>
                <a:gd name="T10" fmla="*/ 153988 w 41"/>
                <a:gd name="T11" fmla="*/ 41088 h 17"/>
                <a:gd name="T12" fmla="*/ 142721 w 41"/>
                <a:gd name="T13" fmla="*/ 56029 h 17"/>
                <a:gd name="T14" fmla="*/ 108918 w 41"/>
                <a:gd name="T15" fmla="*/ 63500 h 1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1" h="17">
                  <a:moveTo>
                    <a:pt x="29" y="17"/>
                  </a:moveTo>
                  <a:cubicBezTo>
                    <a:pt x="13" y="17"/>
                    <a:pt x="2" y="7"/>
                    <a:pt x="1" y="7"/>
                  </a:cubicBezTo>
                  <a:cubicBezTo>
                    <a:pt x="0" y="5"/>
                    <a:pt x="0" y="3"/>
                    <a:pt x="1" y="2"/>
                  </a:cubicBezTo>
                  <a:cubicBezTo>
                    <a:pt x="2" y="0"/>
                    <a:pt x="4" y="0"/>
                    <a:pt x="6" y="1"/>
                  </a:cubicBezTo>
                  <a:cubicBezTo>
                    <a:pt x="6" y="2"/>
                    <a:pt x="20" y="13"/>
                    <a:pt x="37" y="9"/>
                  </a:cubicBezTo>
                  <a:cubicBezTo>
                    <a:pt x="39" y="8"/>
                    <a:pt x="40" y="9"/>
                    <a:pt x="41" y="11"/>
                  </a:cubicBezTo>
                  <a:cubicBezTo>
                    <a:pt x="41" y="13"/>
                    <a:pt x="40" y="15"/>
                    <a:pt x="38" y="15"/>
                  </a:cubicBezTo>
                  <a:cubicBezTo>
                    <a:pt x="35" y="16"/>
                    <a:pt x="32" y="17"/>
                    <a:pt x="29" y="17"/>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3" name="Oval 316"/>
            <p:cNvSpPr>
              <a:spLocks noChangeArrowheads="1"/>
            </p:cNvSpPr>
            <p:nvPr/>
          </p:nvSpPr>
          <p:spPr bwMode="auto">
            <a:xfrm>
              <a:off x="7753351" y="15760701"/>
              <a:ext cx="127000" cy="128588"/>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74" name="Freeform 317"/>
            <p:cNvSpPr/>
            <p:nvPr/>
          </p:nvSpPr>
          <p:spPr bwMode="auto">
            <a:xfrm>
              <a:off x="7780338" y="15768638"/>
              <a:ext cx="58738" cy="41275"/>
            </a:xfrm>
            <a:custGeom>
              <a:avLst/>
              <a:gdLst>
                <a:gd name="T0" fmla="*/ 55067 w 16"/>
                <a:gd name="T1" fmla="*/ 15009 h 11"/>
                <a:gd name="T2" fmla="*/ 33040 w 16"/>
                <a:gd name="T3" fmla="*/ 37523 h 11"/>
                <a:gd name="T4" fmla="*/ 0 w 16"/>
                <a:gd name="T5" fmla="*/ 26266 h 11"/>
                <a:gd name="T6" fmla="*/ 25698 w 16"/>
                <a:gd name="T7" fmla="*/ 3752 h 11"/>
                <a:gd name="T8" fmla="*/ 55067 w 16"/>
                <a:gd name="T9" fmla="*/ 15009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 h="11">
                  <a:moveTo>
                    <a:pt x="15" y="4"/>
                  </a:moveTo>
                  <a:cubicBezTo>
                    <a:pt x="16" y="7"/>
                    <a:pt x="13" y="9"/>
                    <a:pt x="9" y="10"/>
                  </a:cubicBezTo>
                  <a:cubicBezTo>
                    <a:pt x="4" y="11"/>
                    <a:pt x="1" y="10"/>
                    <a:pt x="0" y="7"/>
                  </a:cubicBezTo>
                  <a:cubicBezTo>
                    <a:pt x="0" y="5"/>
                    <a:pt x="3" y="2"/>
                    <a:pt x="7" y="1"/>
                  </a:cubicBezTo>
                  <a:cubicBezTo>
                    <a:pt x="11" y="0"/>
                    <a:pt x="15" y="2"/>
                    <a:pt x="15"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5" name="Freeform 318"/>
            <p:cNvSpPr/>
            <p:nvPr/>
          </p:nvSpPr>
          <p:spPr bwMode="auto">
            <a:xfrm>
              <a:off x="8396288" y="15659101"/>
              <a:ext cx="255588" cy="57150"/>
            </a:xfrm>
            <a:custGeom>
              <a:avLst/>
              <a:gdLst>
                <a:gd name="T0" fmla="*/ 255588 w 68"/>
                <a:gd name="T1" fmla="*/ 57150 h 15"/>
                <a:gd name="T2" fmla="*/ 0 w 68"/>
                <a:gd name="T3" fmla="*/ 57150 h 15"/>
                <a:gd name="T4" fmla="*/ 56380 w 68"/>
                <a:gd name="T5" fmla="*/ 0 h 15"/>
                <a:gd name="T6" fmla="*/ 255588 w 68"/>
                <a:gd name="T7" fmla="*/ 57150 h 1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8" h="15">
                  <a:moveTo>
                    <a:pt x="68" y="15"/>
                  </a:moveTo>
                  <a:cubicBezTo>
                    <a:pt x="68" y="15"/>
                    <a:pt x="18" y="7"/>
                    <a:pt x="0" y="15"/>
                  </a:cubicBezTo>
                  <a:cubicBezTo>
                    <a:pt x="15" y="0"/>
                    <a:pt x="15" y="0"/>
                    <a:pt x="15" y="0"/>
                  </a:cubicBezTo>
                  <a:cubicBezTo>
                    <a:pt x="15" y="0"/>
                    <a:pt x="60" y="0"/>
                    <a:pt x="68" y="15"/>
                  </a:cubicBezTo>
                  <a:close/>
                </a:path>
              </a:pathLst>
            </a:custGeom>
            <a:solidFill>
              <a:srgbClr val="AD3E3B"/>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6" name="Freeform 319"/>
            <p:cNvSpPr/>
            <p:nvPr/>
          </p:nvSpPr>
          <p:spPr bwMode="auto">
            <a:xfrm>
              <a:off x="8470901" y="15862301"/>
              <a:ext cx="165100" cy="33338"/>
            </a:xfrm>
            <a:custGeom>
              <a:avLst/>
              <a:gdLst>
                <a:gd name="T0" fmla="*/ 97559 w 44"/>
                <a:gd name="T1" fmla="*/ 33338 h 9"/>
                <a:gd name="T2" fmla="*/ 15009 w 44"/>
                <a:gd name="T3" fmla="*/ 25930 h 9"/>
                <a:gd name="T4" fmla="*/ 3752 w 44"/>
                <a:gd name="T5" fmla="*/ 11113 h 9"/>
                <a:gd name="T6" fmla="*/ 18761 w 44"/>
                <a:gd name="T7" fmla="*/ 0 h 9"/>
                <a:gd name="T8" fmla="*/ 146339 w 44"/>
                <a:gd name="T9" fmla="*/ 0 h 9"/>
                <a:gd name="T10" fmla="*/ 161348 w 44"/>
                <a:gd name="T11" fmla="*/ 11113 h 9"/>
                <a:gd name="T12" fmla="*/ 153843 w 44"/>
                <a:gd name="T13" fmla="*/ 25930 h 9"/>
                <a:gd name="T14" fmla="*/ 97559 w 44"/>
                <a:gd name="T15" fmla="*/ 33338 h 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4" h="9">
                  <a:moveTo>
                    <a:pt x="26" y="9"/>
                  </a:moveTo>
                  <a:cubicBezTo>
                    <a:pt x="15" y="9"/>
                    <a:pt x="4" y="7"/>
                    <a:pt x="4" y="7"/>
                  </a:cubicBezTo>
                  <a:cubicBezTo>
                    <a:pt x="2" y="7"/>
                    <a:pt x="0" y="5"/>
                    <a:pt x="1" y="3"/>
                  </a:cubicBezTo>
                  <a:cubicBezTo>
                    <a:pt x="1" y="1"/>
                    <a:pt x="3" y="0"/>
                    <a:pt x="5" y="0"/>
                  </a:cubicBezTo>
                  <a:cubicBezTo>
                    <a:pt x="5" y="0"/>
                    <a:pt x="28" y="4"/>
                    <a:pt x="39" y="0"/>
                  </a:cubicBezTo>
                  <a:cubicBezTo>
                    <a:pt x="41" y="0"/>
                    <a:pt x="43" y="1"/>
                    <a:pt x="43" y="3"/>
                  </a:cubicBezTo>
                  <a:cubicBezTo>
                    <a:pt x="44" y="4"/>
                    <a:pt x="43" y="6"/>
                    <a:pt x="41" y="7"/>
                  </a:cubicBezTo>
                  <a:cubicBezTo>
                    <a:pt x="37" y="8"/>
                    <a:pt x="31" y="9"/>
                    <a:pt x="26" y="9"/>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7" name="Freeform 320"/>
            <p:cNvSpPr/>
            <p:nvPr/>
          </p:nvSpPr>
          <p:spPr bwMode="auto">
            <a:xfrm>
              <a:off x="8489951" y="15806738"/>
              <a:ext cx="157163" cy="63500"/>
            </a:xfrm>
            <a:custGeom>
              <a:avLst/>
              <a:gdLst>
                <a:gd name="T0" fmla="*/ 48646 w 42"/>
                <a:gd name="T1" fmla="*/ 63500 h 17"/>
                <a:gd name="T2" fmla="*/ 11226 w 42"/>
                <a:gd name="T3" fmla="*/ 56029 h 17"/>
                <a:gd name="T4" fmla="*/ 3742 w 42"/>
                <a:gd name="T5" fmla="*/ 41088 h 17"/>
                <a:gd name="T6" fmla="*/ 18710 w 42"/>
                <a:gd name="T7" fmla="*/ 33618 h 17"/>
                <a:gd name="T8" fmla="*/ 134711 w 42"/>
                <a:gd name="T9" fmla="*/ 3735 h 17"/>
                <a:gd name="T10" fmla="*/ 153421 w 42"/>
                <a:gd name="T11" fmla="*/ 7471 h 17"/>
                <a:gd name="T12" fmla="*/ 149679 w 42"/>
                <a:gd name="T13" fmla="*/ 26147 h 17"/>
                <a:gd name="T14" fmla="*/ 48646 w 42"/>
                <a:gd name="T15" fmla="*/ 63500 h 1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2" h="17">
                  <a:moveTo>
                    <a:pt x="13" y="17"/>
                  </a:moveTo>
                  <a:cubicBezTo>
                    <a:pt x="10" y="17"/>
                    <a:pt x="7" y="16"/>
                    <a:pt x="3" y="15"/>
                  </a:cubicBezTo>
                  <a:cubicBezTo>
                    <a:pt x="1" y="15"/>
                    <a:pt x="0" y="13"/>
                    <a:pt x="1" y="11"/>
                  </a:cubicBezTo>
                  <a:cubicBezTo>
                    <a:pt x="1" y="9"/>
                    <a:pt x="3" y="8"/>
                    <a:pt x="5" y="9"/>
                  </a:cubicBezTo>
                  <a:cubicBezTo>
                    <a:pt x="22" y="13"/>
                    <a:pt x="36" y="2"/>
                    <a:pt x="36" y="1"/>
                  </a:cubicBezTo>
                  <a:cubicBezTo>
                    <a:pt x="37" y="0"/>
                    <a:pt x="40" y="0"/>
                    <a:pt x="41" y="2"/>
                  </a:cubicBezTo>
                  <a:cubicBezTo>
                    <a:pt x="42" y="3"/>
                    <a:pt x="42" y="5"/>
                    <a:pt x="40" y="7"/>
                  </a:cubicBezTo>
                  <a:cubicBezTo>
                    <a:pt x="40" y="7"/>
                    <a:pt x="29" y="17"/>
                    <a:pt x="13" y="17"/>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78" name="Oval 321"/>
            <p:cNvSpPr>
              <a:spLocks noChangeArrowheads="1"/>
            </p:cNvSpPr>
            <p:nvPr/>
          </p:nvSpPr>
          <p:spPr bwMode="auto">
            <a:xfrm>
              <a:off x="8432801" y="15760701"/>
              <a:ext cx="131763" cy="128588"/>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79" name="Freeform 322"/>
            <p:cNvSpPr/>
            <p:nvPr/>
          </p:nvSpPr>
          <p:spPr bwMode="auto">
            <a:xfrm>
              <a:off x="8478838" y="15768638"/>
              <a:ext cx="60325" cy="41275"/>
            </a:xfrm>
            <a:custGeom>
              <a:avLst/>
              <a:gdLst>
                <a:gd name="T0" fmla="*/ 0 w 16"/>
                <a:gd name="T1" fmla="*/ 15009 h 11"/>
                <a:gd name="T2" fmla="*/ 26392 w 16"/>
                <a:gd name="T3" fmla="*/ 37523 h 11"/>
                <a:gd name="T4" fmla="*/ 60325 w 16"/>
                <a:gd name="T5" fmla="*/ 26266 h 11"/>
                <a:gd name="T6" fmla="*/ 33933 w 16"/>
                <a:gd name="T7" fmla="*/ 3752 h 11"/>
                <a:gd name="T8" fmla="*/ 0 w 16"/>
                <a:gd name="T9" fmla="*/ 15009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 h="11">
                  <a:moveTo>
                    <a:pt x="0" y="4"/>
                  </a:moveTo>
                  <a:cubicBezTo>
                    <a:pt x="0" y="7"/>
                    <a:pt x="3" y="9"/>
                    <a:pt x="7" y="10"/>
                  </a:cubicBezTo>
                  <a:cubicBezTo>
                    <a:pt x="11" y="11"/>
                    <a:pt x="15" y="10"/>
                    <a:pt x="16" y="7"/>
                  </a:cubicBezTo>
                  <a:cubicBezTo>
                    <a:pt x="16" y="5"/>
                    <a:pt x="13" y="2"/>
                    <a:pt x="9" y="1"/>
                  </a:cubicBezTo>
                  <a:cubicBezTo>
                    <a:pt x="5" y="0"/>
                    <a:pt x="1" y="2"/>
                    <a:pt x="0"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80" name="Freeform 323"/>
            <p:cNvSpPr/>
            <p:nvPr/>
          </p:nvSpPr>
          <p:spPr bwMode="auto">
            <a:xfrm>
              <a:off x="7258051" y="14766926"/>
              <a:ext cx="1731963" cy="1725613"/>
            </a:xfrm>
            <a:custGeom>
              <a:avLst/>
              <a:gdLst>
                <a:gd name="T0" fmla="*/ 1209744 w 461"/>
                <a:gd name="T1" fmla="*/ 446409 h 460"/>
                <a:gd name="T2" fmla="*/ 266745 w 461"/>
                <a:gd name="T3" fmla="*/ 866558 h 460"/>
                <a:gd name="T4" fmla="*/ 383211 w 461"/>
                <a:gd name="T5" fmla="*/ 1725613 h 460"/>
                <a:gd name="T6" fmla="*/ 108952 w 461"/>
                <a:gd name="T7" fmla="*/ 1211680 h 460"/>
                <a:gd name="T8" fmla="*/ 905430 w 461"/>
                <a:gd name="T9" fmla="*/ 0 h 460"/>
                <a:gd name="T10" fmla="*/ 1709421 w 461"/>
                <a:gd name="T11" fmla="*/ 1114146 h 460"/>
                <a:gd name="T12" fmla="*/ 1495274 w 461"/>
                <a:gd name="T13" fmla="*/ 1725613 h 460"/>
                <a:gd name="T14" fmla="*/ 1209744 w 461"/>
                <a:gd name="T15" fmla="*/ 446409 h 46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61" h="460">
                  <a:moveTo>
                    <a:pt x="322" y="119"/>
                  </a:moveTo>
                  <a:cubicBezTo>
                    <a:pt x="322" y="119"/>
                    <a:pt x="337" y="272"/>
                    <a:pt x="71" y="231"/>
                  </a:cubicBezTo>
                  <a:cubicBezTo>
                    <a:pt x="71" y="231"/>
                    <a:pt x="57" y="370"/>
                    <a:pt x="102" y="460"/>
                  </a:cubicBezTo>
                  <a:cubicBezTo>
                    <a:pt x="102" y="460"/>
                    <a:pt x="48" y="408"/>
                    <a:pt x="29" y="323"/>
                  </a:cubicBezTo>
                  <a:cubicBezTo>
                    <a:pt x="0" y="189"/>
                    <a:pt x="24" y="0"/>
                    <a:pt x="241" y="0"/>
                  </a:cubicBezTo>
                  <a:cubicBezTo>
                    <a:pt x="458" y="0"/>
                    <a:pt x="461" y="158"/>
                    <a:pt x="455" y="297"/>
                  </a:cubicBezTo>
                  <a:cubicBezTo>
                    <a:pt x="451" y="375"/>
                    <a:pt x="398" y="460"/>
                    <a:pt x="398" y="460"/>
                  </a:cubicBezTo>
                  <a:cubicBezTo>
                    <a:pt x="398" y="460"/>
                    <a:pt x="446" y="192"/>
                    <a:pt x="322" y="119"/>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grpSp>
        <p:nvGrpSpPr>
          <p:cNvPr id="81" name="组合 80"/>
          <p:cNvGrpSpPr/>
          <p:nvPr/>
        </p:nvGrpSpPr>
        <p:grpSpPr>
          <a:xfrm>
            <a:off x="3315550" y="2746807"/>
            <a:ext cx="1128712" cy="2497138"/>
            <a:chOff x="3224213" y="354013"/>
            <a:chExt cx="1128712" cy="2497138"/>
          </a:xfrm>
        </p:grpSpPr>
        <p:sp>
          <p:nvSpPr>
            <p:cNvPr id="82" name="Freeform 167"/>
            <p:cNvSpPr/>
            <p:nvPr/>
          </p:nvSpPr>
          <p:spPr bwMode="auto">
            <a:xfrm>
              <a:off x="3262313" y="1890713"/>
              <a:ext cx="258763" cy="249238"/>
            </a:xfrm>
            <a:custGeom>
              <a:avLst/>
              <a:gdLst>
                <a:gd name="T0" fmla="*/ 44 w 112"/>
                <a:gd name="T1" fmla="*/ 42 h 108"/>
                <a:gd name="T2" fmla="*/ 48 w 112"/>
                <a:gd name="T3" fmla="*/ 92 h 108"/>
                <a:gd name="T4" fmla="*/ 13 w 112"/>
                <a:gd name="T5" fmla="*/ 96 h 108"/>
                <a:gd name="T6" fmla="*/ 80 w 112"/>
                <a:gd name="T7" fmla="*/ 150 h 108"/>
                <a:gd name="T8" fmla="*/ 108 w 112"/>
                <a:gd name="T9" fmla="*/ 128 h 108"/>
                <a:gd name="T10" fmla="*/ 118 w 112"/>
                <a:gd name="T11" fmla="*/ 0 h 108"/>
                <a:gd name="T12" fmla="*/ 44 w 112"/>
                <a:gd name="T13" fmla="*/ 42 h 10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12" h="108">
                  <a:moveTo>
                    <a:pt x="30" y="29"/>
                  </a:moveTo>
                  <a:cubicBezTo>
                    <a:pt x="30" y="29"/>
                    <a:pt x="29" y="55"/>
                    <a:pt x="33" y="63"/>
                  </a:cubicBezTo>
                  <a:cubicBezTo>
                    <a:pt x="33" y="63"/>
                    <a:pt x="18" y="52"/>
                    <a:pt x="9" y="66"/>
                  </a:cubicBezTo>
                  <a:cubicBezTo>
                    <a:pt x="0" y="80"/>
                    <a:pt x="34" y="108"/>
                    <a:pt x="55" y="103"/>
                  </a:cubicBezTo>
                  <a:cubicBezTo>
                    <a:pt x="69" y="99"/>
                    <a:pt x="74" y="88"/>
                    <a:pt x="74" y="88"/>
                  </a:cubicBezTo>
                  <a:cubicBezTo>
                    <a:pt x="74" y="88"/>
                    <a:pt x="112" y="28"/>
                    <a:pt x="81" y="0"/>
                  </a:cubicBezTo>
                  <a:lnTo>
                    <a:pt x="30" y="29"/>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83" name="Freeform 169"/>
            <p:cNvSpPr/>
            <p:nvPr/>
          </p:nvSpPr>
          <p:spPr bwMode="auto">
            <a:xfrm>
              <a:off x="4038600" y="1308100"/>
              <a:ext cx="314325" cy="339725"/>
            </a:xfrm>
            <a:custGeom>
              <a:avLst/>
              <a:gdLst>
                <a:gd name="T0" fmla="*/ 44 w 136"/>
                <a:gd name="T1" fmla="*/ 148 h 147"/>
                <a:gd name="T2" fmla="*/ 68 w 136"/>
                <a:gd name="T3" fmla="*/ 87 h 147"/>
                <a:gd name="T4" fmla="*/ 103 w 136"/>
                <a:gd name="T5" fmla="*/ 4 h 147"/>
                <a:gd name="T6" fmla="*/ 115 w 136"/>
                <a:gd name="T7" fmla="*/ 71 h 147"/>
                <a:gd name="T8" fmla="*/ 173 w 136"/>
                <a:gd name="T9" fmla="*/ 31 h 147"/>
                <a:gd name="T10" fmla="*/ 154 w 136"/>
                <a:gd name="T11" fmla="*/ 112 h 147"/>
                <a:gd name="T12" fmla="*/ 170 w 136"/>
                <a:gd name="T13" fmla="*/ 118 h 147"/>
                <a:gd name="T14" fmla="*/ 169 w 136"/>
                <a:gd name="T15" fmla="*/ 141 h 147"/>
                <a:gd name="T16" fmla="*/ 175 w 136"/>
                <a:gd name="T17" fmla="*/ 165 h 147"/>
                <a:gd name="T18" fmla="*/ 141 w 136"/>
                <a:gd name="T19" fmla="*/ 192 h 147"/>
                <a:gd name="T20" fmla="*/ 122 w 136"/>
                <a:gd name="T21" fmla="*/ 214 h 147"/>
                <a:gd name="T22" fmla="*/ 42 w 136"/>
                <a:gd name="T23" fmla="*/ 165 h 147"/>
                <a:gd name="T24" fmla="*/ 44 w 136"/>
                <a:gd name="T25" fmla="*/ 148 h 14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136" h="147">
                  <a:moveTo>
                    <a:pt x="30" y="102"/>
                  </a:moveTo>
                  <a:cubicBezTo>
                    <a:pt x="30" y="102"/>
                    <a:pt x="0" y="54"/>
                    <a:pt x="47" y="60"/>
                  </a:cubicBezTo>
                  <a:cubicBezTo>
                    <a:pt x="47" y="60"/>
                    <a:pt x="48" y="0"/>
                    <a:pt x="71" y="3"/>
                  </a:cubicBezTo>
                  <a:cubicBezTo>
                    <a:pt x="94" y="7"/>
                    <a:pt x="79" y="49"/>
                    <a:pt x="79" y="49"/>
                  </a:cubicBezTo>
                  <a:cubicBezTo>
                    <a:pt x="79" y="49"/>
                    <a:pt x="102" y="9"/>
                    <a:pt x="119" y="21"/>
                  </a:cubicBezTo>
                  <a:cubicBezTo>
                    <a:pt x="136" y="32"/>
                    <a:pt x="106" y="77"/>
                    <a:pt x="106" y="77"/>
                  </a:cubicBezTo>
                  <a:cubicBezTo>
                    <a:pt x="106" y="77"/>
                    <a:pt x="114" y="76"/>
                    <a:pt x="117" y="81"/>
                  </a:cubicBezTo>
                  <a:cubicBezTo>
                    <a:pt x="122" y="87"/>
                    <a:pt x="116" y="97"/>
                    <a:pt x="116" y="97"/>
                  </a:cubicBezTo>
                  <a:cubicBezTo>
                    <a:pt x="116" y="97"/>
                    <a:pt x="127" y="103"/>
                    <a:pt x="120" y="113"/>
                  </a:cubicBezTo>
                  <a:cubicBezTo>
                    <a:pt x="114" y="123"/>
                    <a:pt x="104" y="131"/>
                    <a:pt x="97" y="132"/>
                  </a:cubicBezTo>
                  <a:cubicBezTo>
                    <a:pt x="84" y="147"/>
                    <a:pt x="84" y="147"/>
                    <a:pt x="84" y="147"/>
                  </a:cubicBezTo>
                  <a:cubicBezTo>
                    <a:pt x="29" y="113"/>
                    <a:pt x="29" y="113"/>
                    <a:pt x="29" y="113"/>
                  </a:cubicBezTo>
                  <a:lnTo>
                    <a:pt x="30" y="102"/>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84" name="Freeform 170"/>
            <p:cNvSpPr/>
            <p:nvPr/>
          </p:nvSpPr>
          <p:spPr bwMode="auto">
            <a:xfrm>
              <a:off x="4146550" y="1436688"/>
              <a:ext cx="163513" cy="185738"/>
            </a:xfrm>
            <a:custGeom>
              <a:avLst/>
              <a:gdLst>
                <a:gd name="T0" fmla="*/ 57 w 71"/>
                <a:gd name="T1" fmla="*/ 97 h 80"/>
                <a:gd name="T2" fmla="*/ 103 w 71"/>
                <a:gd name="T3" fmla="*/ 61 h 80"/>
                <a:gd name="T4" fmla="*/ 100 w 71"/>
                <a:gd name="T5" fmla="*/ 60 h 80"/>
                <a:gd name="T6" fmla="*/ 100 w 71"/>
                <a:gd name="T7" fmla="*/ 60 h 80"/>
                <a:gd name="T8" fmla="*/ 49 w 71"/>
                <a:gd name="T9" fmla="*/ 89 h 80"/>
                <a:gd name="T10" fmla="*/ 51 w 71"/>
                <a:gd name="T11" fmla="*/ 56 h 80"/>
                <a:gd name="T12" fmla="*/ 86 w 71"/>
                <a:gd name="T13" fmla="*/ 31 h 80"/>
                <a:gd name="T14" fmla="*/ 91 w 71"/>
                <a:gd name="T15" fmla="*/ 22 h 80"/>
                <a:gd name="T16" fmla="*/ 91 w 71"/>
                <a:gd name="T17" fmla="*/ 22 h 80"/>
                <a:gd name="T18" fmla="*/ 48 w 71"/>
                <a:gd name="T19" fmla="*/ 48 h 80"/>
                <a:gd name="T20" fmla="*/ 0 w 71"/>
                <a:gd name="T21" fmla="*/ 0 h 80"/>
                <a:gd name="T22" fmla="*/ 0 w 71"/>
                <a:gd name="T23" fmla="*/ 6 h 80"/>
                <a:gd name="T24" fmla="*/ 44 w 71"/>
                <a:gd name="T25" fmla="*/ 41 h 80"/>
                <a:gd name="T26" fmla="*/ 9 w 71"/>
                <a:gd name="T27" fmla="*/ 51 h 80"/>
                <a:gd name="T28" fmla="*/ 41 w 71"/>
                <a:gd name="T29" fmla="*/ 57 h 80"/>
                <a:gd name="T30" fmla="*/ 36 w 71"/>
                <a:gd name="T31" fmla="*/ 91 h 80"/>
                <a:gd name="T32" fmla="*/ 49 w 71"/>
                <a:gd name="T33" fmla="*/ 97 h 80"/>
                <a:gd name="T34" fmla="*/ 55 w 71"/>
                <a:gd name="T35" fmla="*/ 113 h 80"/>
                <a:gd name="T36" fmla="*/ 68 w 71"/>
                <a:gd name="T37" fmla="*/ 116 h 80"/>
                <a:gd name="T38" fmla="*/ 68 w 71"/>
                <a:gd name="T39" fmla="*/ 116 h 80"/>
                <a:gd name="T40" fmla="*/ 73 w 71"/>
                <a:gd name="T41" fmla="*/ 111 h 80"/>
                <a:gd name="T42" fmla="*/ 57 w 71"/>
                <a:gd name="T43" fmla="*/ 97 h 80"/>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71" h="80">
                  <a:moveTo>
                    <a:pt x="39" y="66"/>
                  </a:moveTo>
                  <a:cubicBezTo>
                    <a:pt x="39" y="66"/>
                    <a:pt x="66" y="59"/>
                    <a:pt x="71" y="42"/>
                  </a:cubicBezTo>
                  <a:cubicBezTo>
                    <a:pt x="70" y="42"/>
                    <a:pt x="69" y="41"/>
                    <a:pt x="69" y="41"/>
                  </a:cubicBezTo>
                  <a:cubicBezTo>
                    <a:pt x="69" y="41"/>
                    <a:pt x="69" y="41"/>
                    <a:pt x="69" y="41"/>
                  </a:cubicBezTo>
                  <a:cubicBezTo>
                    <a:pt x="69" y="41"/>
                    <a:pt x="48" y="64"/>
                    <a:pt x="34" y="61"/>
                  </a:cubicBezTo>
                  <a:cubicBezTo>
                    <a:pt x="21" y="58"/>
                    <a:pt x="30" y="43"/>
                    <a:pt x="35" y="38"/>
                  </a:cubicBezTo>
                  <a:cubicBezTo>
                    <a:pt x="40" y="33"/>
                    <a:pt x="59" y="21"/>
                    <a:pt x="59" y="21"/>
                  </a:cubicBezTo>
                  <a:cubicBezTo>
                    <a:pt x="59" y="21"/>
                    <a:pt x="61" y="19"/>
                    <a:pt x="63" y="15"/>
                  </a:cubicBezTo>
                  <a:cubicBezTo>
                    <a:pt x="63" y="15"/>
                    <a:pt x="63" y="15"/>
                    <a:pt x="63" y="15"/>
                  </a:cubicBezTo>
                  <a:cubicBezTo>
                    <a:pt x="63" y="15"/>
                    <a:pt x="41" y="29"/>
                    <a:pt x="33" y="33"/>
                  </a:cubicBezTo>
                  <a:cubicBezTo>
                    <a:pt x="33" y="33"/>
                    <a:pt x="52" y="12"/>
                    <a:pt x="0" y="0"/>
                  </a:cubicBezTo>
                  <a:cubicBezTo>
                    <a:pt x="0" y="3"/>
                    <a:pt x="0" y="4"/>
                    <a:pt x="0" y="4"/>
                  </a:cubicBezTo>
                  <a:cubicBezTo>
                    <a:pt x="0" y="4"/>
                    <a:pt x="38" y="15"/>
                    <a:pt x="30" y="28"/>
                  </a:cubicBezTo>
                  <a:cubicBezTo>
                    <a:pt x="24" y="38"/>
                    <a:pt x="6" y="35"/>
                    <a:pt x="6" y="35"/>
                  </a:cubicBezTo>
                  <a:cubicBezTo>
                    <a:pt x="6" y="35"/>
                    <a:pt x="16" y="43"/>
                    <a:pt x="28" y="39"/>
                  </a:cubicBezTo>
                  <a:cubicBezTo>
                    <a:pt x="28" y="39"/>
                    <a:pt x="15" y="53"/>
                    <a:pt x="25" y="62"/>
                  </a:cubicBezTo>
                  <a:cubicBezTo>
                    <a:pt x="29" y="65"/>
                    <a:pt x="34" y="66"/>
                    <a:pt x="34" y="66"/>
                  </a:cubicBezTo>
                  <a:cubicBezTo>
                    <a:pt x="34" y="66"/>
                    <a:pt x="33" y="73"/>
                    <a:pt x="38" y="77"/>
                  </a:cubicBezTo>
                  <a:cubicBezTo>
                    <a:pt x="44" y="80"/>
                    <a:pt x="47" y="79"/>
                    <a:pt x="47" y="79"/>
                  </a:cubicBezTo>
                  <a:cubicBezTo>
                    <a:pt x="47" y="79"/>
                    <a:pt x="47" y="79"/>
                    <a:pt x="47" y="79"/>
                  </a:cubicBezTo>
                  <a:cubicBezTo>
                    <a:pt x="50" y="76"/>
                    <a:pt x="50" y="76"/>
                    <a:pt x="50" y="76"/>
                  </a:cubicBezTo>
                  <a:cubicBezTo>
                    <a:pt x="50" y="76"/>
                    <a:pt x="39" y="73"/>
                    <a:pt x="39" y="66"/>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85" name="Freeform 171"/>
            <p:cNvSpPr/>
            <p:nvPr/>
          </p:nvSpPr>
          <p:spPr bwMode="auto">
            <a:xfrm>
              <a:off x="3394075" y="1971675"/>
              <a:ext cx="588963" cy="798513"/>
            </a:xfrm>
            <a:custGeom>
              <a:avLst/>
              <a:gdLst>
                <a:gd name="T0" fmla="*/ 335 w 371"/>
                <a:gd name="T1" fmla="*/ 0 h 503"/>
                <a:gd name="T2" fmla="*/ 39 w 371"/>
                <a:gd name="T3" fmla="*/ 0 h 503"/>
                <a:gd name="T4" fmla="*/ 0 w 371"/>
                <a:gd name="T5" fmla="*/ 503 h 503"/>
                <a:gd name="T6" fmla="*/ 121 w 371"/>
                <a:gd name="T7" fmla="*/ 503 h 503"/>
                <a:gd name="T8" fmla="*/ 167 w 371"/>
                <a:gd name="T9" fmla="*/ 146 h 503"/>
                <a:gd name="T10" fmla="*/ 204 w 371"/>
                <a:gd name="T11" fmla="*/ 146 h 503"/>
                <a:gd name="T12" fmla="*/ 250 w 371"/>
                <a:gd name="T13" fmla="*/ 503 h 503"/>
                <a:gd name="T14" fmla="*/ 371 w 371"/>
                <a:gd name="T15" fmla="*/ 503 h 503"/>
                <a:gd name="T16" fmla="*/ 335 w 371"/>
                <a:gd name="T17" fmla="*/ 0 h 50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71" h="503">
                  <a:moveTo>
                    <a:pt x="335" y="0"/>
                  </a:moveTo>
                  <a:lnTo>
                    <a:pt x="39" y="0"/>
                  </a:lnTo>
                  <a:lnTo>
                    <a:pt x="0" y="503"/>
                  </a:lnTo>
                  <a:lnTo>
                    <a:pt x="121" y="503"/>
                  </a:lnTo>
                  <a:lnTo>
                    <a:pt x="167" y="146"/>
                  </a:lnTo>
                  <a:lnTo>
                    <a:pt x="204" y="146"/>
                  </a:lnTo>
                  <a:lnTo>
                    <a:pt x="250" y="503"/>
                  </a:lnTo>
                  <a:lnTo>
                    <a:pt x="371" y="503"/>
                  </a:lnTo>
                  <a:lnTo>
                    <a:pt x="335" y="0"/>
                  </a:lnTo>
                  <a:close/>
                </a:path>
              </a:pathLst>
            </a:custGeom>
            <a:solidFill>
              <a:srgbClr val="7F5732"/>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86" name="Freeform 172"/>
            <p:cNvSpPr/>
            <p:nvPr/>
          </p:nvSpPr>
          <p:spPr bwMode="auto">
            <a:xfrm>
              <a:off x="3779838" y="2697163"/>
              <a:ext cx="228600" cy="153988"/>
            </a:xfrm>
            <a:custGeom>
              <a:avLst/>
              <a:gdLst>
                <a:gd name="T0" fmla="*/ 121 w 99"/>
                <a:gd name="T1" fmla="*/ 97 h 66"/>
                <a:gd name="T2" fmla="*/ 23 w 99"/>
                <a:gd name="T3" fmla="*/ 97 h 66"/>
                <a:gd name="T4" fmla="*/ 0 w 99"/>
                <a:gd name="T5" fmla="*/ 73 h 66"/>
                <a:gd name="T6" fmla="*/ 0 w 99"/>
                <a:gd name="T7" fmla="*/ 72 h 66"/>
                <a:gd name="T8" fmla="*/ 71 w 99"/>
                <a:gd name="T9" fmla="*/ 0 h 66"/>
                <a:gd name="T10" fmla="*/ 73 w 99"/>
                <a:gd name="T11" fmla="*/ 0 h 66"/>
                <a:gd name="T12" fmla="*/ 144 w 99"/>
                <a:gd name="T13" fmla="*/ 72 h 66"/>
                <a:gd name="T14" fmla="*/ 144 w 99"/>
                <a:gd name="T15" fmla="*/ 73 h 66"/>
                <a:gd name="T16" fmla="*/ 121 w 99"/>
                <a:gd name="T17" fmla="*/ 97 h 6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99" h="66">
                  <a:moveTo>
                    <a:pt x="83" y="66"/>
                  </a:moveTo>
                  <a:cubicBezTo>
                    <a:pt x="16" y="66"/>
                    <a:pt x="16" y="66"/>
                    <a:pt x="16" y="66"/>
                  </a:cubicBezTo>
                  <a:cubicBezTo>
                    <a:pt x="7" y="66"/>
                    <a:pt x="0" y="59"/>
                    <a:pt x="0" y="50"/>
                  </a:cubicBezTo>
                  <a:cubicBezTo>
                    <a:pt x="0" y="49"/>
                    <a:pt x="0" y="49"/>
                    <a:pt x="0" y="49"/>
                  </a:cubicBezTo>
                  <a:cubicBezTo>
                    <a:pt x="0" y="22"/>
                    <a:pt x="22" y="0"/>
                    <a:pt x="49" y="0"/>
                  </a:cubicBezTo>
                  <a:cubicBezTo>
                    <a:pt x="50" y="0"/>
                    <a:pt x="50" y="0"/>
                    <a:pt x="50" y="0"/>
                  </a:cubicBezTo>
                  <a:cubicBezTo>
                    <a:pt x="77" y="0"/>
                    <a:pt x="99" y="22"/>
                    <a:pt x="99" y="49"/>
                  </a:cubicBezTo>
                  <a:cubicBezTo>
                    <a:pt x="99" y="50"/>
                    <a:pt x="99" y="50"/>
                    <a:pt x="99" y="50"/>
                  </a:cubicBezTo>
                  <a:cubicBezTo>
                    <a:pt x="99" y="59"/>
                    <a:pt x="92" y="66"/>
                    <a:pt x="83" y="6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87" name="Freeform 173"/>
            <p:cNvSpPr/>
            <p:nvPr/>
          </p:nvSpPr>
          <p:spPr bwMode="auto">
            <a:xfrm>
              <a:off x="3368675" y="2697163"/>
              <a:ext cx="228600" cy="153988"/>
            </a:xfrm>
            <a:custGeom>
              <a:avLst/>
              <a:gdLst>
                <a:gd name="T0" fmla="*/ 23 w 99"/>
                <a:gd name="T1" fmla="*/ 97 h 66"/>
                <a:gd name="T2" fmla="*/ 121 w 99"/>
                <a:gd name="T3" fmla="*/ 97 h 66"/>
                <a:gd name="T4" fmla="*/ 144 w 99"/>
                <a:gd name="T5" fmla="*/ 73 h 66"/>
                <a:gd name="T6" fmla="*/ 144 w 99"/>
                <a:gd name="T7" fmla="*/ 72 h 66"/>
                <a:gd name="T8" fmla="*/ 73 w 99"/>
                <a:gd name="T9" fmla="*/ 0 h 66"/>
                <a:gd name="T10" fmla="*/ 71 w 99"/>
                <a:gd name="T11" fmla="*/ 0 h 66"/>
                <a:gd name="T12" fmla="*/ 0 w 99"/>
                <a:gd name="T13" fmla="*/ 72 h 66"/>
                <a:gd name="T14" fmla="*/ 0 w 99"/>
                <a:gd name="T15" fmla="*/ 73 h 66"/>
                <a:gd name="T16" fmla="*/ 23 w 99"/>
                <a:gd name="T17" fmla="*/ 97 h 6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99" h="66">
                  <a:moveTo>
                    <a:pt x="16" y="66"/>
                  </a:moveTo>
                  <a:cubicBezTo>
                    <a:pt x="83" y="66"/>
                    <a:pt x="83" y="66"/>
                    <a:pt x="83" y="66"/>
                  </a:cubicBezTo>
                  <a:cubicBezTo>
                    <a:pt x="92" y="66"/>
                    <a:pt x="99" y="59"/>
                    <a:pt x="99" y="50"/>
                  </a:cubicBezTo>
                  <a:cubicBezTo>
                    <a:pt x="99" y="49"/>
                    <a:pt x="99" y="49"/>
                    <a:pt x="99" y="49"/>
                  </a:cubicBezTo>
                  <a:cubicBezTo>
                    <a:pt x="99" y="22"/>
                    <a:pt x="77" y="0"/>
                    <a:pt x="50" y="0"/>
                  </a:cubicBezTo>
                  <a:cubicBezTo>
                    <a:pt x="49" y="0"/>
                    <a:pt x="49" y="0"/>
                    <a:pt x="49" y="0"/>
                  </a:cubicBezTo>
                  <a:cubicBezTo>
                    <a:pt x="22" y="0"/>
                    <a:pt x="0" y="22"/>
                    <a:pt x="0" y="49"/>
                  </a:cubicBezTo>
                  <a:cubicBezTo>
                    <a:pt x="0" y="50"/>
                    <a:pt x="0" y="50"/>
                    <a:pt x="0" y="50"/>
                  </a:cubicBezTo>
                  <a:cubicBezTo>
                    <a:pt x="0" y="59"/>
                    <a:pt x="7" y="66"/>
                    <a:pt x="16" y="6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88" name="Freeform 174"/>
            <p:cNvSpPr/>
            <p:nvPr/>
          </p:nvSpPr>
          <p:spPr bwMode="auto">
            <a:xfrm>
              <a:off x="3224213" y="1430338"/>
              <a:ext cx="1019175" cy="538163"/>
            </a:xfrm>
            <a:custGeom>
              <a:avLst/>
              <a:gdLst>
                <a:gd name="T0" fmla="*/ 170 w 442"/>
                <a:gd name="T1" fmla="*/ 26 h 233"/>
                <a:gd name="T2" fmla="*/ 1 w 442"/>
                <a:gd name="T3" fmla="*/ 217 h 233"/>
                <a:gd name="T4" fmla="*/ 64 w 442"/>
                <a:gd name="T5" fmla="*/ 339 h 233"/>
                <a:gd name="T6" fmla="*/ 148 w 442"/>
                <a:gd name="T7" fmla="*/ 291 h 233"/>
                <a:gd name="T8" fmla="*/ 125 w 442"/>
                <a:gd name="T9" fmla="*/ 224 h 233"/>
                <a:gd name="T10" fmla="*/ 164 w 442"/>
                <a:gd name="T11" fmla="*/ 175 h 233"/>
                <a:gd name="T12" fmla="*/ 295 w 442"/>
                <a:gd name="T13" fmla="*/ 262 h 233"/>
                <a:gd name="T14" fmla="*/ 434 w 442"/>
                <a:gd name="T15" fmla="*/ 215 h 233"/>
                <a:gd name="T16" fmla="*/ 537 w 442"/>
                <a:gd name="T17" fmla="*/ 298 h 233"/>
                <a:gd name="T18" fmla="*/ 642 w 442"/>
                <a:gd name="T19" fmla="*/ 134 h 233"/>
                <a:gd name="T20" fmla="*/ 556 w 442"/>
                <a:gd name="T21" fmla="*/ 71 h 233"/>
                <a:gd name="T22" fmla="*/ 513 w 442"/>
                <a:gd name="T23" fmla="*/ 148 h 233"/>
                <a:gd name="T24" fmla="*/ 420 w 442"/>
                <a:gd name="T25" fmla="*/ 26 h 233"/>
                <a:gd name="T26" fmla="*/ 375 w 442"/>
                <a:gd name="T27" fmla="*/ 3 h 233"/>
                <a:gd name="T28" fmla="*/ 229 w 442"/>
                <a:gd name="T29" fmla="*/ 0 h 233"/>
                <a:gd name="T30" fmla="*/ 170 w 442"/>
                <a:gd name="T31" fmla="*/ 26 h 23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0" t="0" r="r" b="b"/>
              <a:pathLst>
                <a:path w="442" h="233">
                  <a:moveTo>
                    <a:pt x="117" y="18"/>
                  </a:moveTo>
                  <a:cubicBezTo>
                    <a:pt x="117" y="18"/>
                    <a:pt x="2" y="137"/>
                    <a:pt x="1" y="149"/>
                  </a:cubicBezTo>
                  <a:cubicBezTo>
                    <a:pt x="0" y="161"/>
                    <a:pt x="44" y="233"/>
                    <a:pt x="44" y="233"/>
                  </a:cubicBezTo>
                  <a:cubicBezTo>
                    <a:pt x="102" y="200"/>
                    <a:pt x="102" y="200"/>
                    <a:pt x="102" y="200"/>
                  </a:cubicBezTo>
                  <a:cubicBezTo>
                    <a:pt x="86" y="154"/>
                    <a:pt x="86" y="154"/>
                    <a:pt x="86" y="154"/>
                  </a:cubicBezTo>
                  <a:cubicBezTo>
                    <a:pt x="113" y="120"/>
                    <a:pt x="113" y="120"/>
                    <a:pt x="113" y="120"/>
                  </a:cubicBezTo>
                  <a:cubicBezTo>
                    <a:pt x="203" y="180"/>
                    <a:pt x="203" y="180"/>
                    <a:pt x="203" y="180"/>
                  </a:cubicBezTo>
                  <a:cubicBezTo>
                    <a:pt x="299" y="148"/>
                    <a:pt x="299" y="148"/>
                    <a:pt x="299" y="148"/>
                  </a:cubicBezTo>
                  <a:cubicBezTo>
                    <a:pt x="299" y="148"/>
                    <a:pt x="349" y="211"/>
                    <a:pt x="370" y="205"/>
                  </a:cubicBezTo>
                  <a:cubicBezTo>
                    <a:pt x="390" y="199"/>
                    <a:pt x="442" y="92"/>
                    <a:pt x="442" y="92"/>
                  </a:cubicBezTo>
                  <a:cubicBezTo>
                    <a:pt x="383" y="49"/>
                    <a:pt x="383" y="49"/>
                    <a:pt x="383" y="49"/>
                  </a:cubicBezTo>
                  <a:cubicBezTo>
                    <a:pt x="353" y="102"/>
                    <a:pt x="353" y="102"/>
                    <a:pt x="353" y="102"/>
                  </a:cubicBezTo>
                  <a:cubicBezTo>
                    <a:pt x="289" y="18"/>
                    <a:pt x="289" y="18"/>
                    <a:pt x="289" y="18"/>
                  </a:cubicBezTo>
                  <a:cubicBezTo>
                    <a:pt x="258" y="2"/>
                    <a:pt x="258" y="2"/>
                    <a:pt x="258" y="2"/>
                  </a:cubicBezTo>
                  <a:cubicBezTo>
                    <a:pt x="158" y="0"/>
                    <a:pt x="158" y="0"/>
                    <a:pt x="158" y="0"/>
                  </a:cubicBezTo>
                  <a:lnTo>
                    <a:pt x="117" y="18"/>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89" name="Freeform 175"/>
            <p:cNvSpPr/>
            <p:nvPr/>
          </p:nvSpPr>
          <p:spPr bwMode="auto">
            <a:xfrm>
              <a:off x="3449638" y="1435100"/>
              <a:ext cx="484188" cy="601663"/>
            </a:xfrm>
            <a:custGeom>
              <a:avLst/>
              <a:gdLst>
                <a:gd name="T0" fmla="*/ 278 w 305"/>
                <a:gd name="T1" fmla="*/ 23 h 379"/>
                <a:gd name="T2" fmla="*/ 241 w 305"/>
                <a:gd name="T3" fmla="*/ 0 h 379"/>
                <a:gd name="T4" fmla="*/ 153 w 305"/>
                <a:gd name="T5" fmla="*/ 198 h 379"/>
                <a:gd name="T6" fmla="*/ 64 w 305"/>
                <a:gd name="T7" fmla="*/ 0 h 379"/>
                <a:gd name="T8" fmla="*/ 28 w 305"/>
                <a:gd name="T9" fmla="*/ 23 h 379"/>
                <a:gd name="T10" fmla="*/ 0 w 305"/>
                <a:gd name="T11" fmla="*/ 379 h 379"/>
                <a:gd name="T12" fmla="*/ 153 w 305"/>
                <a:gd name="T13" fmla="*/ 379 h 379"/>
                <a:gd name="T14" fmla="*/ 305 w 305"/>
                <a:gd name="T15" fmla="*/ 379 h 379"/>
                <a:gd name="T16" fmla="*/ 278 w 305"/>
                <a:gd name="T17" fmla="*/ 23 h 37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05" h="379">
                  <a:moveTo>
                    <a:pt x="278" y="23"/>
                  </a:moveTo>
                  <a:lnTo>
                    <a:pt x="241" y="0"/>
                  </a:lnTo>
                  <a:lnTo>
                    <a:pt x="153" y="198"/>
                  </a:lnTo>
                  <a:lnTo>
                    <a:pt x="64" y="0"/>
                  </a:lnTo>
                  <a:lnTo>
                    <a:pt x="28" y="23"/>
                  </a:lnTo>
                  <a:lnTo>
                    <a:pt x="0" y="379"/>
                  </a:lnTo>
                  <a:lnTo>
                    <a:pt x="153" y="379"/>
                  </a:lnTo>
                  <a:lnTo>
                    <a:pt x="305" y="379"/>
                  </a:lnTo>
                  <a:lnTo>
                    <a:pt x="278" y="23"/>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90" name="Freeform 176"/>
            <p:cNvSpPr/>
            <p:nvPr/>
          </p:nvSpPr>
          <p:spPr bwMode="auto">
            <a:xfrm>
              <a:off x="3556000" y="1462088"/>
              <a:ext cx="136525" cy="93663"/>
            </a:xfrm>
            <a:custGeom>
              <a:avLst/>
              <a:gdLst>
                <a:gd name="T0" fmla="*/ 86 w 59"/>
                <a:gd name="T1" fmla="*/ 25 h 40"/>
                <a:gd name="T2" fmla="*/ 86 w 59"/>
                <a:gd name="T3" fmla="*/ 37 h 40"/>
                <a:gd name="T4" fmla="*/ 16 w 59"/>
                <a:gd name="T5" fmla="*/ 56 h 40"/>
                <a:gd name="T6" fmla="*/ 0 w 59"/>
                <a:gd name="T7" fmla="*/ 44 h 40"/>
                <a:gd name="T8" fmla="*/ 0 w 59"/>
                <a:gd name="T9" fmla="*/ 15 h 40"/>
                <a:gd name="T10" fmla="*/ 16 w 59"/>
                <a:gd name="T11" fmla="*/ 3 h 40"/>
                <a:gd name="T12" fmla="*/ 86 w 59"/>
                <a:gd name="T13" fmla="*/ 25 h 4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40">
                  <a:moveTo>
                    <a:pt x="59" y="17"/>
                  </a:moveTo>
                  <a:cubicBezTo>
                    <a:pt x="59" y="25"/>
                    <a:pt x="59" y="25"/>
                    <a:pt x="59" y="25"/>
                  </a:cubicBezTo>
                  <a:cubicBezTo>
                    <a:pt x="11" y="38"/>
                    <a:pt x="11" y="38"/>
                    <a:pt x="11" y="38"/>
                  </a:cubicBezTo>
                  <a:cubicBezTo>
                    <a:pt x="5" y="40"/>
                    <a:pt x="0" y="36"/>
                    <a:pt x="0" y="30"/>
                  </a:cubicBezTo>
                  <a:cubicBezTo>
                    <a:pt x="0" y="10"/>
                    <a:pt x="0" y="10"/>
                    <a:pt x="0" y="10"/>
                  </a:cubicBezTo>
                  <a:cubicBezTo>
                    <a:pt x="0" y="4"/>
                    <a:pt x="5" y="0"/>
                    <a:pt x="11" y="2"/>
                  </a:cubicBezTo>
                  <a:lnTo>
                    <a:pt x="59" y="17"/>
                  </a:ln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91" name="Freeform 177"/>
            <p:cNvSpPr/>
            <p:nvPr/>
          </p:nvSpPr>
          <p:spPr bwMode="auto">
            <a:xfrm>
              <a:off x="3692525" y="1462088"/>
              <a:ext cx="136525" cy="93663"/>
            </a:xfrm>
            <a:custGeom>
              <a:avLst/>
              <a:gdLst>
                <a:gd name="T0" fmla="*/ 0 w 59"/>
                <a:gd name="T1" fmla="*/ 25 h 40"/>
                <a:gd name="T2" fmla="*/ 0 w 59"/>
                <a:gd name="T3" fmla="*/ 37 h 40"/>
                <a:gd name="T4" fmla="*/ 71 w 59"/>
                <a:gd name="T5" fmla="*/ 56 h 40"/>
                <a:gd name="T6" fmla="*/ 86 w 59"/>
                <a:gd name="T7" fmla="*/ 44 h 40"/>
                <a:gd name="T8" fmla="*/ 86 w 59"/>
                <a:gd name="T9" fmla="*/ 15 h 40"/>
                <a:gd name="T10" fmla="*/ 70 w 59"/>
                <a:gd name="T11" fmla="*/ 3 h 40"/>
                <a:gd name="T12" fmla="*/ 0 w 59"/>
                <a:gd name="T13" fmla="*/ 25 h 40"/>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40">
                  <a:moveTo>
                    <a:pt x="0" y="17"/>
                  </a:moveTo>
                  <a:cubicBezTo>
                    <a:pt x="0" y="25"/>
                    <a:pt x="0" y="25"/>
                    <a:pt x="0" y="25"/>
                  </a:cubicBezTo>
                  <a:cubicBezTo>
                    <a:pt x="49" y="38"/>
                    <a:pt x="49" y="38"/>
                    <a:pt x="49" y="38"/>
                  </a:cubicBezTo>
                  <a:cubicBezTo>
                    <a:pt x="54" y="40"/>
                    <a:pt x="59" y="36"/>
                    <a:pt x="59" y="30"/>
                  </a:cubicBezTo>
                  <a:cubicBezTo>
                    <a:pt x="59" y="10"/>
                    <a:pt x="59" y="10"/>
                    <a:pt x="59" y="10"/>
                  </a:cubicBezTo>
                  <a:cubicBezTo>
                    <a:pt x="59" y="4"/>
                    <a:pt x="54" y="0"/>
                    <a:pt x="48" y="2"/>
                  </a:cubicBezTo>
                  <a:lnTo>
                    <a:pt x="0" y="17"/>
                  </a:ln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92" name="Freeform 178"/>
            <p:cNvSpPr/>
            <p:nvPr/>
          </p:nvSpPr>
          <p:spPr bwMode="auto">
            <a:xfrm>
              <a:off x="3657600" y="1481138"/>
              <a:ext cx="69850" cy="61913"/>
            </a:xfrm>
            <a:custGeom>
              <a:avLst/>
              <a:gdLst>
                <a:gd name="T0" fmla="*/ 31 w 30"/>
                <a:gd name="T1" fmla="*/ 39 h 27"/>
                <a:gd name="T2" fmla="*/ 13 w 30"/>
                <a:gd name="T3" fmla="*/ 39 h 27"/>
                <a:gd name="T4" fmla="*/ 0 w 30"/>
                <a:gd name="T5" fmla="*/ 25 h 27"/>
                <a:gd name="T6" fmla="*/ 0 w 30"/>
                <a:gd name="T7" fmla="*/ 13 h 27"/>
                <a:gd name="T8" fmla="*/ 13 w 30"/>
                <a:gd name="T9" fmla="*/ 0 h 27"/>
                <a:gd name="T10" fmla="*/ 31 w 30"/>
                <a:gd name="T11" fmla="*/ 0 h 27"/>
                <a:gd name="T12" fmla="*/ 44 w 30"/>
                <a:gd name="T13" fmla="*/ 13 h 27"/>
                <a:gd name="T14" fmla="*/ 44 w 30"/>
                <a:gd name="T15" fmla="*/ 25 h 27"/>
                <a:gd name="T16" fmla="*/ 31 w 30"/>
                <a:gd name="T17" fmla="*/ 39 h 2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0" h="27">
                  <a:moveTo>
                    <a:pt x="21" y="27"/>
                  </a:moveTo>
                  <a:cubicBezTo>
                    <a:pt x="9" y="27"/>
                    <a:pt x="9" y="27"/>
                    <a:pt x="9" y="27"/>
                  </a:cubicBezTo>
                  <a:cubicBezTo>
                    <a:pt x="4" y="27"/>
                    <a:pt x="0" y="23"/>
                    <a:pt x="0" y="17"/>
                  </a:cubicBezTo>
                  <a:cubicBezTo>
                    <a:pt x="0" y="9"/>
                    <a:pt x="0" y="9"/>
                    <a:pt x="0" y="9"/>
                  </a:cubicBezTo>
                  <a:cubicBezTo>
                    <a:pt x="0" y="4"/>
                    <a:pt x="4" y="0"/>
                    <a:pt x="9" y="0"/>
                  </a:cubicBezTo>
                  <a:cubicBezTo>
                    <a:pt x="21" y="0"/>
                    <a:pt x="21" y="0"/>
                    <a:pt x="21" y="0"/>
                  </a:cubicBezTo>
                  <a:cubicBezTo>
                    <a:pt x="26" y="0"/>
                    <a:pt x="30" y="4"/>
                    <a:pt x="30" y="9"/>
                  </a:cubicBezTo>
                  <a:cubicBezTo>
                    <a:pt x="30" y="17"/>
                    <a:pt x="30" y="17"/>
                    <a:pt x="30" y="17"/>
                  </a:cubicBezTo>
                  <a:cubicBezTo>
                    <a:pt x="30" y="23"/>
                    <a:pt x="26" y="27"/>
                    <a:pt x="21" y="27"/>
                  </a:cubicBezTo>
                  <a:close/>
                </a:path>
              </a:pathLst>
            </a:custGeom>
            <a:solidFill>
              <a:srgbClr val="AD3E3B"/>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93" name="Oval 179"/>
            <p:cNvSpPr>
              <a:spLocks noChangeArrowheads="1"/>
            </p:cNvSpPr>
            <p:nvPr/>
          </p:nvSpPr>
          <p:spPr bwMode="auto">
            <a:xfrm>
              <a:off x="3673475" y="1568450"/>
              <a:ext cx="39688" cy="39688"/>
            </a:xfrm>
            <a:prstGeom prst="ellipse">
              <a:avLst/>
            </a:pr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94" name="Oval 180"/>
            <p:cNvSpPr>
              <a:spLocks noChangeArrowheads="1"/>
            </p:cNvSpPr>
            <p:nvPr/>
          </p:nvSpPr>
          <p:spPr bwMode="auto">
            <a:xfrm>
              <a:off x="3673475" y="1658938"/>
              <a:ext cx="39688" cy="39688"/>
            </a:xfrm>
            <a:prstGeom prst="ellipse">
              <a:avLst/>
            </a:pr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95" name="Freeform 181"/>
            <p:cNvSpPr/>
            <p:nvPr/>
          </p:nvSpPr>
          <p:spPr bwMode="auto">
            <a:xfrm>
              <a:off x="3225800" y="354013"/>
              <a:ext cx="985838" cy="904875"/>
            </a:xfrm>
            <a:custGeom>
              <a:avLst/>
              <a:gdLst>
                <a:gd name="T0" fmla="*/ 9 w 427"/>
                <a:gd name="T1" fmla="*/ 426 h 391"/>
                <a:gd name="T2" fmla="*/ 0 w 427"/>
                <a:gd name="T3" fmla="*/ 290 h 391"/>
                <a:gd name="T4" fmla="*/ 86 w 427"/>
                <a:gd name="T5" fmla="*/ 136 h 391"/>
                <a:gd name="T6" fmla="*/ 448 w 427"/>
                <a:gd name="T7" fmla="*/ 83 h 391"/>
                <a:gd name="T8" fmla="*/ 595 w 427"/>
                <a:gd name="T9" fmla="*/ 420 h 391"/>
                <a:gd name="T10" fmla="*/ 303 w 427"/>
                <a:gd name="T11" fmla="*/ 570 h 391"/>
                <a:gd name="T12" fmla="*/ 9 w 427"/>
                <a:gd name="T13" fmla="*/ 426 h 39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427" h="391">
                  <a:moveTo>
                    <a:pt x="6" y="292"/>
                  </a:moveTo>
                  <a:cubicBezTo>
                    <a:pt x="6" y="292"/>
                    <a:pt x="0" y="253"/>
                    <a:pt x="0" y="199"/>
                  </a:cubicBezTo>
                  <a:cubicBezTo>
                    <a:pt x="0" y="135"/>
                    <a:pt x="29" y="84"/>
                    <a:pt x="59" y="93"/>
                  </a:cubicBezTo>
                  <a:cubicBezTo>
                    <a:pt x="59" y="93"/>
                    <a:pt x="124" y="0"/>
                    <a:pt x="308" y="57"/>
                  </a:cubicBezTo>
                  <a:cubicBezTo>
                    <a:pt x="408" y="88"/>
                    <a:pt x="427" y="194"/>
                    <a:pt x="409" y="288"/>
                  </a:cubicBezTo>
                  <a:cubicBezTo>
                    <a:pt x="208" y="391"/>
                    <a:pt x="208" y="391"/>
                    <a:pt x="208" y="391"/>
                  </a:cubicBezTo>
                  <a:lnTo>
                    <a:pt x="6" y="292"/>
                  </a:lnTo>
                  <a:close/>
                </a:path>
              </a:pathLst>
            </a:custGeom>
            <a:solidFill>
              <a:srgbClr val="EA962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96" name="Freeform 182"/>
            <p:cNvSpPr/>
            <p:nvPr/>
          </p:nvSpPr>
          <p:spPr bwMode="auto">
            <a:xfrm>
              <a:off x="3260725" y="706438"/>
              <a:ext cx="874713" cy="388938"/>
            </a:xfrm>
            <a:custGeom>
              <a:avLst/>
              <a:gdLst>
                <a:gd name="T0" fmla="*/ 0 w 379"/>
                <a:gd name="T1" fmla="*/ 245 h 168"/>
                <a:gd name="T2" fmla="*/ 0 w 379"/>
                <a:gd name="T3" fmla="*/ 140 h 168"/>
                <a:gd name="T4" fmla="*/ 58 w 379"/>
                <a:gd name="T5" fmla="*/ 31 h 168"/>
                <a:gd name="T6" fmla="*/ 76 w 379"/>
                <a:gd name="T7" fmla="*/ 19 h 168"/>
                <a:gd name="T8" fmla="*/ 164 w 379"/>
                <a:gd name="T9" fmla="*/ 15 h 168"/>
                <a:gd name="T10" fmla="*/ 256 w 379"/>
                <a:gd name="T11" fmla="*/ 60 h 168"/>
                <a:gd name="T12" fmla="*/ 297 w 379"/>
                <a:gd name="T13" fmla="*/ 60 h 168"/>
                <a:gd name="T14" fmla="*/ 384 w 379"/>
                <a:gd name="T15" fmla="*/ 15 h 168"/>
                <a:gd name="T16" fmla="*/ 472 w 379"/>
                <a:gd name="T17" fmla="*/ 19 h 168"/>
                <a:gd name="T18" fmla="*/ 491 w 379"/>
                <a:gd name="T19" fmla="*/ 31 h 168"/>
                <a:gd name="T20" fmla="*/ 551 w 379"/>
                <a:gd name="T21" fmla="*/ 141 h 168"/>
                <a:gd name="T22" fmla="*/ 551 w 379"/>
                <a:gd name="T23" fmla="*/ 245 h 168"/>
                <a:gd name="T24" fmla="*/ 0 w 379"/>
                <a:gd name="T25" fmla="*/ 245 h 168"/>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379" h="168">
                  <a:moveTo>
                    <a:pt x="0" y="168"/>
                  </a:moveTo>
                  <a:cubicBezTo>
                    <a:pt x="0" y="96"/>
                    <a:pt x="0" y="96"/>
                    <a:pt x="0" y="96"/>
                  </a:cubicBezTo>
                  <a:cubicBezTo>
                    <a:pt x="0" y="66"/>
                    <a:pt x="15" y="38"/>
                    <a:pt x="40" y="21"/>
                  </a:cubicBezTo>
                  <a:cubicBezTo>
                    <a:pt x="52" y="13"/>
                    <a:pt x="52" y="13"/>
                    <a:pt x="52" y="13"/>
                  </a:cubicBezTo>
                  <a:cubicBezTo>
                    <a:pt x="70" y="1"/>
                    <a:pt x="94" y="0"/>
                    <a:pt x="113" y="10"/>
                  </a:cubicBezTo>
                  <a:cubicBezTo>
                    <a:pt x="176" y="41"/>
                    <a:pt x="176" y="41"/>
                    <a:pt x="176" y="41"/>
                  </a:cubicBezTo>
                  <a:cubicBezTo>
                    <a:pt x="184" y="45"/>
                    <a:pt x="195" y="45"/>
                    <a:pt x="204" y="41"/>
                  </a:cubicBezTo>
                  <a:cubicBezTo>
                    <a:pt x="264" y="10"/>
                    <a:pt x="264" y="10"/>
                    <a:pt x="264" y="10"/>
                  </a:cubicBezTo>
                  <a:cubicBezTo>
                    <a:pt x="283" y="0"/>
                    <a:pt x="307" y="1"/>
                    <a:pt x="325" y="13"/>
                  </a:cubicBezTo>
                  <a:cubicBezTo>
                    <a:pt x="338" y="21"/>
                    <a:pt x="338" y="21"/>
                    <a:pt x="338" y="21"/>
                  </a:cubicBezTo>
                  <a:cubicBezTo>
                    <a:pt x="364" y="38"/>
                    <a:pt x="379" y="66"/>
                    <a:pt x="379" y="97"/>
                  </a:cubicBezTo>
                  <a:cubicBezTo>
                    <a:pt x="379" y="168"/>
                    <a:pt x="379" y="168"/>
                    <a:pt x="379" y="168"/>
                  </a:cubicBezTo>
                  <a:lnTo>
                    <a:pt x="0" y="168"/>
                  </a:lnTo>
                  <a:close/>
                </a:path>
              </a:pathLst>
            </a:custGeom>
            <a:solidFill>
              <a:srgbClr val="E08A22"/>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97" name="Freeform 184"/>
            <p:cNvSpPr/>
            <p:nvPr/>
          </p:nvSpPr>
          <p:spPr bwMode="auto">
            <a:xfrm>
              <a:off x="4038600" y="981075"/>
              <a:ext cx="200025" cy="277813"/>
            </a:xfrm>
            <a:custGeom>
              <a:avLst/>
              <a:gdLst>
                <a:gd name="T0" fmla="*/ 17 w 87"/>
                <a:gd name="T1" fmla="*/ 42 h 120"/>
                <a:gd name="T2" fmla="*/ 88 w 87"/>
                <a:gd name="T3" fmla="*/ 20 h 120"/>
                <a:gd name="T4" fmla="*/ 0 w 87"/>
                <a:gd name="T5" fmla="*/ 175 h 120"/>
                <a:gd name="T6" fmla="*/ 17 w 87"/>
                <a:gd name="T7" fmla="*/ 42 h 12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7" h="120">
                  <a:moveTo>
                    <a:pt x="12" y="29"/>
                  </a:moveTo>
                  <a:cubicBezTo>
                    <a:pt x="12" y="29"/>
                    <a:pt x="35" y="0"/>
                    <a:pt x="61" y="14"/>
                  </a:cubicBezTo>
                  <a:cubicBezTo>
                    <a:pt x="87" y="27"/>
                    <a:pt x="51" y="113"/>
                    <a:pt x="0" y="120"/>
                  </a:cubicBezTo>
                  <a:lnTo>
                    <a:pt x="12" y="29"/>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98" name="Freeform 185"/>
            <p:cNvSpPr/>
            <p:nvPr/>
          </p:nvSpPr>
          <p:spPr bwMode="auto">
            <a:xfrm>
              <a:off x="3308350" y="844550"/>
              <a:ext cx="777875" cy="661988"/>
            </a:xfrm>
            <a:custGeom>
              <a:avLst/>
              <a:gdLst>
                <a:gd name="T0" fmla="*/ 443 w 337"/>
                <a:gd name="T1" fmla="*/ 315 h 286"/>
                <a:gd name="T2" fmla="*/ 397 w 337"/>
                <a:gd name="T3" fmla="*/ 348 h 286"/>
                <a:gd name="T4" fmla="*/ 93 w 337"/>
                <a:gd name="T5" fmla="*/ 348 h 286"/>
                <a:gd name="T6" fmla="*/ 48 w 337"/>
                <a:gd name="T7" fmla="*/ 315 h 286"/>
                <a:gd name="T8" fmla="*/ 0 w 337"/>
                <a:gd name="T9" fmla="*/ 219 h 286"/>
                <a:gd name="T10" fmla="*/ 0 w 337"/>
                <a:gd name="T11" fmla="*/ 63 h 286"/>
                <a:gd name="T12" fmla="*/ 67 w 337"/>
                <a:gd name="T13" fmla="*/ 19 h 286"/>
                <a:gd name="T14" fmla="*/ 147 w 337"/>
                <a:gd name="T15" fmla="*/ 13 h 286"/>
                <a:gd name="T16" fmla="*/ 227 w 337"/>
                <a:gd name="T17" fmla="*/ 54 h 286"/>
                <a:gd name="T18" fmla="*/ 263 w 337"/>
                <a:gd name="T19" fmla="*/ 54 h 286"/>
                <a:gd name="T20" fmla="*/ 342 w 337"/>
                <a:gd name="T21" fmla="*/ 13 h 286"/>
                <a:gd name="T22" fmla="*/ 420 w 337"/>
                <a:gd name="T23" fmla="*/ 17 h 286"/>
                <a:gd name="T24" fmla="*/ 490 w 337"/>
                <a:gd name="T25" fmla="*/ 63 h 286"/>
                <a:gd name="T26" fmla="*/ 490 w 337"/>
                <a:gd name="T27" fmla="*/ 219 h 286"/>
                <a:gd name="T28" fmla="*/ 443 w 337"/>
                <a:gd name="T29" fmla="*/ 315 h 28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37" h="286">
                  <a:moveTo>
                    <a:pt x="305" y="216"/>
                  </a:moveTo>
                  <a:cubicBezTo>
                    <a:pt x="273" y="239"/>
                    <a:pt x="273" y="239"/>
                    <a:pt x="273" y="239"/>
                  </a:cubicBezTo>
                  <a:cubicBezTo>
                    <a:pt x="211" y="286"/>
                    <a:pt x="126" y="286"/>
                    <a:pt x="64" y="239"/>
                  </a:cubicBezTo>
                  <a:cubicBezTo>
                    <a:pt x="33" y="216"/>
                    <a:pt x="33" y="216"/>
                    <a:pt x="33" y="216"/>
                  </a:cubicBezTo>
                  <a:cubicBezTo>
                    <a:pt x="12" y="200"/>
                    <a:pt x="0" y="176"/>
                    <a:pt x="0" y="150"/>
                  </a:cubicBezTo>
                  <a:cubicBezTo>
                    <a:pt x="0" y="43"/>
                    <a:pt x="0" y="43"/>
                    <a:pt x="0" y="43"/>
                  </a:cubicBezTo>
                  <a:cubicBezTo>
                    <a:pt x="46" y="13"/>
                    <a:pt x="46" y="13"/>
                    <a:pt x="46" y="13"/>
                  </a:cubicBezTo>
                  <a:cubicBezTo>
                    <a:pt x="62" y="2"/>
                    <a:pt x="83" y="0"/>
                    <a:pt x="101" y="9"/>
                  </a:cubicBezTo>
                  <a:cubicBezTo>
                    <a:pt x="156" y="37"/>
                    <a:pt x="156" y="37"/>
                    <a:pt x="156" y="37"/>
                  </a:cubicBezTo>
                  <a:cubicBezTo>
                    <a:pt x="164" y="41"/>
                    <a:pt x="173" y="41"/>
                    <a:pt x="181" y="37"/>
                  </a:cubicBezTo>
                  <a:cubicBezTo>
                    <a:pt x="235" y="9"/>
                    <a:pt x="235" y="9"/>
                    <a:pt x="235" y="9"/>
                  </a:cubicBezTo>
                  <a:cubicBezTo>
                    <a:pt x="252" y="0"/>
                    <a:pt x="273" y="1"/>
                    <a:pt x="289" y="12"/>
                  </a:cubicBezTo>
                  <a:cubicBezTo>
                    <a:pt x="337" y="43"/>
                    <a:pt x="337" y="43"/>
                    <a:pt x="337" y="43"/>
                  </a:cubicBezTo>
                  <a:cubicBezTo>
                    <a:pt x="337" y="150"/>
                    <a:pt x="337" y="150"/>
                    <a:pt x="337" y="150"/>
                  </a:cubicBezTo>
                  <a:cubicBezTo>
                    <a:pt x="337" y="176"/>
                    <a:pt x="325" y="200"/>
                    <a:pt x="305" y="216"/>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99" name="Freeform 186"/>
            <p:cNvSpPr/>
            <p:nvPr/>
          </p:nvSpPr>
          <p:spPr bwMode="auto">
            <a:xfrm>
              <a:off x="3463925" y="1087438"/>
              <a:ext cx="111125" cy="41275"/>
            </a:xfrm>
            <a:custGeom>
              <a:avLst/>
              <a:gdLst>
                <a:gd name="T0" fmla="*/ 6 w 48"/>
                <a:gd name="T1" fmla="*/ 26 h 18"/>
                <a:gd name="T2" fmla="*/ 4 w 48"/>
                <a:gd name="T3" fmla="*/ 25 h 18"/>
                <a:gd name="T4" fmla="*/ 1 w 48"/>
                <a:gd name="T5" fmla="*/ 19 h 18"/>
                <a:gd name="T6" fmla="*/ 35 w 48"/>
                <a:gd name="T7" fmla="*/ 0 h 18"/>
                <a:gd name="T8" fmla="*/ 69 w 48"/>
                <a:gd name="T9" fmla="*/ 19 h 18"/>
                <a:gd name="T10" fmla="*/ 67 w 48"/>
                <a:gd name="T11" fmla="*/ 25 h 18"/>
                <a:gd name="T12" fmla="*/ 60 w 48"/>
                <a:gd name="T13" fmla="*/ 22 h 18"/>
                <a:gd name="T14" fmla="*/ 35 w 48"/>
                <a:gd name="T15" fmla="*/ 10 h 18"/>
                <a:gd name="T16" fmla="*/ 10 w 48"/>
                <a:gd name="T17" fmla="*/ 23 h 18"/>
                <a:gd name="T18" fmla="*/ 6 w 48"/>
                <a:gd name="T19" fmla="*/ 26 h 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8" h="18">
                  <a:moveTo>
                    <a:pt x="4" y="18"/>
                  </a:moveTo>
                  <a:cubicBezTo>
                    <a:pt x="4" y="18"/>
                    <a:pt x="3" y="17"/>
                    <a:pt x="3" y="17"/>
                  </a:cubicBezTo>
                  <a:cubicBezTo>
                    <a:pt x="1" y="16"/>
                    <a:pt x="0" y="14"/>
                    <a:pt x="1" y="13"/>
                  </a:cubicBezTo>
                  <a:cubicBezTo>
                    <a:pt x="1" y="12"/>
                    <a:pt x="7" y="1"/>
                    <a:pt x="24" y="0"/>
                  </a:cubicBezTo>
                  <a:cubicBezTo>
                    <a:pt x="42" y="0"/>
                    <a:pt x="47" y="12"/>
                    <a:pt x="47" y="13"/>
                  </a:cubicBezTo>
                  <a:cubicBezTo>
                    <a:pt x="48" y="14"/>
                    <a:pt x="47" y="16"/>
                    <a:pt x="46" y="17"/>
                  </a:cubicBezTo>
                  <a:cubicBezTo>
                    <a:pt x="44" y="18"/>
                    <a:pt x="42" y="17"/>
                    <a:pt x="41" y="15"/>
                  </a:cubicBezTo>
                  <a:cubicBezTo>
                    <a:pt x="41" y="15"/>
                    <a:pt x="37" y="7"/>
                    <a:pt x="24" y="7"/>
                  </a:cubicBezTo>
                  <a:cubicBezTo>
                    <a:pt x="11" y="8"/>
                    <a:pt x="8" y="15"/>
                    <a:pt x="7" y="16"/>
                  </a:cubicBezTo>
                  <a:cubicBezTo>
                    <a:pt x="7" y="17"/>
                    <a:pt x="6" y="18"/>
                    <a:pt x="4" y="18"/>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00" name="Freeform 187"/>
            <p:cNvSpPr/>
            <p:nvPr/>
          </p:nvSpPr>
          <p:spPr bwMode="auto">
            <a:xfrm>
              <a:off x="3835400" y="1087438"/>
              <a:ext cx="111125" cy="41275"/>
            </a:xfrm>
            <a:custGeom>
              <a:avLst/>
              <a:gdLst>
                <a:gd name="T0" fmla="*/ 6 w 48"/>
                <a:gd name="T1" fmla="*/ 26 h 18"/>
                <a:gd name="T2" fmla="*/ 3 w 48"/>
                <a:gd name="T3" fmla="*/ 25 h 18"/>
                <a:gd name="T4" fmla="*/ 1 w 48"/>
                <a:gd name="T5" fmla="*/ 19 h 18"/>
                <a:gd name="T6" fmla="*/ 35 w 48"/>
                <a:gd name="T7" fmla="*/ 0 h 18"/>
                <a:gd name="T8" fmla="*/ 69 w 48"/>
                <a:gd name="T9" fmla="*/ 19 h 18"/>
                <a:gd name="T10" fmla="*/ 66 w 48"/>
                <a:gd name="T11" fmla="*/ 25 h 18"/>
                <a:gd name="T12" fmla="*/ 60 w 48"/>
                <a:gd name="T13" fmla="*/ 23 h 18"/>
                <a:gd name="T14" fmla="*/ 35 w 48"/>
                <a:gd name="T15" fmla="*/ 10 h 18"/>
                <a:gd name="T16" fmla="*/ 10 w 48"/>
                <a:gd name="T17" fmla="*/ 22 h 18"/>
                <a:gd name="T18" fmla="*/ 6 w 48"/>
                <a:gd name="T19" fmla="*/ 26 h 18"/>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48" h="18">
                  <a:moveTo>
                    <a:pt x="4" y="18"/>
                  </a:moveTo>
                  <a:cubicBezTo>
                    <a:pt x="3" y="18"/>
                    <a:pt x="3" y="17"/>
                    <a:pt x="2" y="17"/>
                  </a:cubicBezTo>
                  <a:cubicBezTo>
                    <a:pt x="1" y="16"/>
                    <a:pt x="0" y="14"/>
                    <a:pt x="1" y="13"/>
                  </a:cubicBezTo>
                  <a:cubicBezTo>
                    <a:pt x="1" y="12"/>
                    <a:pt x="6" y="0"/>
                    <a:pt x="24" y="0"/>
                  </a:cubicBezTo>
                  <a:cubicBezTo>
                    <a:pt x="41" y="1"/>
                    <a:pt x="47" y="12"/>
                    <a:pt x="47" y="13"/>
                  </a:cubicBezTo>
                  <a:cubicBezTo>
                    <a:pt x="48" y="14"/>
                    <a:pt x="47" y="16"/>
                    <a:pt x="45" y="17"/>
                  </a:cubicBezTo>
                  <a:cubicBezTo>
                    <a:pt x="43" y="18"/>
                    <a:pt x="41" y="17"/>
                    <a:pt x="41" y="16"/>
                  </a:cubicBezTo>
                  <a:cubicBezTo>
                    <a:pt x="40" y="15"/>
                    <a:pt x="36" y="8"/>
                    <a:pt x="24" y="7"/>
                  </a:cubicBezTo>
                  <a:cubicBezTo>
                    <a:pt x="11" y="7"/>
                    <a:pt x="7" y="15"/>
                    <a:pt x="7" y="15"/>
                  </a:cubicBezTo>
                  <a:cubicBezTo>
                    <a:pt x="6" y="17"/>
                    <a:pt x="5" y="18"/>
                    <a:pt x="4" y="18"/>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01" name="Freeform 188"/>
            <p:cNvSpPr/>
            <p:nvPr/>
          </p:nvSpPr>
          <p:spPr bwMode="auto">
            <a:xfrm>
              <a:off x="3622675" y="1212850"/>
              <a:ext cx="138113" cy="55563"/>
            </a:xfrm>
            <a:custGeom>
              <a:avLst/>
              <a:gdLst>
                <a:gd name="T0" fmla="*/ 87 w 60"/>
                <a:gd name="T1" fmla="*/ 35 h 24"/>
                <a:gd name="T2" fmla="*/ 44 w 60"/>
                <a:gd name="T3" fmla="*/ 1 h 24"/>
                <a:gd name="T4" fmla="*/ 0 w 60"/>
                <a:gd name="T5" fmla="*/ 35 h 24"/>
                <a:gd name="T6" fmla="*/ 44 w 60"/>
                <a:gd name="T7" fmla="*/ 13 h 24"/>
                <a:gd name="T8" fmla="*/ 87 w 60"/>
                <a:gd name="T9" fmla="*/ 35 h 2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0" h="24">
                  <a:moveTo>
                    <a:pt x="60" y="24"/>
                  </a:moveTo>
                  <a:cubicBezTo>
                    <a:pt x="60" y="24"/>
                    <a:pt x="55" y="0"/>
                    <a:pt x="30" y="1"/>
                  </a:cubicBezTo>
                  <a:cubicBezTo>
                    <a:pt x="4" y="1"/>
                    <a:pt x="0" y="24"/>
                    <a:pt x="0" y="24"/>
                  </a:cubicBezTo>
                  <a:cubicBezTo>
                    <a:pt x="0" y="24"/>
                    <a:pt x="15" y="9"/>
                    <a:pt x="30" y="9"/>
                  </a:cubicBezTo>
                  <a:cubicBezTo>
                    <a:pt x="45" y="9"/>
                    <a:pt x="60" y="24"/>
                    <a:pt x="60" y="24"/>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02" name="Freeform 189"/>
            <p:cNvSpPr/>
            <p:nvPr/>
          </p:nvSpPr>
          <p:spPr bwMode="auto">
            <a:xfrm>
              <a:off x="3511550" y="1325563"/>
              <a:ext cx="360363" cy="76200"/>
            </a:xfrm>
            <a:custGeom>
              <a:avLst/>
              <a:gdLst>
                <a:gd name="T0" fmla="*/ 116 w 156"/>
                <a:gd name="T1" fmla="*/ 41 h 33"/>
                <a:gd name="T2" fmla="*/ 109 w 156"/>
                <a:gd name="T3" fmla="*/ 41 h 33"/>
                <a:gd name="T4" fmla="*/ 1 w 156"/>
                <a:gd name="T5" fmla="*/ 9 h 33"/>
                <a:gd name="T6" fmla="*/ 1 w 156"/>
                <a:gd name="T7" fmla="*/ 1 h 33"/>
                <a:gd name="T8" fmla="*/ 7 w 156"/>
                <a:gd name="T9" fmla="*/ 1 h 33"/>
                <a:gd name="T10" fmla="*/ 220 w 156"/>
                <a:gd name="T11" fmla="*/ 3 h 33"/>
                <a:gd name="T12" fmla="*/ 226 w 156"/>
                <a:gd name="T13" fmla="*/ 4 h 33"/>
                <a:gd name="T14" fmla="*/ 226 w 156"/>
                <a:gd name="T15" fmla="*/ 10 h 33"/>
                <a:gd name="T16" fmla="*/ 116 w 156"/>
                <a:gd name="T17" fmla="*/ 41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156" h="33">
                  <a:moveTo>
                    <a:pt x="80" y="28"/>
                  </a:moveTo>
                  <a:cubicBezTo>
                    <a:pt x="78" y="28"/>
                    <a:pt x="77" y="28"/>
                    <a:pt x="75" y="28"/>
                  </a:cubicBezTo>
                  <a:cubicBezTo>
                    <a:pt x="47" y="27"/>
                    <a:pt x="20" y="19"/>
                    <a:pt x="1" y="6"/>
                  </a:cubicBezTo>
                  <a:cubicBezTo>
                    <a:pt x="0" y="5"/>
                    <a:pt x="0" y="3"/>
                    <a:pt x="1" y="1"/>
                  </a:cubicBezTo>
                  <a:cubicBezTo>
                    <a:pt x="2" y="0"/>
                    <a:pt x="4" y="0"/>
                    <a:pt x="5" y="1"/>
                  </a:cubicBezTo>
                  <a:cubicBezTo>
                    <a:pt x="40" y="25"/>
                    <a:pt x="106" y="33"/>
                    <a:pt x="151" y="2"/>
                  </a:cubicBezTo>
                  <a:cubicBezTo>
                    <a:pt x="153" y="1"/>
                    <a:pt x="154" y="1"/>
                    <a:pt x="155" y="3"/>
                  </a:cubicBezTo>
                  <a:cubicBezTo>
                    <a:pt x="156" y="4"/>
                    <a:pt x="156" y="6"/>
                    <a:pt x="155" y="7"/>
                  </a:cubicBezTo>
                  <a:cubicBezTo>
                    <a:pt x="134" y="21"/>
                    <a:pt x="108" y="28"/>
                    <a:pt x="80" y="28"/>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03" name="Freeform 190"/>
            <p:cNvSpPr/>
            <p:nvPr/>
          </p:nvSpPr>
          <p:spPr bwMode="auto">
            <a:xfrm>
              <a:off x="3427413" y="1001713"/>
              <a:ext cx="149225" cy="46038"/>
            </a:xfrm>
            <a:custGeom>
              <a:avLst/>
              <a:gdLst>
                <a:gd name="T0" fmla="*/ 13 w 65"/>
                <a:gd name="T1" fmla="*/ 29 h 20"/>
                <a:gd name="T2" fmla="*/ 13 w 65"/>
                <a:gd name="T3" fmla="*/ 29 h 20"/>
                <a:gd name="T4" fmla="*/ 0 w 65"/>
                <a:gd name="T5" fmla="*/ 13 h 20"/>
                <a:gd name="T6" fmla="*/ 46 w 65"/>
                <a:gd name="T7" fmla="*/ 0 h 20"/>
                <a:gd name="T8" fmla="*/ 94 w 65"/>
                <a:gd name="T9" fmla="*/ 13 h 20"/>
                <a:gd name="T10" fmla="*/ 80 w 65"/>
                <a:gd name="T11" fmla="*/ 29 h 20"/>
                <a:gd name="T12" fmla="*/ 81 w 65"/>
                <a:gd name="T13" fmla="*/ 29 h 20"/>
                <a:gd name="T14" fmla="*/ 48 w 65"/>
                <a:gd name="T15" fmla="*/ 20 h 20"/>
                <a:gd name="T16" fmla="*/ 13 w 65"/>
                <a:gd name="T17" fmla="*/ 29 h 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5" h="20">
                  <a:moveTo>
                    <a:pt x="9" y="20"/>
                  </a:moveTo>
                  <a:cubicBezTo>
                    <a:pt x="9" y="20"/>
                    <a:pt x="9" y="20"/>
                    <a:pt x="9" y="20"/>
                  </a:cubicBezTo>
                  <a:cubicBezTo>
                    <a:pt x="0" y="9"/>
                    <a:pt x="0" y="9"/>
                    <a:pt x="0" y="9"/>
                  </a:cubicBezTo>
                  <a:cubicBezTo>
                    <a:pt x="1" y="8"/>
                    <a:pt x="12" y="0"/>
                    <a:pt x="32" y="0"/>
                  </a:cubicBezTo>
                  <a:cubicBezTo>
                    <a:pt x="54" y="0"/>
                    <a:pt x="64" y="8"/>
                    <a:pt x="65" y="9"/>
                  </a:cubicBezTo>
                  <a:cubicBezTo>
                    <a:pt x="55" y="20"/>
                    <a:pt x="55" y="20"/>
                    <a:pt x="55" y="20"/>
                  </a:cubicBezTo>
                  <a:cubicBezTo>
                    <a:pt x="56" y="20"/>
                    <a:pt x="56" y="20"/>
                    <a:pt x="56" y="20"/>
                  </a:cubicBezTo>
                  <a:cubicBezTo>
                    <a:pt x="55" y="19"/>
                    <a:pt x="48" y="13"/>
                    <a:pt x="33" y="14"/>
                  </a:cubicBezTo>
                  <a:cubicBezTo>
                    <a:pt x="17" y="14"/>
                    <a:pt x="10" y="19"/>
                    <a:pt x="9" y="20"/>
                  </a:cubicBezTo>
                  <a:close/>
                </a:path>
              </a:pathLst>
            </a:custGeom>
            <a:solidFill>
              <a:srgbClr val="E08A22"/>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04" name="Freeform 191"/>
            <p:cNvSpPr/>
            <p:nvPr/>
          </p:nvSpPr>
          <p:spPr bwMode="auto">
            <a:xfrm>
              <a:off x="3835400" y="1001713"/>
              <a:ext cx="149225" cy="46038"/>
            </a:xfrm>
            <a:custGeom>
              <a:avLst/>
              <a:gdLst>
                <a:gd name="T0" fmla="*/ 81 w 65"/>
                <a:gd name="T1" fmla="*/ 29 h 20"/>
                <a:gd name="T2" fmla="*/ 46 w 65"/>
                <a:gd name="T3" fmla="*/ 20 h 20"/>
                <a:gd name="T4" fmla="*/ 13 w 65"/>
                <a:gd name="T5" fmla="*/ 29 h 20"/>
                <a:gd name="T6" fmla="*/ 13 w 65"/>
                <a:gd name="T7" fmla="*/ 29 h 20"/>
                <a:gd name="T8" fmla="*/ 0 w 65"/>
                <a:gd name="T9" fmla="*/ 13 h 20"/>
                <a:gd name="T10" fmla="*/ 46 w 65"/>
                <a:gd name="T11" fmla="*/ 0 h 20"/>
                <a:gd name="T12" fmla="*/ 46 w 65"/>
                <a:gd name="T13" fmla="*/ 0 h 20"/>
                <a:gd name="T14" fmla="*/ 94 w 65"/>
                <a:gd name="T15" fmla="*/ 13 h 20"/>
                <a:gd name="T16" fmla="*/ 80 w 65"/>
                <a:gd name="T17" fmla="*/ 29 h 20"/>
                <a:gd name="T18" fmla="*/ 81 w 65"/>
                <a:gd name="T19" fmla="*/ 29 h 2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65" h="20">
                  <a:moveTo>
                    <a:pt x="56" y="20"/>
                  </a:moveTo>
                  <a:cubicBezTo>
                    <a:pt x="55" y="19"/>
                    <a:pt x="48" y="14"/>
                    <a:pt x="32" y="14"/>
                  </a:cubicBezTo>
                  <a:cubicBezTo>
                    <a:pt x="17" y="14"/>
                    <a:pt x="10" y="19"/>
                    <a:pt x="9" y="20"/>
                  </a:cubicBezTo>
                  <a:cubicBezTo>
                    <a:pt x="9" y="20"/>
                    <a:pt x="9" y="20"/>
                    <a:pt x="9" y="20"/>
                  </a:cubicBezTo>
                  <a:cubicBezTo>
                    <a:pt x="0" y="9"/>
                    <a:pt x="0" y="9"/>
                    <a:pt x="0" y="9"/>
                  </a:cubicBezTo>
                  <a:cubicBezTo>
                    <a:pt x="1" y="8"/>
                    <a:pt x="11" y="0"/>
                    <a:pt x="32" y="0"/>
                  </a:cubicBezTo>
                  <a:cubicBezTo>
                    <a:pt x="32" y="0"/>
                    <a:pt x="32" y="0"/>
                    <a:pt x="32" y="0"/>
                  </a:cubicBezTo>
                  <a:cubicBezTo>
                    <a:pt x="53" y="0"/>
                    <a:pt x="64" y="8"/>
                    <a:pt x="65" y="9"/>
                  </a:cubicBezTo>
                  <a:cubicBezTo>
                    <a:pt x="55" y="20"/>
                    <a:pt x="55" y="20"/>
                    <a:pt x="55" y="20"/>
                  </a:cubicBezTo>
                  <a:lnTo>
                    <a:pt x="56" y="20"/>
                  </a:lnTo>
                  <a:close/>
                </a:path>
              </a:pathLst>
            </a:custGeom>
            <a:solidFill>
              <a:srgbClr val="E08A22"/>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grpSp>
        <p:nvGrpSpPr>
          <p:cNvPr id="105" name="组合 104"/>
          <p:cNvGrpSpPr>
            <a:grpSpLocks noChangeAspect="1"/>
          </p:cNvGrpSpPr>
          <p:nvPr/>
        </p:nvGrpSpPr>
        <p:grpSpPr bwMode="auto">
          <a:xfrm>
            <a:off x="7685942" y="2802685"/>
            <a:ext cx="1265236" cy="2408242"/>
            <a:chOff x="7145338" y="10123488"/>
            <a:chExt cx="2133601" cy="4060826"/>
          </a:xfrm>
        </p:grpSpPr>
        <p:sp>
          <p:nvSpPr>
            <p:cNvPr id="106" name="Rectangle 383"/>
            <p:cNvSpPr>
              <a:spLocks noChangeArrowheads="1"/>
            </p:cNvSpPr>
            <p:nvPr/>
          </p:nvSpPr>
          <p:spPr bwMode="auto">
            <a:xfrm>
              <a:off x="7854951" y="11868151"/>
              <a:ext cx="492125" cy="484188"/>
            </a:xfrm>
            <a:prstGeom prst="rect">
              <a:avLst/>
            </a:prstGeom>
            <a:solidFill>
              <a:srgbClr val="54A3B5"/>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07" name="Oval 384"/>
            <p:cNvSpPr>
              <a:spLocks noChangeArrowheads="1"/>
            </p:cNvSpPr>
            <p:nvPr/>
          </p:nvSpPr>
          <p:spPr bwMode="auto">
            <a:xfrm>
              <a:off x="8069263" y="12033251"/>
              <a:ext cx="63500" cy="65088"/>
            </a:xfrm>
            <a:prstGeom prst="ellipse">
              <a:avLst/>
            </a:prstGeom>
            <a:solidFill>
              <a:srgbClr val="4493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08" name="Oval 385"/>
            <p:cNvSpPr>
              <a:spLocks noChangeArrowheads="1"/>
            </p:cNvSpPr>
            <p:nvPr/>
          </p:nvSpPr>
          <p:spPr bwMode="auto">
            <a:xfrm>
              <a:off x="8069263" y="12165013"/>
              <a:ext cx="63500" cy="63500"/>
            </a:xfrm>
            <a:prstGeom prst="ellipse">
              <a:avLst/>
            </a:prstGeom>
            <a:solidFill>
              <a:srgbClr val="4493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09" name="Freeform 386"/>
            <p:cNvSpPr/>
            <p:nvPr/>
          </p:nvSpPr>
          <p:spPr bwMode="auto">
            <a:xfrm>
              <a:off x="7866063" y="11903076"/>
              <a:ext cx="465138" cy="165100"/>
            </a:xfrm>
            <a:custGeom>
              <a:avLst/>
              <a:gdLst>
                <a:gd name="T0" fmla="*/ 127000 w 293"/>
                <a:gd name="T1" fmla="*/ 165100 h 104"/>
                <a:gd name="T2" fmla="*/ 233363 w 293"/>
                <a:gd name="T3" fmla="*/ 66675 h 104"/>
                <a:gd name="T4" fmla="*/ 334963 w 293"/>
                <a:gd name="T5" fmla="*/ 165100 h 104"/>
                <a:gd name="T6" fmla="*/ 465138 w 293"/>
                <a:gd name="T7" fmla="*/ 0 h 104"/>
                <a:gd name="T8" fmla="*/ 0 w 293"/>
                <a:gd name="T9" fmla="*/ 0 h 104"/>
                <a:gd name="T10" fmla="*/ 127000 w 293"/>
                <a:gd name="T11" fmla="*/ 16510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3" h="104">
                  <a:moveTo>
                    <a:pt x="80" y="104"/>
                  </a:moveTo>
                  <a:lnTo>
                    <a:pt x="147" y="42"/>
                  </a:lnTo>
                  <a:lnTo>
                    <a:pt x="211" y="104"/>
                  </a:lnTo>
                  <a:lnTo>
                    <a:pt x="293" y="0"/>
                  </a:lnTo>
                  <a:lnTo>
                    <a:pt x="0" y="0"/>
                  </a:lnTo>
                  <a:lnTo>
                    <a:pt x="80" y="104"/>
                  </a:lnTo>
                  <a:close/>
                </a:path>
              </a:pathLst>
            </a:custGeom>
            <a:solidFill>
              <a:srgbClr val="4493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0" name="Freeform 387"/>
            <p:cNvSpPr/>
            <p:nvPr/>
          </p:nvSpPr>
          <p:spPr bwMode="auto">
            <a:xfrm>
              <a:off x="7775576" y="13430251"/>
              <a:ext cx="258763" cy="754063"/>
            </a:xfrm>
            <a:custGeom>
              <a:avLst/>
              <a:gdLst>
                <a:gd name="T0" fmla="*/ 206260 w 69"/>
                <a:gd name="T1" fmla="*/ 7503 h 201"/>
                <a:gd name="T2" fmla="*/ 195010 w 69"/>
                <a:gd name="T3" fmla="*/ 367653 h 201"/>
                <a:gd name="T4" fmla="*/ 176259 w 69"/>
                <a:gd name="T5" fmla="*/ 731554 h 201"/>
                <a:gd name="T6" fmla="*/ 22501 w 69"/>
                <a:gd name="T7" fmla="*/ 330137 h 201"/>
                <a:gd name="T8" fmla="*/ 7500 w 69"/>
                <a:gd name="T9" fmla="*/ 0 h 201"/>
                <a:gd name="T10" fmla="*/ 206260 w 69"/>
                <a:gd name="T11" fmla="*/ 7503 h 2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9" h="201">
                  <a:moveTo>
                    <a:pt x="55" y="2"/>
                  </a:moveTo>
                  <a:cubicBezTo>
                    <a:pt x="55" y="2"/>
                    <a:pt x="47" y="47"/>
                    <a:pt x="52" y="98"/>
                  </a:cubicBezTo>
                  <a:cubicBezTo>
                    <a:pt x="57" y="147"/>
                    <a:pt x="69" y="190"/>
                    <a:pt x="47" y="195"/>
                  </a:cubicBezTo>
                  <a:cubicBezTo>
                    <a:pt x="25" y="201"/>
                    <a:pt x="13" y="151"/>
                    <a:pt x="6" y="88"/>
                  </a:cubicBezTo>
                  <a:cubicBezTo>
                    <a:pt x="0" y="24"/>
                    <a:pt x="2" y="0"/>
                    <a:pt x="2" y="0"/>
                  </a:cubicBezTo>
                  <a:lnTo>
                    <a:pt x="55" y="2"/>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1" name="Freeform 388"/>
            <p:cNvSpPr/>
            <p:nvPr/>
          </p:nvSpPr>
          <p:spPr bwMode="auto">
            <a:xfrm>
              <a:off x="8162926" y="13430251"/>
              <a:ext cx="255588" cy="754063"/>
            </a:xfrm>
            <a:custGeom>
              <a:avLst/>
              <a:gdLst>
                <a:gd name="T0" fmla="*/ 52621 w 68"/>
                <a:gd name="T1" fmla="*/ 7503 h 201"/>
                <a:gd name="T2" fmla="*/ 63897 w 68"/>
                <a:gd name="T3" fmla="*/ 367653 h 201"/>
                <a:gd name="T4" fmla="*/ 82690 w 68"/>
                <a:gd name="T5" fmla="*/ 731554 h 201"/>
                <a:gd name="T6" fmla="*/ 233036 w 68"/>
                <a:gd name="T7" fmla="*/ 330137 h 201"/>
                <a:gd name="T8" fmla="*/ 251829 w 68"/>
                <a:gd name="T9" fmla="*/ 0 h 201"/>
                <a:gd name="T10" fmla="*/ 52621 w 68"/>
                <a:gd name="T11" fmla="*/ 7503 h 2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8" h="201">
                  <a:moveTo>
                    <a:pt x="14" y="2"/>
                  </a:moveTo>
                  <a:cubicBezTo>
                    <a:pt x="14" y="2"/>
                    <a:pt x="22" y="47"/>
                    <a:pt x="17" y="98"/>
                  </a:cubicBezTo>
                  <a:cubicBezTo>
                    <a:pt x="11" y="147"/>
                    <a:pt x="0" y="190"/>
                    <a:pt x="22" y="195"/>
                  </a:cubicBezTo>
                  <a:cubicBezTo>
                    <a:pt x="43" y="201"/>
                    <a:pt x="56" y="151"/>
                    <a:pt x="62" y="88"/>
                  </a:cubicBezTo>
                  <a:cubicBezTo>
                    <a:pt x="68" y="24"/>
                    <a:pt x="67" y="0"/>
                    <a:pt x="67" y="0"/>
                  </a:cubicBezTo>
                  <a:lnTo>
                    <a:pt x="14" y="2"/>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2" name="Freeform 389"/>
            <p:cNvSpPr/>
            <p:nvPr/>
          </p:nvSpPr>
          <p:spPr bwMode="auto">
            <a:xfrm>
              <a:off x="7847013" y="13996988"/>
              <a:ext cx="158750" cy="176213"/>
            </a:xfrm>
            <a:custGeom>
              <a:avLst/>
              <a:gdLst>
                <a:gd name="T0" fmla="*/ 105833 w 42"/>
                <a:gd name="T1" fmla="*/ 164965 h 47"/>
                <a:gd name="T2" fmla="*/ 151190 w 42"/>
                <a:gd name="T3" fmla="*/ 11248 h 47"/>
                <a:gd name="T4" fmla="*/ 0 w 42"/>
                <a:gd name="T5" fmla="*/ 37492 h 47"/>
                <a:gd name="T6" fmla="*/ 105833 w 42"/>
                <a:gd name="T7" fmla="*/ 164965 h 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2" h="47">
                  <a:moveTo>
                    <a:pt x="28" y="44"/>
                  </a:moveTo>
                  <a:cubicBezTo>
                    <a:pt x="41" y="41"/>
                    <a:pt x="42" y="25"/>
                    <a:pt x="40" y="3"/>
                  </a:cubicBezTo>
                  <a:cubicBezTo>
                    <a:pt x="21" y="0"/>
                    <a:pt x="8" y="4"/>
                    <a:pt x="0" y="10"/>
                  </a:cubicBezTo>
                  <a:cubicBezTo>
                    <a:pt x="7" y="33"/>
                    <a:pt x="16" y="47"/>
                    <a:pt x="28" y="44"/>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3" name="Freeform 390"/>
            <p:cNvSpPr/>
            <p:nvPr/>
          </p:nvSpPr>
          <p:spPr bwMode="auto">
            <a:xfrm>
              <a:off x="8193088" y="13996988"/>
              <a:ext cx="157163" cy="176213"/>
            </a:xfrm>
            <a:custGeom>
              <a:avLst/>
              <a:gdLst>
                <a:gd name="T0" fmla="*/ 52388 w 42"/>
                <a:gd name="T1" fmla="*/ 164965 h 47"/>
                <a:gd name="T2" fmla="*/ 7484 w 42"/>
                <a:gd name="T3" fmla="*/ 11248 h 47"/>
                <a:gd name="T4" fmla="*/ 157163 w 42"/>
                <a:gd name="T5" fmla="*/ 37492 h 47"/>
                <a:gd name="T6" fmla="*/ 52388 w 42"/>
                <a:gd name="T7" fmla="*/ 164965 h 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2" h="47">
                  <a:moveTo>
                    <a:pt x="14" y="44"/>
                  </a:moveTo>
                  <a:cubicBezTo>
                    <a:pt x="1" y="41"/>
                    <a:pt x="0" y="25"/>
                    <a:pt x="2" y="3"/>
                  </a:cubicBezTo>
                  <a:cubicBezTo>
                    <a:pt x="21" y="0"/>
                    <a:pt x="34" y="4"/>
                    <a:pt x="42" y="10"/>
                  </a:cubicBezTo>
                  <a:cubicBezTo>
                    <a:pt x="35" y="33"/>
                    <a:pt x="26" y="47"/>
                    <a:pt x="14" y="44"/>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4" name="Freeform 391"/>
            <p:cNvSpPr/>
            <p:nvPr/>
          </p:nvSpPr>
          <p:spPr bwMode="auto">
            <a:xfrm>
              <a:off x="8482013" y="12728576"/>
              <a:ext cx="244475" cy="349250"/>
            </a:xfrm>
            <a:custGeom>
              <a:avLst/>
              <a:gdLst>
                <a:gd name="T0" fmla="*/ 191819 w 65"/>
                <a:gd name="T1" fmla="*/ 3755 h 93"/>
                <a:gd name="T2" fmla="*/ 18806 w 65"/>
                <a:gd name="T3" fmla="*/ 349250 h 93"/>
                <a:gd name="T4" fmla="*/ 0 w 65"/>
                <a:gd name="T5" fmla="*/ 0 h 93"/>
                <a:gd name="T6" fmla="*/ 191819 w 65"/>
                <a:gd name="T7" fmla="*/ 3755 h 9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5" h="93">
                  <a:moveTo>
                    <a:pt x="51" y="1"/>
                  </a:moveTo>
                  <a:cubicBezTo>
                    <a:pt x="51" y="1"/>
                    <a:pt x="65" y="81"/>
                    <a:pt x="5" y="93"/>
                  </a:cubicBezTo>
                  <a:cubicBezTo>
                    <a:pt x="0" y="0"/>
                    <a:pt x="0" y="0"/>
                    <a:pt x="0" y="0"/>
                  </a:cubicBezTo>
                  <a:lnTo>
                    <a:pt x="51" y="1"/>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5" name="Freeform 392"/>
            <p:cNvSpPr/>
            <p:nvPr/>
          </p:nvSpPr>
          <p:spPr bwMode="auto">
            <a:xfrm>
              <a:off x="7475538" y="12728576"/>
              <a:ext cx="244475" cy="349250"/>
            </a:xfrm>
            <a:custGeom>
              <a:avLst/>
              <a:gdLst>
                <a:gd name="T0" fmla="*/ 52656 w 65"/>
                <a:gd name="T1" fmla="*/ 3755 h 93"/>
                <a:gd name="T2" fmla="*/ 229430 w 65"/>
                <a:gd name="T3" fmla="*/ 349250 h 93"/>
                <a:gd name="T4" fmla="*/ 244475 w 65"/>
                <a:gd name="T5" fmla="*/ 0 h 93"/>
                <a:gd name="T6" fmla="*/ 52656 w 65"/>
                <a:gd name="T7" fmla="*/ 3755 h 9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5" h="93">
                  <a:moveTo>
                    <a:pt x="14" y="1"/>
                  </a:moveTo>
                  <a:cubicBezTo>
                    <a:pt x="14" y="1"/>
                    <a:pt x="0" y="81"/>
                    <a:pt x="61" y="93"/>
                  </a:cubicBezTo>
                  <a:cubicBezTo>
                    <a:pt x="65" y="0"/>
                    <a:pt x="65" y="0"/>
                    <a:pt x="65" y="0"/>
                  </a:cubicBezTo>
                  <a:lnTo>
                    <a:pt x="14" y="1"/>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6" name="Freeform 393"/>
            <p:cNvSpPr/>
            <p:nvPr/>
          </p:nvSpPr>
          <p:spPr bwMode="auto">
            <a:xfrm>
              <a:off x="7662863" y="12833351"/>
              <a:ext cx="876300" cy="660400"/>
            </a:xfrm>
            <a:custGeom>
              <a:avLst/>
              <a:gdLst>
                <a:gd name="T0" fmla="*/ 0 w 233"/>
                <a:gd name="T1" fmla="*/ 0 h 176"/>
                <a:gd name="T2" fmla="*/ 876300 w 233"/>
                <a:gd name="T3" fmla="*/ 0 h 176"/>
                <a:gd name="T4" fmla="*/ 849973 w 233"/>
                <a:gd name="T5" fmla="*/ 626630 h 176"/>
                <a:gd name="T6" fmla="*/ 440030 w 233"/>
                <a:gd name="T7" fmla="*/ 660400 h 176"/>
                <a:gd name="T8" fmla="*/ 26327 w 233"/>
                <a:gd name="T9" fmla="*/ 626630 h 176"/>
                <a:gd name="T10" fmla="*/ 0 w 233"/>
                <a:gd name="T11" fmla="*/ 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33" h="176">
                  <a:moveTo>
                    <a:pt x="0" y="0"/>
                  </a:moveTo>
                  <a:cubicBezTo>
                    <a:pt x="233" y="0"/>
                    <a:pt x="233" y="0"/>
                    <a:pt x="233" y="0"/>
                  </a:cubicBezTo>
                  <a:cubicBezTo>
                    <a:pt x="226" y="167"/>
                    <a:pt x="226" y="167"/>
                    <a:pt x="226" y="167"/>
                  </a:cubicBezTo>
                  <a:cubicBezTo>
                    <a:pt x="226" y="167"/>
                    <a:pt x="191" y="176"/>
                    <a:pt x="117" y="176"/>
                  </a:cubicBezTo>
                  <a:cubicBezTo>
                    <a:pt x="43" y="176"/>
                    <a:pt x="7" y="167"/>
                    <a:pt x="7" y="167"/>
                  </a:cubicBezTo>
                  <a:lnTo>
                    <a:pt x="0" y="0"/>
                  </a:lnTo>
                  <a:close/>
                </a:path>
              </a:pathLst>
            </a:custGeom>
            <a:solidFill>
              <a:srgbClr val="EA962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7" name="Freeform 394"/>
            <p:cNvSpPr/>
            <p:nvPr/>
          </p:nvSpPr>
          <p:spPr bwMode="auto">
            <a:xfrm>
              <a:off x="7516813" y="11829865"/>
              <a:ext cx="1168400" cy="1009650"/>
            </a:xfrm>
            <a:custGeom>
              <a:avLst/>
              <a:gdLst>
                <a:gd name="T0" fmla="*/ 867847 w 311"/>
                <a:gd name="T1" fmla="*/ 0 h 269"/>
                <a:gd name="T2" fmla="*/ 803979 w 311"/>
                <a:gd name="T3" fmla="*/ 3753 h 269"/>
                <a:gd name="T4" fmla="*/ 586078 w 311"/>
                <a:gd name="T5" fmla="*/ 457908 h 269"/>
                <a:gd name="T6" fmla="*/ 368177 w 311"/>
                <a:gd name="T7" fmla="*/ 3753 h 269"/>
                <a:gd name="T8" fmla="*/ 300553 w 311"/>
                <a:gd name="T9" fmla="*/ 0 h 269"/>
                <a:gd name="T10" fmla="*/ 0 w 311"/>
                <a:gd name="T11" fmla="*/ 882036 h 269"/>
                <a:gd name="T12" fmla="*/ 146520 w 311"/>
                <a:gd name="T13" fmla="*/ 919570 h 269"/>
                <a:gd name="T14" fmla="*/ 146520 w 311"/>
                <a:gd name="T15" fmla="*/ 987130 h 269"/>
                <a:gd name="T16" fmla="*/ 586078 w 311"/>
                <a:gd name="T17" fmla="*/ 1009650 h 269"/>
                <a:gd name="T18" fmla="*/ 586078 w 311"/>
                <a:gd name="T19" fmla="*/ 1009650 h 269"/>
                <a:gd name="T20" fmla="*/ 586078 w 311"/>
                <a:gd name="T21" fmla="*/ 1009650 h 269"/>
                <a:gd name="T22" fmla="*/ 1021880 w 311"/>
                <a:gd name="T23" fmla="*/ 987130 h 269"/>
                <a:gd name="T24" fmla="*/ 1021880 w 311"/>
                <a:gd name="T25" fmla="*/ 919570 h 269"/>
                <a:gd name="T26" fmla="*/ 1168400 w 311"/>
                <a:gd name="T27" fmla="*/ 882036 h 269"/>
                <a:gd name="T28" fmla="*/ 867847 w 311"/>
                <a:gd name="T29" fmla="*/ 0 h 26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11" h="269">
                  <a:moveTo>
                    <a:pt x="231" y="0"/>
                  </a:moveTo>
                  <a:cubicBezTo>
                    <a:pt x="214" y="1"/>
                    <a:pt x="214" y="1"/>
                    <a:pt x="214" y="1"/>
                  </a:cubicBezTo>
                  <a:cubicBezTo>
                    <a:pt x="212" y="54"/>
                    <a:pt x="189" y="94"/>
                    <a:pt x="156" y="122"/>
                  </a:cubicBezTo>
                  <a:cubicBezTo>
                    <a:pt x="123" y="94"/>
                    <a:pt x="99" y="54"/>
                    <a:pt x="98" y="1"/>
                  </a:cubicBezTo>
                  <a:cubicBezTo>
                    <a:pt x="80" y="0"/>
                    <a:pt x="80" y="0"/>
                    <a:pt x="80" y="0"/>
                  </a:cubicBezTo>
                  <a:cubicBezTo>
                    <a:pt x="80" y="0"/>
                    <a:pt x="19" y="35"/>
                    <a:pt x="0" y="235"/>
                  </a:cubicBezTo>
                  <a:cubicBezTo>
                    <a:pt x="0" y="235"/>
                    <a:pt x="25" y="247"/>
                    <a:pt x="39" y="245"/>
                  </a:cubicBezTo>
                  <a:cubicBezTo>
                    <a:pt x="39" y="263"/>
                    <a:pt x="39" y="263"/>
                    <a:pt x="39" y="263"/>
                  </a:cubicBezTo>
                  <a:cubicBezTo>
                    <a:pt x="39" y="263"/>
                    <a:pt x="110" y="269"/>
                    <a:pt x="156" y="269"/>
                  </a:cubicBezTo>
                  <a:cubicBezTo>
                    <a:pt x="156" y="269"/>
                    <a:pt x="156" y="269"/>
                    <a:pt x="156" y="269"/>
                  </a:cubicBezTo>
                  <a:cubicBezTo>
                    <a:pt x="156" y="269"/>
                    <a:pt x="156" y="269"/>
                    <a:pt x="156" y="269"/>
                  </a:cubicBezTo>
                  <a:cubicBezTo>
                    <a:pt x="201" y="269"/>
                    <a:pt x="272" y="263"/>
                    <a:pt x="272" y="263"/>
                  </a:cubicBezTo>
                  <a:cubicBezTo>
                    <a:pt x="272" y="245"/>
                    <a:pt x="272" y="245"/>
                    <a:pt x="272" y="245"/>
                  </a:cubicBezTo>
                  <a:cubicBezTo>
                    <a:pt x="286" y="247"/>
                    <a:pt x="311" y="235"/>
                    <a:pt x="311" y="235"/>
                  </a:cubicBezTo>
                  <a:cubicBezTo>
                    <a:pt x="292" y="35"/>
                    <a:pt x="231" y="0"/>
                    <a:pt x="231" y="0"/>
                  </a:cubicBezTo>
                  <a:close/>
                </a:path>
              </a:pathLst>
            </a:custGeom>
            <a:solidFill>
              <a:srgbClr val="F4EFE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8" name="Freeform 395"/>
            <p:cNvSpPr/>
            <p:nvPr/>
          </p:nvSpPr>
          <p:spPr bwMode="auto">
            <a:xfrm>
              <a:off x="7618413" y="12198351"/>
              <a:ext cx="101600" cy="566738"/>
            </a:xfrm>
            <a:custGeom>
              <a:avLst/>
              <a:gdLst>
                <a:gd name="T0" fmla="*/ 0 w 27"/>
                <a:gd name="T1" fmla="*/ 562985 h 151"/>
                <a:gd name="T2" fmla="*/ 45156 w 27"/>
                <a:gd name="T3" fmla="*/ 566738 h 151"/>
                <a:gd name="T4" fmla="*/ 101600 w 27"/>
                <a:gd name="T5" fmla="*/ 0 h 151"/>
                <a:gd name="T6" fmla="*/ 0 w 27"/>
                <a:gd name="T7" fmla="*/ 562985 h 15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 h="151">
                  <a:moveTo>
                    <a:pt x="0" y="150"/>
                  </a:moveTo>
                  <a:cubicBezTo>
                    <a:pt x="4" y="151"/>
                    <a:pt x="9" y="151"/>
                    <a:pt x="12" y="151"/>
                  </a:cubicBezTo>
                  <a:cubicBezTo>
                    <a:pt x="12" y="151"/>
                    <a:pt x="16" y="51"/>
                    <a:pt x="27" y="0"/>
                  </a:cubicBezTo>
                  <a:cubicBezTo>
                    <a:pt x="27" y="0"/>
                    <a:pt x="7" y="67"/>
                    <a:pt x="0" y="150"/>
                  </a:cubicBez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19" name="Freeform 396"/>
            <p:cNvSpPr/>
            <p:nvPr/>
          </p:nvSpPr>
          <p:spPr bwMode="auto">
            <a:xfrm>
              <a:off x="8482013" y="12198351"/>
              <a:ext cx="101600" cy="566738"/>
            </a:xfrm>
            <a:custGeom>
              <a:avLst/>
              <a:gdLst>
                <a:gd name="T0" fmla="*/ 101600 w 27"/>
                <a:gd name="T1" fmla="*/ 562985 h 151"/>
                <a:gd name="T2" fmla="*/ 56444 w 27"/>
                <a:gd name="T3" fmla="*/ 566738 h 151"/>
                <a:gd name="T4" fmla="*/ 0 w 27"/>
                <a:gd name="T5" fmla="*/ 0 h 151"/>
                <a:gd name="T6" fmla="*/ 101600 w 27"/>
                <a:gd name="T7" fmla="*/ 562985 h 15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 h="151">
                  <a:moveTo>
                    <a:pt x="27" y="150"/>
                  </a:moveTo>
                  <a:cubicBezTo>
                    <a:pt x="23" y="151"/>
                    <a:pt x="19" y="151"/>
                    <a:pt x="15" y="151"/>
                  </a:cubicBezTo>
                  <a:cubicBezTo>
                    <a:pt x="15" y="151"/>
                    <a:pt x="11" y="51"/>
                    <a:pt x="0" y="0"/>
                  </a:cubicBezTo>
                  <a:cubicBezTo>
                    <a:pt x="0" y="0"/>
                    <a:pt x="21" y="67"/>
                    <a:pt x="27" y="150"/>
                  </a:cubicBez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0" name="Freeform 397"/>
            <p:cNvSpPr/>
            <p:nvPr/>
          </p:nvSpPr>
          <p:spPr bwMode="auto">
            <a:xfrm>
              <a:off x="8556626" y="10123488"/>
              <a:ext cx="722313" cy="1103313"/>
            </a:xfrm>
            <a:custGeom>
              <a:avLst/>
              <a:gdLst>
                <a:gd name="T0" fmla="*/ 22572 w 192"/>
                <a:gd name="T1" fmla="*/ 195144 h 294"/>
                <a:gd name="T2" fmla="*/ 293440 w 192"/>
                <a:gd name="T3" fmla="*/ 37528 h 294"/>
                <a:gd name="T4" fmla="*/ 545497 w 192"/>
                <a:gd name="T5" fmla="*/ 559162 h 294"/>
                <a:gd name="T6" fmla="*/ 714789 w 192"/>
                <a:gd name="T7" fmla="*/ 750553 h 294"/>
                <a:gd name="T8" fmla="*/ 673406 w 192"/>
                <a:gd name="T9" fmla="*/ 829361 h 294"/>
                <a:gd name="T10" fmla="*/ 714789 w 192"/>
                <a:gd name="T11" fmla="*/ 829361 h 294"/>
                <a:gd name="T12" fmla="*/ 289678 w 192"/>
                <a:gd name="T13" fmla="*/ 848125 h 294"/>
                <a:gd name="T14" fmla="*/ 22572 w 192"/>
                <a:gd name="T15" fmla="*/ 195144 h 29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92" h="294">
                  <a:moveTo>
                    <a:pt x="6" y="52"/>
                  </a:moveTo>
                  <a:cubicBezTo>
                    <a:pt x="6" y="52"/>
                    <a:pt x="0" y="0"/>
                    <a:pt x="78" y="10"/>
                  </a:cubicBezTo>
                  <a:cubicBezTo>
                    <a:pt x="156" y="21"/>
                    <a:pt x="136" y="100"/>
                    <a:pt x="145" y="149"/>
                  </a:cubicBezTo>
                  <a:cubicBezTo>
                    <a:pt x="154" y="197"/>
                    <a:pt x="171" y="206"/>
                    <a:pt x="190" y="200"/>
                  </a:cubicBezTo>
                  <a:cubicBezTo>
                    <a:pt x="190" y="200"/>
                    <a:pt x="192" y="217"/>
                    <a:pt x="179" y="221"/>
                  </a:cubicBezTo>
                  <a:cubicBezTo>
                    <a:pt x="179" y="221"/>
                    <a:pt x="180" y="223"/>
                    <a:pt x="190" y="221"/>
                  </a:cubicBezTo>
                  <a:cubicBezTo>
                    <a:pt x="190" y="221"/>
                    <a:pt x="173" y="294"/>
                    <a:pt x="77" y="226"/>
                  </a:cubicBezTo>
                  <a:lnTo>
                    <a:pt x="6" y="52"/>
                  </a:lnTo>
                  <a:close/>
                </a:path>
              </a:pathLst>
            </a:custGeom>
            <a:solidFill>
              <a:srgbClr val="49494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1" name="Freeform 398"/>
            <p:cNvSpPr/>
            <p:nvPr/>
          </p:nvSpPr>
          <p:spPr bwMode="auto">
            <a:xfrm>
              <a:off x="8448676" y="10266363"/>
              <a:ext cx="333375" cy="333375"/>
            </a:xfrm>
            <a:custGeom>
              <a:avLst/>
              <a:gdLst>
                <a:gd name="T0" fmla="*/ 0 w 89"/>
                <a:gd name="T1" fmla="*/ 67424 h 89"/>
                <a:gd name="T2" fmla="*/ 164815 w 89"/>
                <a:gd name="T3" fmla="*/ 52441 h 89"/>
                <a:gd name="T4" fmla="*/ 284680 w 89"/>
                <a:gd name="T5" fmla="*/ 333375 h 89"/>
                <a:gd name="T6" fmla="*/ 0 w 89"/>
                <a:gd name="T7" fmla="*/ 67424 h 8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9" h="89">
                  <a:moveTo>
                    <a:pt x="0" y="18"/>
                  </a:moveTo>
                  <a:cubicBezTo>
                    <a:pt x="0" y="18"/>
                    <a:pt x="22" y="0"/>
                    <a:pt x="44" y="14"/>
                  </a:cubicBezTo>
                  <a:cubicBezTo>
                    <a:pt x="67" y="28"/>
                    <a:pt x="89" y="71"/>
                    <a:pt x="76" y="89"/>
                  </a:cubicBezTo>
                  <a:lnTo>
                    <a:pt x="0" y="18"/>
                  </a:lnTo>
                  <a:close/>
                </a:path>
              </a:pathLst>
            </a:custGeom>
            <a:solidFill>
              <a:srgbClr val="F9F5E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2" name="Freeform 399"/>
            <p:cNvSpPr/>
            <p:nvPr/>
          </p:nvSpPr>
          <p:spPr bwMode="auto">
            <a:xfrm>
              <a:off x="7145338" y="10266363"/>
              <a:ext cx="1916113" cy="1665288"/>
            </a:xfrm>
            <a:custGeom>
              <a:avLst/>
              <a:gdLst>
                <a:gd name="T0" fmla="*/ 958057 w 510"/>
                <a:gd name="T1" fmla="*/ 0 h 444"/>
                <a:gd name="T2" fmla="*/ 326866 w 510"/>
                <a:gd name="T3" fmla="*/ 1395241 h 444"/>
                <a:gd name="T4" fmla="*/ 958057 w 510"/>
                <a:gd name="T5" fmla="*/ 1665288 h 444"/>
                <a:gd name="T6" fmla="*/ 1589247 w 510"/>
                <a:gd name="T7" fmla="*/ 1395241 h 444"/>
                <a:gd name="T8" fmla="*/ 958057 w 510"/>
                <a:gd name="T9" fmla="*/ 0 h 4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10" h="444">
                  <a:moveTo>
                    <a:pt x="255" y="0"/>
                  </a:moveTo>
                  <a:cubicBezTo>
                    <a:pt x="13" y="0"/>
                    <a:pt x="0" y="240"/>
                    <a:pt x="87" y="372"/>
                  </a:cubicBezTo>
                  <a:cubicBezTo>
                    <a:pt x="135" y="444"/>
                    <a:pt x="255" y="444"/>
                    <a:pt x="255" y="444"/>
                  </a:cubicBezTo>
                  <a:cubicBezTo>
                    <a:pt x="255" y="444"/>
                    <a:pt x="375" y="444"/>
                    <a:pt x="423" y="372"/>
                  </a:cubicBezTo>
                  <a:cubicBezTo>
                    <a:pt x="510" y="240"/>
                    <a:pt x="496" y="0"/>
                    <a:pt x="255" y="0"/>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3" name="Freeform 400"/>
            <p:cNvSpPr/>
            <p:nvPr/>
          </p:nvSpPr>
          <p:spPr bwMode="auto">
            <a:xfrm>
              <a:off x="7204076" y="11133138"/>
              <a:ext cx="350838" cy="434975"/>
            </a:xfrm>
            <a:custGeom>
              <a:avLst/>
              <a:gdLst>
                <a:gd name="T0" fmla="*/ 286706 w 93"/>
                <a:gd name="T1" fmla="*/ 112494 h 116"/>
                <a:gd name="T2" fmla="*/ 116946 w 93"/>
                <a:gd name="T3" fmla="*/ 48747 h 116"/>
                <a:gd name="T4" fmla="*/ 350838 w 93"/>
                <a:gd name="T5" fmla="*/ 434975 h 116"/>
                <a:gd name="T6" fmla="*/ 286706 w 93"/>
                <a:gd name="T7" fmla="*/ 112494 h 1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3" h="116">
                  <a:moveTo>
                    <a:pt x="76" y="30"/>
                  </a:moveTo>
                  <a:cubicBezTo>
                    <a:pt x="76" y="30"/>
                    <a:pt x="59" y="0"/>
                    <a:pt x="31" y="13"/>
                  </a:cubicBezTo>
                  <a:cubicBezTo>
                    <a:pt x="0" y="27"/>
                    <a:pt x="21" y="106"/>
                    <a:pt x="93" y="116"/>
                  </a:cubicBezTo>
                  <a:lnTo>
                    <a:pt x="76" y="30"/>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4" name="Freeform 401"/>
            <p:cNvSpPr/>
            <p:nvPr/>
          </p:nvSpPr>
          <p:spPr bwMode="auto">
            <a:xfrm>
              <a:off x="8647113" y="11133138"/>
              <a:ext cx="354013" cy="434975"/>
            </a:xfrm>
            <a:custGeom>
              <a:avLst/>
              <a:gdLst>
                <a:gd name="T0" fmla="*/ 64024 w 94"/>
                <a:gd name="T1" fmla="*/ 112494 h 116"/>
                <a:gd name="T2" fmla="*/ 237264 w 94"/>
                <a:gd name="T3" fmla="*/ 48747 h 116"/>
                <a:gd name="T4" fmla="*/ 0 w 94"/>
                <a:gd name="T5" fmla="*/ 434975 h 116"/>
                <a:gd name="T6" fmla="*/ 64024 w 94"/>
                <a:gd name="T7" fmla="*/ 112494 h 1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4" h="116">
                  <a:moveTo>
                    <a:pt x="17" y="30"/>
                  </a:moveTo>
                  <a:cubicBezTo>
                    <a:pt x="17" y="30"/>
                    <a:pt x="34" y="0"/>
                    <a:pt x="63" y="13"/>
                  </a:cubicBezTo>
                  <a:cubicBezTo>
                    <a:pt x="94" y="27"/>
                    <a:pt x="73" y="106"/>
                    <a:pt x="0" y="116"/>
                  </a:cubicBezTo>
                  <a:lnTo>
                    <a:pt x="17" y="30"/>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5" name="Freeform 402"/>
            <p:cNvSpPr/>
            <p:nvPr/>
          </p:nvSpPr>
          <p:spPr bwMode="auto">
            <a:xfrm>
              <a:off x="7442201" y="10720388"/>
              <a:ext cx="1322388" cy="1200150"/>
            </a:xfrm>
            <a:custGeom>
              <a:avLst/>
              <a:gdLst>
                <a:gd name="T0" fmla="*/ 980521 w 352"/>
                <a:gd name="T1" fmla="*/ 1091386 h 320"/>
                <a:gd name="T2" fmla="*/ 792681 w 352"/>
                <a:gd name="T3" fmla="*/ 1166396 h 320"/>
                <a:gd name="T4" fmla="*/ 525950 w 352"/>
                <a:gd name="T5" fmla="*/ 1166396 h 320"/>
                <a:gd name="T6" fmla="*/ 338111 w 352"/>
                <a:gd name="T7" fmla="*/ 1091386 h 320"/>
                <a:gd name="T8" fmla="*/ 0 w 352"/>
                <a:gd name="T9" fmla="*/ 592574 h 320"/>
                <a:gd name="T10" fmla="*/ 0 w 352"/>
                <a:gd name="T11" fmla="*/ 0 h 320"/>
                <a:gd name="T12" fmla="*/ 1322388 w 352"/>
                <a:gd name="T13" fmla="*/ 0 h 320"/>
                <a:gd name="T14" fmla="*/ 1322388 w 352"/>
                <a:gd name="T15" fmla="*/ 592574 h 320"/>
                <a:gd name="T16" fmla="*/ 980521 w 352"/>
                <a:gd name="T17" fmla="*/ 1091386 h 3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2" h="320">
                  <a:moveTo>
                    <a:pt x="261" y="291"/>
                  </a:moveTo>
                  <a:cubicBezTo>
                    <a:pt x="211" y="311"/>
                    <a:pt x="211" y="311"/>
                    <a:pt x="211" y="311"/>
                  </a:cubicBezTo>
                  <a:cubicBezTo>
                    <a:pt x="188" y="320"/>
                    <a:pt x="163" y="320"/>
                    <a:pt x="140" y="311"/>
                  </a:cubicBezTo>
                  <a:cubicBezTo>
                    <a:pt x="90" y="291"/>
                    <a:pt x="90" y="291"/>
                    <a:pt x="90" y="291"/>
                  </a:cubicBezTo>
                  <a:cubicBezTo>
                    <a:pt x="36" y="269"/>
                    <a:pt x="0" y="217"/>
                    <a:pt x="0" y="158"/>
                  </a:cubicBezTo>
                  <a:cubicBezTo>
                    <a:pt x="0" y="0"/>
                    <a:pt x="0" y="0"/>
                    <a:pt x="0" y="0"/>
                  </a:cubicBezTo>
                  <a:cubicBezTo>
                    <a:pt x="352" y="0"/>
                    <a:pt x="352" y="0"/>
                    <a:pt x="352" y="0"/>
                  </a:cubicBezTo>
                  <a:cubicBezTo>
                    <a:pt x="352" y="158"/>
                    <a:pt x="352" y="158"/>
                    <a:pt x="352" y="158"/>
                  </a:cubicBezTo>
                  <a:cubicBezTo>
                    <a:pt x="352" y="217"/>
                    <a:pt x="316" y="269"/>
                    <a:pt x="261" y="291"/>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6" name="Freeform 403"/>
            <p:cNvSpPr/>
            <p:nvPr/>
          </p:nvSpPr>
          <p:spPr bwMode="auto">
            <a:xfrm>
              <a:off x="7989888" y="11614151"/>
              <a:ext cx="236538" cy="134938"/>
            </a:xfrm>
            <a:custGeom>
              <a:avLst/>
              <a:gdLst>
                <a:gd name="T0" fmla="*/ 0 w 63"/>
                <a:gd name="T1" fmla="*/ 44979 h 36"/>
                <a:gd name="T2" fmla="*/ 63828 w 63"/>
                <a:gd name="T3" fmla="*/ 3748 h 36"/>
                <a:gd name="T4" fmla="*/ 116392 w 63"/>
                <a:gd name="T5" fmla="*/ 37483 h 36"/>
                <a:gd name="T6" fmla="*/ 183974 w 63"/>
                <a:gd name="T7" fmla="*/ 3748 h 36"/>
                <a:gd name="T8" fmla="*/ 236538 w 63"/>
                <a:gd name="T9" fmla="*/ 48728 h 36"/>
                <a:gd name="T10" fmla="*/ 116392 w 63"/>
                <a:gd name="T11" fmla="*/ 134938 h 36"/>
                <a:gd name="T12" fmla="*/ 0 w 63"/>
                <a:gd name="T13" fmla="*/ 44979 h 3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3" h="36">
                  <a:moveTo>
                    <a:pt x="0" y="12"/>
                  </a:moveTo>
                  <a:cubicBezTo>
                    <a:pt x="0" y="12"/>
                    <a:pt x="8" y="0"/>
                    <a:pt x="17" y="1"/>
                  </a:cubicBezTo>
                  <a:cubicBezTo>
                    <a:pt x="26" y="1"/>
                    <a:pt x="31" y="10"/>
                    <a:pt x="31" y="10"/>
                  </a:cubicBezTo>
                  <a:cubicBezTo>
                    <a:pt x="31" y="10"/>
                    <a:pt x="40" y="1"/>
                    <a:pt x="49" y="1"/>
                  </a:cubicBezTo>
                  <a:cubicBezTo>
                    <a:pt x="59" y="1"/>
                    <a:pt x="63" y="13"/>
                    <a:pt x="63" y="13"/>
                  </a:cubicBezTo>
                  <a:cubicBezTo>
                    <a:pt x="63" y="13"/>
                    <a:pt x="53" y="36"/>
                    <a:pt x="31" y="36"/>
                  </a:cubicBezTo>
                  <a:cubicBezTo>
                    <a:pt x="8" y="36"/>
                    <a:pt x="0" y="12"/>
                    <a:pt x="0" y="12"/>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7" name="Freeform 404"/>
            <p:cNvSpPr/>
            <p:nvPr/>
          </p:nvSpPr>
          <p:spPr bwMode="auto">
            <a:xfrm>
              <a:off x="8050213" y="11455401"/>
              <a:ext cx="115888" cy="52388"/>
            </a:xfrm>
            <a:custGeom>
              <a:avLst/>
              <a:gdLst>
                <a:gd name="T0" fmla="*/ 115888 w 31"/>
                <a:gd name="T1" fmla="*/ 0 h 14"/>
                <a:gd name="T2" fmla="*/ 59813 w 31"/>
                <a:gd name="T3" fmla="*/ 52388 h 14"/>
                <a:gd name="T4" fmla="*/ 0 w 31"/>
                <a:gd name="T5" fmla="*/ 0 h 14"/>
                <a:gd name="T6" fmla="*/ 59813 w 31"/>
                <a:gd name="T7" fmla="*/ 33678 h 14"/>
                <a:gd name="T8" fmla="*/ 115888 w 31"/>
                <a:gd name="T9" fmla="*/ 0 h 1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14">
                  <a:moveTo>
                    <a:pt x="31" y="0"/>
                  </a:moveTo>
                  <a:cubicBezTo>
                    <a:pt x="31" y="0"/>
                    <a:pt x="30" y="14"/>
                    <a:pt x="16" y="14"/>
                  </a:cubicBezTo>
                  <a:cubicBezTo>
                    <a:pt x="2" y="14"/>
                    <a:pt x="0" y="0"/>
                    <a:pt x="0" y="0"/>
                  </a:cubicBezTo>
                  <a:cubicBezTo>
                    <a:pt x="0" y="0"/>
                    <a:pt x="7" y="9"/>
                    <a:pt x="16" y="9"/>
                  </a:cubicBezTo>
                  <a:cubicBezTo>
                    <a:pt x="25" y="9"/>
                    <a:pt x="31" y="0"/>
                    <a:pt x="31" y="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8" name="Freeform 405"/>
            <p:cNvSpPr/>
            <p:nvPr/>
          </p:nvSpPr>
          <p:spPr bwMode="auto">
            <a:xfrm>
              <a:off x="7648576" y="11282363"/>
              <a:ext cx="157163" cy="60325"/>
            </a:xfrm>
            <a:custGeom>
              <a:avLst/>
              <a:gdLst>
                <a:gd name="T0" fmla="*/ 145937 w 42"/>
                <a:gd name="T1" fmla="*/ 60325 h 16"/>
                <a:gd name="T2" fmla="*/ 145937 w 42"/>
                <a:gd name="T3" fmla="*/ 60325 h 16"/>
                <a:gd name="T4" fmla="*/ 7484 w 42"/>
                <a:gd name="T5" fmla="*/ 26392 h 16"/>
                <a:gd name="T6" fmla="*/ 3742 w 42"/>
                <a:gd name="T7" fmla="*/ 7541 h 16"/>
                <a:gd name="T8" fmla="*/ 22452 w 42"/>
                <a:gd name="T9" fmla="*/ 3770 h 16"/>
                <a:gd name="T10" fmla="*/ 145937 w 42"/>
                <a:gd name="T11" fmla="*/ 33933 h 16"/>
                <a:gd name="T12" fmla="*/ 157163 w 42"/>
                <a:gd name="T13" fmla="*/ 49014 h 16"/>
                <a:gd name="T14" fmla="*/ 145937 w 42"/>
                <a:gd name="T15" fmla="*/ 60325 h 1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2" h="16">
                  <a:moveTo>
                    <a:pt x="39" y="16"/>
                  </a:moveTo>
                  <a:cubicBezTo>
                    <a:pt x="39" y="16"/>
                    <a:pt x="39" y="16"/>
                    <a:pt x="39" y="16"/>
                  </a:cubicBezTo>
                  <a:cubicBezTo>
                    <a:pt x="37" y="16"/>
                    <a:pt x="13" y="13"/>
                    <a:pt x="2" y="7"/>
                  </a:cubicBezTo>
                  <a:cubicBezTo>
                    <a:pt x="1" y="6"/>
                    <a:pt x="0" y="4"/>
                    <a:pt x="1" y="2"/>
                  </a:cubicBezTo>
                  <a:cubicBezTo>
                    <a:pt x="2" y="0"/>
                    <a:pt x="4" y="0"/>
                    <a:pt x="6" y="1"/>
                  </a:cubicBezTo>
                  <a:cubicBezTo>
                    <a:pt x="15" y="7"/>
                    <a:pt x="39" y="9"/>
                    <a:pt x="39" y="9"/>
                  </a:cubicBezTo>
                  <a:cubicBezTo>
                    <a:pt x="41" y="9"/>
                    <a:pt x="42" y="11"/>
                    <a:pt x="42" y="13"/>
                  </a:cubicBezTo>
                  <a:cubicBezTo>
                    <a:pt x="42" y="14"/>
                    <a:pt x="41" y="16"/>
                    <a:pt x="39" y="1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29" name="Freeform 406"/>
            <p:cNvSpPr/>
            <p:nvPr/>
          </p:nvSpPr>
          <p:spPr bwMode="auto">
            <a:xfrm>
              <a:off x="7648576" y="11226801"/>
              <a:ext cx="146050" cy="85725"/>
            </a:xfrm>
            <a:custGeom>
              <a:avLst/>
              <a:gdLst>
                <a:gd name="T0" fmla="*/ 131071 w 39"/>
                <a:gd name="T1" fmla="*/ 85725 h 23"/>
                <a:gd name="T2" fmla="*/ 7490 w 39"/>
                <a:gd name="T3" fmla="*/ 22363 h 23"/>
                <a:gd name="T4" fmla="*/ 7490 w 39"/>
                <a:gd name="T5" fmla="*/ 3727 h 23"/>
                <a:gd name="T6" fmla="*/ 26214 w 39"/>
                <a:gd name="T7" fmla="*/ 7454 h 23"/>
                <a:gd name="T8" fmla="*/ 26214 w 39"/>
                <a:gd name="T9" fmla="*/ 7454 h 23"/>
                <a:gd name="T10" fmla="*/ 131071 w 39"/>
                <a:gd name="T11" fmla="*/ 59635 h 23"/>
                <a:gd name="T12" fmla="*/ 134815 w 39"/>
                <a:gd name="T13" fmla="*/ 59635 h 23"/>
                <a:gd name="T14" fmla="*/ 146050 w 39"/>
                <a:gd name="T15" fmla="*/ 74543 h 23"/>
                <a:gd name="T16" fmla="*/ 134815 w 39"/>
                <a:gd name="T17" fmla="*/ 85725 h 23"/>
                <a:gd name="T18" fmla="*/ 131071 w 39"/>
                <a:gd name="T19" fmla="*/ 85725 h 2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9" h="23">
                  <a:moveTo>
                    <a:pt x="35" y="23"/>
                  </a:moveTo>
                  <a:cubicBezTo>
                    <a:pt x="14" y="23"/>
                    <a:pt x="2" y="7"/>
                    <a:pt x="2" y="6"/>
                  </a:cubicBezTo>
                  <a:cubicBezTo>
                    <a:pt x="0" y="4"/>
                    <a:pt x="1" y="2"/>
                    <a:pt x="2" y="1"/>
                  </a:cubicBezTo>
                  <a:cubicBezTo>
                    <a:pt x="4" y="0"/>
                    <a:pt x="6" y="0"/>
                    <a:pt x="7" y="2"/>
                  </a:cubicBezTo>
                  <a:cubicBezTo>
                    <a:pt x="7" y="2"/>
                    <a:pt x="7" y="2"/>
                    <a:pt x="7" y="2"/>
                  </a:cubicBezTo>
                  <a:cubicBezTo>
                    <a:pt x="7" y="2"/>
                    <a:pt x="18" y="16"/>
                    <a:pt x="35" y="16"/>
                  </a:cubicBezTo>
                  <a:cubicBezTo>
                    <a:pt x="35" y="16"/>
                    <a:pt x="35" y="16"/>
                    <a:pt x="36" y="16"/>
                  </a:cubicBezTo>
                  <a:cubicBezTo>
                    <a:pt x="37" y="16"/>
                    <a:pt x="39" y="18"/>
                    <a:pt x="39" y="20"/>
                  </a:cubicBezTo>
                  <a:cubicBezTo>
                    <a:pt x="39" y="22"/>
                    <a:pt x="38" y="23"/>
                    <a:pt x="36" y="23"/>
                  </a:cubicBezTo>
                  <a:cubicBezTo>
                    <a:pt x="35" y="23"/>
                    <a:pt x="35" y="23"/>
                    <a:pt x="35"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0" name="Freeform 407"/>
            <p:cNvSpPr/>
            <p:nvPr/>
          </p:nvSpPr>
          <p:spPr bwMode="auto">
            <a:xfrm>
              <a:off x="7723188" y="11207751"/>
              <a:ext cx="142875" cy="142875"/>
            </a:xfrm>
            <a:custGeom>
              <a:avLst/>
              <a:gdLst>
                <a:gd name="T0" fmla="*/ 131595 w 38"/>
                <a:gd name="T1" fmla="*/ 86477 h 38"/>
                <a:gd name="T2" fmla="*/ 56398 w 38"/>
                <a:gd name="T3" fmla="*/ 131595 h 38"/>
                <a:gd name="T4" fmla="*/ 7520 w 38"/>
                <a:gd name="T5" fmla="*/ 56398 h 38"/>
                <a:gd name="T6" fmla="*/ 86477 w 38"/>
                <a:gd name="T7" fmla="*/ 7520 h 38"/>
                <a:gd name="T8" fmla="*/ 131595 w 38"/>
                <a:gd name="T9" fmla="*/ 86477 h 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38">
                  <a:moveTo>
                    <a:pt x="35" y="23"/>
                  </a:moveTo>
                  <a:cubicBezTo>
                    <a:pt x="33" y="32"/>
                    <a:pt x="24" y="38"/>
                    <a:pt x="15" y="35"/>
                  </a:cubicBezTo>
                  <a:cubicBezTo>
                    <a:pt x="6" y="33"/>
                    <a:pt x="0" y="24"/>
                    <a:pt x="2" y="15"/>
                  </a:cubicBezTo>
                  <a:cubicBezTo>
                    <a:pt x="4" y="6"/>
                    <a:pt x="14" y="0"/>
                    <a:pt x="23" y="2"/>
                  </a:cubicBezTo>
                  <a:cubicBezTo>
                    <a:pt x="32" y="4"/>
                    <a:pt x="38" y="14"/>
                    <a:pt x="35"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1" name="Freeform 408"/>
            <p:cNvSpPr/>
            <p:nvPr/>
          </p:nvSpPr>
          <p:spPr bwMode="auto">
            <a:xfrm>
              <a:off x="7764463" y="11223626"/>
              <a:ext cx="57150" cy="33338"/>
            </a:xfrm>
            <a:custGeom>
              <a:avLst/>
              <a:gdLst>
                <a:gd name="T0" fmla="*/ 57150 w 15"/>
                <a:gd name="T1" fmla="*/ 18521 h 9"/>
                <a:gd name="T2" fmla="*/ 26670 w 15"/>
                <a:gd name="T3" fmla="*/ 33338 h 9"/>
                <a:gd name="T4" fmla="*/ 0 w 15"/>
                <a:gd name="T5" fmla="*/ 14817 h 9"/>
                <a:gd name="T6" fmla="*/ 30480 w 15"/>
                <a:gd name="T7" fmla="*/ 0 h 9"/>
                <a:gd name="T8" fmla="*/ 57150 w 15"/>
                <a:gd name="T9" fmla="*/ 18521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15" y="5"/>
                  </a:moveTo>
                  <a:cubicBezTo>
                    <a:pt x="15" y="8"/>
                    <a:pt x="12" y="9"/>
                    <a:pt x="7" y="9"/>
                  </a:cubicBezTo>
                  <a:cubicBezTo>
                    <a:pt x="3" y="9"/>
                    <a:pt x="0" y="7"/>
                    <a:pt x="0" y="4"/>
                  </a:cubicBezTo>
                  <a:cubicBezTo>
                    <a:pt x="0" y="2"/>
                    <a:pt x="4" y="0"/>
                    <a:pt x="8" y="0"/>
                  </a:cubicBezTo>
                  <a:cubicBezTo>
                    <a:pt x="12" y="0"/>
                    <a:pt x="15" y="3"/>
                    <a:pt x="15"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2" name="Freeform 409"/>
            <p:cNvSpPr/>
            <p:nvPr/>
          </p:nvSpPr>
          <p:spPr bwMode="auto">
            <a:xfrm>
              <a:off x="7629526" y="11072813"/>
              <a:ext cx="304800" cy="85725"/>
            </a:xfrm>
            <a:custGeom>
              <a:avLst/>
              <a:gdLst>
                <a:gd name="T0" fmla="*/ 304800 w 81"/>
                <a:gd name="T1" fmla="*/ 63362 h 23"/>
                <a:gd name="T2" fmla="*/ 304800 w 81"/>
                <a:gd name="T3" fmla="*/ 33545 h 23"/>
                <a:gd name="T4" fmla="*/ 297274 w 81"/>
                <a:gd name="T5" fmla="*/ 26090 h 23"/>
                <a:gd name="T6" fmla="*/ 3763 w 81"/>
                <a:gd name="T7" fmla="*/ 44726 h 23"/>
                <a:gd name="T8" fmla="*/ 0 w 81"/>
                <a:gd name="T9" fmla="*/ 55908 h 23"/>
                <a:gd name="T10" fmla="*/ 15052 w 81"/>
                <a:gd name="T11" fmla="*/ 81998 h 23"/>
                <a:gd name="T12" fmla="*/ 26341 w 81"/>
                <a:gd name="T13" fmla="*/ 85725 h 23"/>
                <a:gd name="T14" fmla="*/ 293511 w 81"/>
                <a:gd name="T15" fmla="*/ 70816 h 23"/>
                <a:gd name="T16" fmla="*/ 304800 w 81"/>
                <a:gd name="T17" fmla="*/ 63362 h 2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1" h="23">
                  <a:moveTo>
                    <a:pt x="81" y="17"/>
                  </a:moveTo>
                  <a:cubicBezTo>
                    <a:pt x="81" y="9"/>
                    <a:pt x="81" y="9"/>
                    <a:pt x="81" y="9"/>
                  </a:cubicBezTo>
                  <a:cubicBezTo>
                    <a:pt x="81" y="8"/>
                    <a:pt x="80" y="7"/>
                    <a:pt x="79" y="7"/>
                  </a:cubicBezTo>
                  <a:cubicBezTo>
                    <a:pt x="70" y="6"/>
                    <a:pt x="23" y="0"/>
                    <a:pt x="1" y="12"/>
                  </a:cubicBezTo>
                  <a:cubicBezTo>
                    <a:pt x="0" y="13"/>
                    <a:pt x="0" y="14"/>
                    <a:pt x="0" y="15"/>
                  </a:cubicBezTo>
                  <a:cubicBezTo>
                    <a:pt x="4" y="22"/>
                    <a:pt x="4" y="22"/>
                    <a:pt x="4" y="22"/>
                  </a:cubicBezTo>
                  <a:cubicBezTo>
                    <a:pt x="5" y="23"/>
                    <a:pt x="6" y="23"/>
                    <a:pt x="7" y="23"/>
                  </a:cubicBezTo>
                  <a:cubicBezTo>
                    <a:pt x="13" y="20"/>
                    <a:pt x="40" y="13"/>
                    <a:pt x="78" y="19"/>
                  </a:cubicBezTo>
                  <a:cubicBezTo>
                    <a:pt x="80" y="19"/>
                    <a:pt x="81" y="18"/>
                    <a:pt x="81" y="17"/>
                  </a:cubicBezTo>
                  <a:close/>
                </a:path>
              </a:pathLst>
            </a:custGeom>
            <a:solidFill>
              <a:srgbClr val="4C3626"/>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3" name="Freeform 410"/>
            <p:cNvSpPr/>
            <p:nvPr/>
          </p:nvSpPr>
          <p:spPr bwMode="auto">
            <a:xfrm>
              <a:off x="8324851" y="11072813"/>
              <a:ext cx="303213" cy="85725"/>
            </a:xfrm>
            <a:custGeom>
              <a:avLst/>
              <a:gdLst>
                <a:gd name="T0" fmla="*/ 0 w 81"/>
                <a:gd name="T1" fmla="*/ 63362 h 23"/>
                <a:gd name="T2" fmla="*/ 0 w 81"/>
                <a:gd name="T3" fmla="*/ 33545 h 23"/>
                <a:gd name="T4" fmla="*/ 7487 w 81"/>
                <a:gd name="T5" fmla="*/ 26090 h 23"/>
                <a:gd name="T6" fmla="*/ 299470 w 81"/>
                <a:gd name="T7" fmla="*/ 44726 h 23"/>
                <a:gd name="T8" fmla="*/ 299470 w 81"/>
                <a:gd name="T9" fmla="*/ 55908 h 23"/>
                <a:gd name="T10" fmla="*/ 284496 w 81"/>
                <a:gd name="T11" fmla="*/ 81998 h 23"/>
                <a:gd name="T12" fmla="*/ 277009 w 81"/>
                <a:gd name="T13" fmla="*/ 85725 h 23"/>
                <a:gd name="T14" fmla="*/ 7487 w 81"/>
                <a:gd name="T15" fmla="*/ 70816 h 23"/>
                <a:gd name="T16" fmla="*/ 0 w 81"/>
                <a:gd name="T17" fmla="*/ 63362 h 2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1" h="23">
                  <a:moveTo>
                    <a:pt x="0" y="17"/>
                  </a:moveTo>
                  <a:cubicBezTo>
                    <a:pt x="0" y="9"/>
                    <a:pt x="0" y="9"/>
                    <a:pt x="0" y="9"/>
                  </a:cubicBezTo>
                  <a:cubicBezTo>
                    <a:pt x="0" y="8"/>
                    <a:pt x="1" y="7"/>
                    <a:pt x="2" y="7"/>
                  </a:cubicBezTo>
                  <a:cubicBezTo>
                    <a:pt x="11" y="6"/>
                    <a:pt x="57" y="0"/>
                    <a:pt x="80" y="12"/>
                  </a:cubicBezTo>
                  <a:cubicBezTo>
                    <a:pt x="81" y="13"/>
                    <a:pt x="81" y="14"/>
                    <a:pt x="80" y="15"/>
                  </a:cubicBezTo>
                  <a:cubicBezTo>
                    <a:pt x="76" y="22"/>
                    <a:pt x="76" y="22"/>
                    <a:pt x="76" y="22"/>
                  </a:cubicBezTo>
                  <a:cubicBezTo>
                    <a:pt x="76" y="23"/>
                    <a:pt x="75" y="23"/>
                    <a:pt x="74" y="23"/>
                  </a:cubicBezTo>
                  <a:cubicBezTo>
                    <a:pt x="68" y="20"/>
                    <a:pt x="40" y="13"/>
                    <a:pt x="2" y="19"/>
                  </a:cubicBezTo>
                  <a:cubicBezTo>
                    <a:pt x="1" y="19"/>
                    <a:pt x="0" y="18"/>
                    <a:pt x="0" y="17"/>
                  </a:cubicBezTo>
                  <a:close/>
                </a:path>
              </a:pathLst>
            </a:custGeom>
            <a:solidFill>
              <a:srgbClr val="4C3626"/>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4" name="Freeform 411"/>
            <p:cNvSpPr/>
            <p:nvPr/>
          </p:nvSpPr>
          <p:spPr bwMode="auto">
            <a:xfrm>
              <a:off x="8448676" y="11282363"/>
              <a:ext cx="157163" cy="60325"/>
            </a:xfrm>
            <a:custGeom>
              <a:avLst/>
              <a:gdLst>
                <a:gd name="T0" fmla="*/ 14968 w 42"/>
                <a:gd name="T1" fmla="*/ 60325 h 16"/>
                <a:gd name="T2" fmla="*/ 0 w 42"/>
                <a:gd name="T3" fmla="*/ 49014 h 16"/>
                <a:gd name="T4" fmla="*/ 11226 w 42"/>
                <a:gd name="T5" fmla="*/ 33933 h 16"/>
                <a:gd name="T6" fmla="*/ 138453 w 42"/>
                <a:gd name="T7" fmla="*/ 3770 h 16"/>
                <a:gd name="T8" fmla="*/ 153421 w 42"/>
                <a:gd name="T9" fmla="*/ 7541 h 16"/>
                <a:gd name="T10" fmla="*/ 149679 w 42"/>
                <a:gd name="T11" fmla="*/ 26392 h 16"/>
                <a:gd name="T12" fmla="*/ 14968 w 42"/>
                <a:gd name="T13" fmla="*/ 60325 h 16"/>
                <a:gd name="T14" fmla="*/ 14968 w 42"/>
                <a:gd name="T15" fmla="*/ 60325 h 1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2" h="16">
                  <a:moveTo>
                    <a:pt x="4" y="16"/>
                  </a:moveTo>
                  <a:cubicBezTo>
                    <a:pt x="2" y="16"/>
                    <a:pt x="0" y="14"/>
                    <a:pt x="0" y="13"/>
                  </a:cubicBezTo>
                  <a:cubicBezTo>
                    <a:pt x="0" y="11"/>
                    <a:pt x="1" y="9"/>
                    <a:pt x="3" y="9"/>
                  </a:cubicBezTo>
                  <a:cubicBezTo>
                    <a:pt x="4" y="9"/>
                    <a:pt x="27" y="7"/>
                    <a:pt x="37" y="1"/>
                  </a:cubicBezTo>
                  <a:cubicBezTo>
                    <a:pt x="38" y="0"/>
                    <a:pt x="40" y="0"/>
                    <a:pt x="41" y="2"/>
                  </a:cubicBezTo>
                  <a:cubicBezTo>
                    <a:pt x="42" y="4"/>
                    <a:pt x="42" y="6"/>
                    <a:pt x="40" y="7"/>
                  </a:cubicBezTo>
                  <a:cubicBezTo>
                    <a:pt x="30" y="13"/>
                    <a:pt x="5" y="16"/>
                    <a:pt x="4" y="16"/>
                  </a:cubicBezTo>
                  <a:cubicBezTo>
                    <a:pt x="4" y="16"/>
                    <a:pt x="4" y="16"/>
                    <a:pt x="4" y="1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5" name="Freeform 412"/>
            <p:cNvSpPr/>
            <p:nvPr/>
          </p:nvSpPr>
          <p:spPr bwMode="auto">
            <a:xfrm>
              <a:off x="8459788" y="11226801"/>
              <a:ext cx="146050" cy="85725"/>
            </a:xfrm>
            <a:custGeom>
              <a:avLst/>
              <a:gdLst>
                <a:gd name="T0" fmla="*/ 14979 w 39"/>
                <a:gd name="T1" fmla="*/ 85725 h 23"/>
                <a:gd name="T2" fmla="*/ 14979 w 39"/>
                <a:gd name="T3" fmla="*/ 85725 h 23"/>
                <a:gd name="T4" fmla="*/ 0 w 39"/>
                <a:gd name="T5" fmla="*/ 74543 h 23"/>
                <a:gd name="T6" fmla="*/ 14979 w 39"/>
                <a:gd name="T7" fmla="*/ 59635 h 23"/>
                <a:gd name="T8" fmla="*/ 14979 w 39"/>
                <a:gd name="T9" fmla="*/ 59635 h 23"/>
                <a:gd name="T10" fmla="*/ 14979 w 39"/>
                <a:gd name="T11" fmla="*/ 59635 h 23"/>
                <a:gd name="T12" fmla="*/ 119836 w 39"/>
                <a:gd name="T13" fmla="*/ 7454 h 23"/>
                <a:gd name="T14" fmla="*/ 138560 w 39"/>
                <a:gd name="T15" fmla="*/ 3727 h 23"/>
                <a:gd name="T16" fmla="*/ 142305 w 39"/>
                <a:gd name="T17" fmla="*/ 22363 h 23"/>
                <a:gd name="T18" fmla="*/ 14979 w 39"/>
                <a:gd name="T19" fmla="*/ 85725 h 2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9" h="23">
                  <a:moveTo>
                    <a:pt x="4" y="23"/>
                  </a:moveTo>
                  <a:cubicBezTo>
                    <a:pt x="4" y="23"/>
                    <a:pt x="4" y="23"/>
                    <a:pt x="4" y="23"/>
                  </a:cubicBezTo>
                  <a:cubicBezTo>
                    <a:pt x="2" y="23"/>
                    <a:pt x="0" y="22"/>
                    <a:pt x="0" y="20"/>
                  </a:cubicBezTo>
                  <a:cubicBezTo>
                    <a:pt x="1" y="18"/>
                    <a:pt x="2" y="16"/>
                    <a:pt x="4" y="16"/>
                  </a:cubicBezTo>
                  <a:cubicBezTo>
                    <a:pt x="4" y="16"/>
                    <a:pt x="4" y="16"/>
                    <a:pt x="4" y="16"/>
                  </a:cubicBezTo>
                  <a:cubicBezTo>
                    <a:pt x="4" y="16"/>
                    <a:pt x="4" y="16"/>
                    <a:pt x="4" y="16"/>
                  </a:cubicBezTo>
                  <a:cubicBezTo>
                    <a:pt x="22" y="16"/>
                    <a:pt x="32" y="2"/>
                    <a:pt x="32" y="2"/>
                  </a:cubicBezTo>
                  <a:cubicBezTo>
                    <a:pt x="33" y="0"/>
                    <a:pt x="36" y="0"/>
                    <a:pt x="37" y="1"/>
                  </a:cubicBezTo>
                  <a:cubicBezTo>
                    <a:pt x="39" y="2"/>
                    <a:pt x="39" y="4"/>
                    <a:pt x="38" y="6"/>
                  </a:cubicBezTo>
                  <a:cubicBezTo>
                    <a:pt x="37" y="7"/>
                    <a:pt x="26" y="23"/>
                    <a:pt x="4"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6" name="Freeform 413"/>
            <p:cNvSpPr/>
            <p:nvPr/>
          </p:nvSpPr>
          <p:spPr bwMode="auto">
            <a:xfrm>
              <a:off x="8391526" y="11207751"/>
              <a:ext cx="142875" cy="142875"/>
            </a:xfrm>
            <a:custGeom>
              <a:avLst/>
              <a:gdLst>
                <a:gd name="T0" fmla="*/ 7520 w 38"/>
                <a:gd name="T1" fmla="*/ 86477 h 38"/>
                <a:gd name="T2" fmla="*/ 86477 w 38"/>
                <a:gd name="T3" fmla="*/ 131595 h 38"/>
                <a:gd name="T4" fmla="*/ 131595 w 38"/>
                <a:gd name="T5" fmla="*/ 56398 h 38"/>
                <a:gd name="T6" fmla="*/ 56398 w 38"/>
                <a:gd name="T7" fmla="*/ 7520 h 38"/>
                <a:gd name="T8" fmla="*/ 7520 w 38"/>
                <a:gd name="T9" fmla="*/ 86477 h 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38">
                  <a:moveTo>
                    <a:pt x="2" y="23"/>
                  </a:moveTo>
                  <a:cubicBezTo>
                    <a:pt x="5" y="32"/>
                    <a:pt x="14" y="38"/>
                    <a:pt x="23" y="35"/>
                  </a:cubicBezTo>
                  <a:cubicBezTo>
                    <a:pt x="32" y="33"/>
                    <a:pt x="38" y="24"/>
                    <a:pt x="35" y="15"/>
                  </a:cubicBezTo>
                  <a:cubicBezTo>
                    <a:pt x="33" y="6"/>
                    <a:pt x="24" y="0"/>
                    <a:pt x="15" y="2"/>
                  </a:cubicBezTo>
                  <a:cubicBezTo>
                    <a:pt x="6" y="4"/>
                    <a:pt x="0" y="14"/>
                    <a:pt x="2"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7" name="Freeform 414"/>
            <p:cNvSpPr/>
            <p:nvPr/>
          </p:nvSpPr>
          <p:spPr bwMode="auto">
            <a:xfrm>
              <a:off x="8432801" y="11223626"/>
              <a:ext cx="60325" cy="33338"/>
            </a:xfrm>
            <a:custGeom>
              <a:avLst/>
              <a:gdLst>
                <a:gd name="T0" fmla="*/ 0 w 16"/>
                <a:gd name="T1" fmla="*/ 18521 h 9"/>
                <a:gd name="T2" fmla="*/ 30163 w 16"/>
                <a:gd name="T3" fmla="*/ 33338 h 9"/>
                <a:gd name="T4" fmla="*/ 60325 w 16"/>
                <a:gd name="T5" fmla="*/ 14817 h 9"/>
                <a:gd name="T6" fmla="*/ 30163 w 16"/>
                <a:gd name="T7" fmla="*/ 0 h 9"/>
                <a:gd name="T8" fmla="*/ 0 w 16"/>
                <a:gd name="T9" fmla="*/ 18521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 h="9">
                  <a:moveTo>
                    <a:pt x="0" y="5"/>
                  </a:moveTo>
                  <a:cubicBezTo>
                    <a:pt x="0" y="8"/>
                    <a:pt x="4" y="9"/>
                    <a:pt x="8" y="9"/>
                  </a:cubicBezTo>
                  <a:cubicBezTo>
                    <a:pt x="12" y="9"/>
                    <a:pt x="16" y="7"/>
                    <a:pt x="16" y="4"/>
                  </a:cubicBezTo>
                  <a:cubicBezTo>
                    <a:pt x="16" y="2"/>
                    <a:pt x="12" y="0"/>
                    <a:pt x="8" y="0"/>
                  </a:cubicBezTo>
                  <a:cubicBezTo>
                    <a:pt x="3" y="0"/>
                    <a:pt x="0" y="3"/>
                    <a:pt x="0"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38" name="Freeform 415"/>
            <p:cNvSpPr/>
            <p:nvPr/>
          </p:nvSpPr>
          <p:spPr bwMode="auto">
            <a:xfrm>
              <a:off x="7380768" y="10516341"/>
              <a:ext cx="1435100" cy="673100"/>
            </a:xfrm>
            <a:custGeom>
              <a:avLst/>
              <a:gdLst>
                <a:gd name="T0" fmla="*/ 56352 w 382"/>
                <a:gd name="T1" fmla="*/ 627976 h 179"/>
                <a:gd name="T2" fmla="*/ 725064 w 382"/>
                <a:gd name="T3" fmla="*/ 233141 h 179"/>
                <a:gd name="T4" fmla="*/ 593575 w 382"/>
                <a:gd name="T5" fmla="*/ 364753 h 179"/>
                <a:gd name="T6" fmla="*/ 1078203 w 382"/>
                <a:gd name="T7" fmla="*/ 278265 h 179"/>
                <a:gd name="T8" fmla="*/ 1378748 w 382"/>
                <a:gd name="T9" fmla="*/ 673100 h 179"/>
                <a:gd name="T10" fmla="*/ 1435100 w 382"/>
                <a:gd name="T11" fmla="*/ 661819 h 179"/>
                <a:gd name="T12" fmla="*/ 1420073 w 382"/>
                <a:gd name="T13" fmla="*/ 214339 h 179"/>
                <a:gd name="T14" fmla="*/ 834011 w 382"/>
                <a:gd name="T15" fmla="*/ 0 h 179"/>
                <a:gd name="T16" fmla="*/ 0 w 382"/>
                <a:gd name="T17" fmla="*/ 184256 h 179"/>
                <a:gd name="T18" fmla="*/ 56352 w 382"/>
                <a:gd name="T19" fmla="*/ 627976 h 1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2" h="179">
                  <a:moveTo>
                    <a:pt x="15" y="167"/>
                  </a:moveTo>
                  <a:cubicBezTo>
                    <a:pt x="15" y="167"/>
                    <a:pt x="21" y="57"/>
                    <a:pt x="193" y="62"/>
                  </a:cubicBezTo>
                  <a:cubicBezTo>
                    <a:pt x="193" y="62"/>
                    <a:pt x="190" y="88"/>
                    <a:pt x="158" y="97"/>
                  </a:cubicBezTo>
                  <a:cubicBezTo>
                    <a:pt x="158" y="97"/>
                    <a:pt x="242" y="123"/>
                    <a:pt x="287" y="74"/>
                  </a:cubicBezTo>
                  <a:cubicBezTo>
                    <a:pt x="287" y="74"/>
                    <a:pt x="374" y="94"/>
                    <a:pt x="367" y="179"/>
                  </a:cubicBezTo>
                  <a:cubicBezTo>
                    <a:pt x="382" y="176"/>
                    <a:pt x="382" y="176"/>
                    <a:pt x="382" y="176"/>
                  </a:cubicBezTo>
                  <a:cubicBezTo>
                    <a:pt x="378" y="57"/>
                    <a:pt x="378" y="57"/>
                    <a:pt x="378" y="57"/>
                  </a:cubicBezTo>
                  <a:cubicBezTo>
                    <a:pt x="222" y="0"/>
                    <a:pt x="222" y="0"/>
                    <a:pt x="222" y="0"/>
                  </a:cubicBezTo>
                  <a:cubicBezTo>
                    <a:pt x="0" y="49"/>
                    <a:pt x="0" y="49"/>
                    <a:pt x="0" y="49"/>
                  </a:cubicBezTo>
                  <a:lnTo>
                    <a:pt x="15" y="167"/>
                  </a:ln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grpSp>
        <p:nvGrpSpPr>
          <p:cNvPr id="139" name="组合 138"/>
          <p:cNvGrpSpPr/>
          <p:nvPr/>
        </p:nvGrpSpPr>
        <p:grpSpPr>
          <a:xfrm>
            <a:off x="1721485" y="2856230"/>
            <a:ext cx="1217930" cy="2414270"/>
            <a:chOff x="5949950" y="442913"/>
            <a:chExt cx="1217613" cy="2405062"/>
          </a:xfrm>
        </p:grpSpPr>
        <p:sp>
          <p:nvSpPr>
            <p:cNvPr id="140" name="Freeform 106"/>
            <p:cNvSpPr/>
            <p:nvPr/>
          </p:nvSpPr>
          <p:spPr bwMode="auto">
            <a:xfrm>
              <a:off x="6297613" y="1966913"/>
              <a:ext cx="574675" cy="800100"/>
            </a:xfrm>
            <a:custGeom>
              <a:avLst/>
              <a:gdLst>
                <a:gd name="T0" fmla="*/ 324 w 362"/>
                <a:gd name="T1" fmla="*/ 1 h 504"/>
                <a:gd name="T2" fmla="*/ 37 w 362"/>
                <a:gd name="T3" fmla="*/ 0 h 504"/>
                <a:gd name="T4" fmla="*/ 0 w 362"/>
                <a:gd name="T5" fmla="*/ 504 h 504"/>
                <a:gd name="T6" fmla="*/ 121 w 362"/>
                <a:gd name="T7" fmla="*/ 504 h 504"/>
                <a:gd name="T8" fmla="*/ 159 w 362"/>
                <a:gd name="T9" fmla="*/ 147 h 504"/>
                <a:gd name="T10" fmla="*/ 195 w 362"/>
                <a:gd name="T11" fmla="*/ 147 h 504"/>
                <a:gd name="T12" fmla="*/ 242 w 362"/>
                <a:gd name="T13" fmla="*/ 504 h 504"/>
                <a:gd name="T14" fmla="*/ 362 w 362"/>
                <a:gd name="T15" fmla="*/ 504 h 504"/>
                <a:gd name="T16" fmla="*/ 324 w 362"/>
                <a:gd name="T17" fmla="*/ 1 h 50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62" h="504">
                  <a:moveTo>
                    <a:pt x="324" y="1"/>
                  </a:moveTo>
                  <a:lnTo>
                    <a:pt x="37" y="0"/>
                  </a:lnTo>
                  <a:lnTo>
                    <a:pt x="0" y="504"/>
                  </a:lnTo>
                  <a:lnTo>
                    <a:pt x="121" y="504"/>
                  </a:lnTo>
                  <a:lnTo>
                    <a:pt x="159" y="147"/>
                  </a:lnTo>
                  <a:lnTo>
                    <a:pt x="195" y="147"/>
                  </a:lnTo>
                  <a:lnTo>
                    <a:pt x="242" y="504"/>
                  </a:lnTo>
                  <a:lnTo>
                    <a:pt x="362" y="504"/>
                  </a:lnTo>
                  <a:lnTo>
                    <a:pt x="324" y="1"/>
                  </a:lnTo>
                  <a:close/>
                </a:path>
              </a:pathLst>
            </a:custGeom>
            <a:solidFill>
              <a:srgbClr val="D19865"/>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1" name="Freeform 107"/>
            <p:cNvSpPr/>
            <p:nvPr/>
          </p:nvSpPr>
          <p:spPr bwMode="auto">
            <a:xfrm>
              <a:off x="6669088" y="2695575"/>
              <a:ext cx="228600" cy="152400"/>
            </a:xfrm>
            <a:custGeom>
              <a:avLst/>
              <a:gdLst>
                <a:gd name="T0" fmla="*/ 121 w 99"/>
                <a:gd name="T1" fmla="*/ 96 h 66"/>
                <a:gd name="T2" fmla="*/ 23 w 99"/>
                <a:gd name="T3" fmla="*/ 96 h 66"/>
                <a:gd name="T4" fmla="*/ 0 w 99"/>
                <a:gd name="T5" fmla="*/ 73 h 66"/>
                <a:gd name="T6" fmla="*/ 0 w 99"/>
                <a:gd name="T7" fmla="*/ 71 h 66"/>
                <a:gd name="T8" fmla="*/ 71 w 99"/>
                <a:gd name="T9" fmla="*/ 0 h 66"/>
                <a:gd name="T10" fmla="*/ 73 w 99"/>
                <a:gd name="T11" fmla="*/ 0 h 66"/>
                <a:gd name="T12" fmla="*/ 144 w 99"/>
                <a:gd name="T13" fmla="*/ 71 h 66"/>
                <a:gd name="T14" fmla="*/ 144 w 99"/>
                <a:gd name="T15" fmla="*/ 73 h 66"/>
                <a:gd name="T16" fmla="*/ 121 w 99"/>
                <a:gd name="T17" fmla="*/ 96 h 6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99" h="66">
                  <a:moveTo>
                    <a:pt x="83" y="66"/>
                  </a:moveTo>
                  <a:cubicBezTo>
                    <a:pt x="16" y="66"/>
                    <a:pt x="16" y="66"/>
                    <a:pt x="16" y="66"/>
                  </a:cubicBezTo>
                  <a:cubicBezTo>
                    <a:pt x="7" y="66"/>
                    <a:pt x="0" y="59"/>
                    <a:pt x="0" y="50"/>
                  </a:cubicBezTo>
                  <a:cubicBezTo>
                    <a:pt x="0" y="49"/>
                    <a:pt x="0" y="49"/>
                    <a:pt x="0" y="49"/>
                  </a:cubicBezTo>
                  <a:cubicBezTo>
                    <a:pt x="0" y="22"/>
                    <a:pt x="22" y="0"/>
                    <a:pt x="49" y="0"/>
                  </a:cubicBezTo>
                  <a:cubicBezTo>
                    <a:pt x="50" y="0"/>
                    <a:pt x="50" y="0"/>
                    <a:pt x="50" y="0"/>
                  </a:cubicBezTo>
                  <a:cubicBezTo>
                    <a:pt x="77" y="0"/>
                    <a:pt x="99" y="22"/>
                    <a:pt x="99" y="49"/>
                  </a:cubicBezTo>
                  <a:cubicBezTo>
                    <a:pt x="99" y="50"/>
                    <a:pt x="99" y="50"/>
                    <a:pt x="99" y="50"/>
                  </a:cubicBezTo>
                  <a:cubicBezTo>
                    <a:pt x="99" y="59"/>
                    <a:pt x="92" y="66"/>
                    <a:pt x="83" y="66"/>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2" name="Freeform 108"/>
            <p:cNvSpPr/>
            <p:nvPr/>
          </p:nvSpPr>
          <p:spPr bwMode="auto">
            <a:xfrm>
              <a:off x="6272213" y="2695575"/>
              <a:ext cx="228600" cy="152400"/>
            </a:xfrm>
            <a:custGeom>
              <a:avLst/>
              <a:gdLst>
                <a:gd name="T0" fmla="*/ 23 w 99"/>
                <a:gd name="T1" fmla="*/ 96 h 66"/>
                <a:gd name="T2" fmla="*/ 122 w 99"/>
                <a:gd name="T3" fmla="*/ 96 h 66"/>
                <a:gd name="T4" fmla="*/ 144 w 99"/>
                <a:gd name="T5" fmla="*/ 73 h 66"/>
                <a:gd name="T6" fmla="*/ 144 w 99"/>
                <a:gd name="T7" fmla="*/ 71 h 66"/>
                <a:gd name="T8" fmla="*/ 73 w 99"/>
                <a:gd name="T9" fmla="*/ 0 h 66"/>
                <a:gd name="T10" fmla="*/ 71 w 99"/>
                <a:gd name="T11" fmla="*/ 0 h 66"/>
                <a:gd name="T12" fmla="*/ 0 w 99"/>
                <a:gd name="T13" fmla="*/ 71 h 66"/>
                <a:gd name="T14" fmla="*/ 0 w 99"/>
                <a:gd name="T15" fmla="*/ 73 h 66"/>
                <a:gd name="T16" fmla="*/ 23 w 99"/>
                <a:gd name="T17" fmla="*/ 96 h 6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99" h="66">
                  <a:moveTo>
                    <a:pt x="16" y="66"/>
                  </a:moveTo>
                  <a:cubicBezTo>
                    <a:pt x="84" y="66"/>
                    <a:pt x="84" y="66"/>
                    <a:pt x="84" y="66"/>
                  </a:cubicBezTo>
                  <a:cubicBezTo>
                    <a:pt x="92" y="66"/>
                    <a:pt x="99" y="59"/>
                    <a:pt x="99" y="50"/>
                  </a:cubicBezTo>
                  <a:cubicBezTo>
                    <a:pt x="99" y="49"/>
                    <a:pt x="99" y="49"/>
                    <a:pt x="99" y="49"/>
                  </a:cubicBezTo>
                  <a:cubicBezTo>
                    <a:pt x="99" y="22"/>
                    <a:pt x="77" y="0"/>
                    <a:pt x="50" y="0"/>
                  </a:cubicBezTo>
                  <a:cubicBezTo>
                    <a:pt x="49" y="0"/>
                    <a:pt x="49" y="0"/>
                    <a:pt x="49" y="0"/>
                  </a:cubicBezTo>
                  <a:cubicBezTo>
                    <a:pt x="22" y="0"/>
                    <a:pt x="0" y="22"/>
                    <a:pt x="0" y="49"/>
                  </a:cubicBezTo>
                  <a:cubicBezTo>
                    <a:pt x="0" y="50"/>
                    <a:pt x="0" y="50"/>
                    <a:pt x="0" y="50"/>
                  </a:cubicBezTo>
                  <a:cubicBezTo>
                    <a:pt x="0" y="59"/>
                    <a:pt x="7" y="66"/>
                    <a:pt x="16" y="66"/>
                  </a:cubicBezTo>
                  <a:close/>
                </a:path>
              </a:pathLst>
            </a:custGeom>
            <a:solidFill>
              <a:srgbClr val="563A2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3" name="Rectangle 109"/>
            <p:cNvSpPr>
              <a:spLocks noChangeArrowheads="1"/>
            </p:cNvSpPr>
            <p:nvPr/>
          </p:nvSpPr>
          <p:spPr bwMode="auto">
            <a:xfrm>
              <a:off x="6418263" y="1319213"/>
              <a:ext cx="331788" cy="679450"/>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44" name="Freeform 110"/>
            <p:cNvSpPr/>
            <p:nvPr/>
          </p:nvSpPr>
          <p:spPr bwMode="auto">
            <a:xfrm>
              <a:off x="6554788" y="1354138"/>
              <a:ext cx="55563" cy="65088"/>
            </a:xfrm>
            <a:custGeom>
              <a:avLst/>
              <a:gdLst>
                <a:gd name="T0" fmla="*/ 26 w 24"/>
                <a:gd name="T1" fmla="*/ 41 h 28"/>
                <a:gd name="T2" fmla="*/ 7 w 24"/>
                <a:gd name="T3" fmla="*/ 41 h 28"/>
                <a:gd name="T4" fmla="*/ 0 w 24"/>
                <a:gd name="T5" fmla="*/ 32 h 28"/>
                <a:gd name="T6" fmla="*/ 0 w 24"/>
                <a:gd name="T7" fmla="*/ 7 h 28"/>
                <a:gd name="T8" fmla="*/ 7 w 24"/>
                <a:gd name="T9" fmla="*/ 0 h 28"/>
                <a:gd name="T10" fmla="*/ 26 w 24"/>
                <a:gd name="T11" fmla="*/ 0 h 28"/>
                <a:gd name="T12" fmla="*/ 35 w 24"/>
                <a:gd name="T13" fmla="*/ 7 h 28"/>
                <a:gd name="T14" fmla="*/ 35 w 24"/>
                <a:gd name="T15" fmla="*/ 32 h 28"/>
                <a:gd name="T16" fmla="*/ 26 w 24"/>
                <a:gd name="T17" fmla="*/ 41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4" h="28">
                  <a:moveTo>
                    <a:pt x="18" y="28"/>
                  </a:moveTo>
                  <a:cubicBezTo>
                    <a:pt x="5" y="28"/>
                    <a:pt x="5" y="28"/>
                    <a:pt x="5" y="28"/>
                  </a:cubicBezTo>
                  <a:cubicBezTo>
                    <a:pt x="2" y="28"/>
                    <a:pt x="0" y="25"/>
                    <a:pt x="0" y="22"/>
                  </a:cubicBezTo>
                  <a:cubicBezTo>
                    <a:pt x="0" y="5"/>
                    <a:pt x="0" y="5"/>
                    <a:pt x="0" y="5"/>
                  </a:cubicBezTo>
                  <a:cubicBezTo>
                    <a:pt x="0" y="2"/>
                    <a:pt x="2" y="0"/>
                    <a:pt x="5" y="0"/>
                  </a:cubicBezTo>
                  <a:cubicBezTo>
                    <a:pt x="18" y="0"/>
                    <a:pt x="18" y="0"/>
                    <a:pt x="18" y="0"/>
                  </a:cubicBezTo>
                  <a:cubicBezTo>
                    <a:pt x="21" y="0"/>
                    <a:pt x="24" y="2"/>
                    <a:pt x="24" y="5"/>
                  </a:cubicBezTo>
                  <a:cubicBezTo>
                    <a:pt x="24" y="22"/>
                    <a:pt x="24" y="22"/>
                    <a:pt x="24" y="22"/>
                  </a:cubicBezTo>
                  <a:cubicBezTo>
                    <a:pt x="24" y="25"/>
                    <a:pt x="21" y="28"/>
                    <a:pt x="18" y="28"/>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5" name="Freeform 111"/>
            <p:cNvSpPr/>
            <p:nvPr/>
          </p:nvSpPr>
          <p:spPr bwMode="auto">
            <a:xfrm>
              <a:off x="6535738" y="1411288"/>
              <a:ext cx="92075" cy="454025"/>
            </a:xfrm>
            <a:custGeom>
              <a:avLst/>
              <a:gdLst>
                <a:gd name="T0" fmla="*/ 19 w 58"/>
                <a:gd name="T1" fmla="*/ 0 h 286"/>
                <a:gd name="T2" fmla="*/ 0 w 58"/>
                <a:gd name="T3" fmla="*/ 251 h 286"/>
                <a:gd name="T4" fmla="*/ 31 w 58"/>
                <a:gd name="T5" fmla="*/ 286 h 286"/>
                <a:gd name="T6" fmla="*/ 58 w 58"/>
                <a:gd name="T7" fmla="*/ 249 h 286"/>
                <a:gd name="T8" fmla="*/ 39 w 58"/>
                <a:gd name="T9" fmla="*/ 0 h 286"/>
                <a:gd name="T10" fmla="*/ 19 w 58"/>
                <a:gd name="T11" fmla="*/ 0 h 28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58" h="286">
                  <a:moveTo>
                    <a:pt x="19" y="0"/>
                  </a:moveTo>
                  <a:lnTo>
                    <a:pt x="0" y="251"/>
                  </a:lnTo>
                  <a:lnTo>
                    <a:pt x="31" y="286"/>
                  </a:lnTo>
                  <a:lnTo>
                    <a:pt x="58" y="249"/>
                  </a:lnTo>
                  <a:lnTo>
                    <a:pt x="39" y="0"/>
                  </a:lnTo>
                  <a:lnTo>
                    <a:pt x="19" y="0"/>
                  </a:ln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6" name="Freeform 112"/>
            <p:cNvSpPr/>
            <p:nvPr/>
          </p:nvSpPr>
          <p:spPr bwMode="auto">
            <a:xfrm>
              <a:off x="6434138" y="1338263"/>
              <a:ext cx="293688" cy="133350"/>
            </a:xfrm>
            <a:custGeom>
              <a:avLst/>
              <a:gdLst>
                <a:gd name="T0" fmla="*/ 0 w 185"/>
                <a:gd name="T1" fmla="*/ 0 h 84"/>
                <a:gd name="T2" fmla="*/ 31 w 185"/>
                <a:gd name="T3" fmla="*/ 84 h 84"/>
                <a:gd name="T4" fmla="*/ 95 w 185"/>
                <a:gd name="T5" fmla="*/ 30 h 84"/>
                <a:gd name="T6" fmla="*/ 159 w 185"/>
                <a:gd name="T7" fmla="*/ 84 h 84"/>
                <a:gd name="T8" fmla="*/ 185 w 185"/>
                <a:gd name="T9" fmla="*/ 0 h 84"/>
                <a:gd name="T10" fmla="*/ 0 w 185"/>
                <a:gd name="T11" fmla="*/ 0 h 8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85" h="84">
                  <a:moveTo>
                    <a:pt x="0" y="0"/>
                  </a:moveTo>
                  <a:lnTo>
                    <a:pt x="31" y="84"/>
                  </a:lnTo>
                  <a:lnTo>
                    <a:pt x="95" y="30"/>
                  </a:lnTo>
                  <a:lnTo>
                    <a:pt x="159" y="84"/>
                  </a:lnTo>
                  <a:lnTo>
                    <a:pt x="185" y="0"/>
                  </a:lnTo>
                  <a:lnTo>
                    <a:pt x="0" y="0"/>
                  </a:ln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7" name="Freeform 113"/>
            <p:cNvSpPr/>
            <p:nvPr/>
          </p:nvSpPr>
          <p:spPr bwMode="auto">
            <a:xfrm>
              <a:off x="6205538" y="1946275"/>
              <a:ext cx="196850" cy="315913"/>
            </a:xfrm>
            <a:custGeom>
              <a:avLst/>
              <a:gdLst>
                <a:gd name="T0" fmla="*/ 20 w 85"/>
                <a:gd name="T1" fmla="*/ 0 h 137"/>
                <a:gd name="T2" fmla="*/ 22 w 85"/>
                <a:gd name="T3" fmla="*/ 118 h 137"/>
                <a:gd name="T4" fmla="*/ 96 w 85"/>
                <a:gd name="T5" fmla="*/ 189 h 137"/>
                <a:gd name="T6" fmla="*/ 79 w 85"/>
                <a:gd name="T7" fmla="*/ 122 h 137"/>
                <a:gd name="T8" fmla="*/ 95 w 85"/>
                <a:gd name="T9" fmla="*/ 119 h 137"/>
                <a:gd name="T10" fmla="*/ 88 w 85"/>
                <a:gd name="T11" fmla="*/ 33 h 137"/>
                <a:gd name="T12" fmla="*/ 20 w 85"/>
                <a:gd name="T13" fmla="*/ 0 h 137"/>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5" h="137">
                  <a:moveTo>
                    <a:pt x="14" y="0"/>
                  </a:moveTo>
                  <a:cubicBezTo>
                    <a:pt x="14" y="0"/>
                    <a:pt x="0" y="46"/>
                    <a:pt x="15" y="81"/>
                  </a:cubicBezTo>
                  <a:cubicBezTo>
                    <a:pt x="31" y="116"/>
                    <a:pt x="48" y="137"/>
                    <a:pt x="66" y="130"/>
                  </a:cubicBezTo>
                  <a:cubicBezTo>
                    <a:pt x="85" y="123"/>
                    <a:pt x="55" y="87"/>
                    <a:pt x="54" y="84"/>
                  </a:cubicBezTo>
                  <a:cubicBezTo>
                    <a:pt x="54" y="84"/>
                    <a:pt x="62" y="88"/>
                    <a:pt x="65" y="82"/>
                  </a:cubicBezTo>
                  <a:cubicBezTo>
                    <a:pt x="68" y="76"/>
                    <a:pt x="68" y="51"/>
                    <a:pt x="60" y="23"/>
                  </a:cubicBezTo>
                  <a:lnTo>
                    <a:pt x="14"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8" name="Freeform 114"/>
            <p:cNvSpPr/>
            <p:nvPr/>
          </p:nvSpPr>
          <p:spPr bwMode="auto">
            <a:xfrm>
              <a:off x="6286500" y="2093913"/>
              <a:ext cx="57150" cy="69850"/>
            </a:xfrm>
            <a:custGeom>
              <a:avLst/>
              <a:gdLst>
                <a:gd name="T0" fmla="*/ 36 w 25"/>
                <a:gd name="T1" fmla="*/ 44 h 30"/>
                <a:gd name="T2" fmla="*/ 27 w 25"/>
                <a:gd name="T3" fmla="*/ 29 h 30"/>
                <a:gd name="T4" fmla="*/ 9 w 25"/>
                <a:gd name="T5" fmla="*/ 0 h 30"/>
                <a:gd name="T6" fmla="*/ 36 w 25"/>
                <a:gd name="T7" fmla="*/ 44 h 3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5" h="30">
                  <a:moveTo>
                    <a:pt x="25" y="30"/>
                  </a:moveTo>
                  <a:cubicBezTo>
                    <a:pt x="22" y="24"/>
                    <a:pt x="19" y="21"/>
                    <a:pt x="19" y="20"/>
                  </a:cubicBezTo>
                  <a:cubicBezTo>
                    <a:pt x="19" y="20"/>
                    <a:pt x="10" y="17"/>
                    <a:pt x="6" y="0"/>
                  </a:cubicBezTo>
                  <a:cubicBezTo>
                    <a:pt x="6" y="0"/>
                    <a:pt x="0" y="26"/>
                    <a:pt x="25"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49" name="Freeform 115"/>
            <p:cNvSpPr/>
            <p:nvPr/>
          </p:nvSpPr>
          <p:spPr bwMode="auto">
            <a:xfrm>
              <a:off x="6211888" y="1330325"/>
              <a:ext cx="385763" cy="830263"/>
            </a:xfrm>
            <a:custGeom>
              <a:avLst/>
              <a:gdLst>
                <a:gd name="T0" fmla="*/ 151 w 167"/>
                <a:gd name="T1" fmla="*/ 1 h 359"/>
                <a:gd name="T2" fmla="*/ 19 w 167"/>
                <a:gd name="T3" fmla="*/ 118 h 359"/>
                <a:gd name="T4" fmla="*/ 6 w 167"/>
                <a:gd name="T5" fmla="*/ 418 h 359"/>
                <a:gd name="T6" fmla="*/ 74 w 167"/>
                <a:gd name="T7" fmla="*/ 418 h 359"/>
                <a:gd name="T8" fmla="*/ 79 w 167"/>
                <a:gd name="T9" fmla="*/ 523 h 359"/>
                <a:gd name="T10" fmla="*/ 221 w 167"/>
                <a:gd name="T11" fmla="*/ 306 h 359"/>
                <a:gd name="T12" fmla="*/ 175 w 167"/>
                <a:gd name="T13" fmla="*/ 173 h 359"/>
                <a:gd name="T14" fmla="*/ 151 w 167"/>
                <a:gd name="T15" fmla="*/ 1 h 35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67" h="359">
                  <a:moveTo>
                    <a:pt x="104" y="1"/>
                  </a:moveTo>
                  <a:cubicBezTo>
                    <a:pt x="104" y="1"/>
                    <a:pt x="25" y="0"/>
                    <a:pt x="13" y="81"/>
                  </a:cubicBezTo>
                  <a:cubicBezTo>
                    <a:pt x="0" y="161"/>
                    <a:pt x="4" y="287"/>
                    <a:pt x="4" y="287"/>
                  </a:cubicBezTo>
                  <a:cubicBezTo>
                    <a:pt x="51" y="287"/>
                    <a:pt x="51" y="287"/>
                    <a:pt x="51" y="287"/>
                  </a:cubicBezTo>
                  <a:cubicBezTo>
                    <a:pt x="54" y="359"/>
                    <a:pt x="54" y="359"/>
                    <a:pt x="54" y="359"/>
                  </a:cubicBezTo>
                  <a:cubicBezTo>
                    <a:pt x="54" y="359"/>
                    <a:pt x="167" y="342"/>
                    <a:pt x="152" y="210"/>
                  </a:cubicBezTo>
                  <a:cubicBezTo>
                    <a:pt x="143" y="136"/>
                    <a:pt x="127" y="130"/>
                    <a:pt x="120" y="119"/>
                  </a:cubicBezTo>
                  <a:cubicBezTo>
                    <a:pt x="113" y="109"/>
                    <a:pt x="76" y="65"/>
                    <a:pt x="104" y="1"/>
                  </a:cubicBez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0" name="Freeform 116"/>
            <p:cNvSpPr/>
            <p:nvPr/>
          </p:nvSpPr>
          <p:spPr bwMode="auto">
            <a:xfrm>
              <a:off x="6307138" y="1612900"/>
              <a:ext cx="30163" cy="381000"/>
            </a:xfrm>
            <a:custGeom>
              <a:avLst/>
              <a:gdLst>
                <a:gd name="T0" fmla="*/ 15 w 13"/>
                <a:gd name="T1" fmla="*/ 240 h 165"/>
                <a:gd name="T2" fmla="*/ 19 w 13"/>
                <a:gd name="T3" fmla="*/ 0 h 165"/>
                <a:gd name="T4" fmla="*/ 1 w 13"/>
                <a:gd name="T5" fmla="*/ 240 h 165"/>
                <a:gd name="T6" fmla="*/ 15 w 13"/>
                <a:gd name="T7" fmla="*/ 240 h 1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3" h="165">
                  <a:moveTo>
                    <a:pt x="10" y="165"/>
                  </a:moveTo>
                  <a:cubicBezTo>
                    <a:pt x="10" y="165"/>
                    <a:pt x="9" y="41"/>
                    <a:pt x="13" y="0"/>
                  </a:cubicBezTo>
                  <a:cubicBezTo>
                    <a:pt x="13" y="0"/>
                    <a:pt x="0" y="56"/>
                    <a:pt x="1" y="165"/>
                  </a:cubicBezTo>
                  <a:lnTo>
                    <a:pt x="10" y="165"/>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1" name="Freeform 117"/>
            <p:cNvSpPr/>
            <p:nvPr/>
          </p:nvSpPr>
          <p:spPr bwMode="auto">
            <a:xfrm>
              <a:off x="6338888" y="1346200"/>
              <a:ext cx="182563" cy="307975"/>
            </a:xfrm>
            <a:custGeom>
              <a:avLst/>
              <a:gdLst>
                <a:gd name="T0" fmla="*/ 95 w 79"/>
                <a:gd name="T1" fmla="*/ 163 h 133"/>
                <a:gd name="T2" fmla="*/ 66 w 79"/>
                <a:gd name="T3" fmla="*/ 9 h 133"/>
                <a:gd name="T4" fmla="*/ 63 w 79"/>
                <a:gd name="T5" fmla="*/ 0 h 133"/>
                <a:gd name="T6" fmla="*/ 12 w 79"/>
                <a:gd name="T7" fmla="*/ 108 h 133"/>
                <a:gd name="T8" fmla="*/ 36 w 79"/>
                <a:gd name="T9" fmla="*/ 108 h 133"/>
                <a:gd name="T10" fmla="*/ 29 w 79"/>
                <a:gd name="T11" fmla="*/ 160 h 133"/>
                <a:gd name="T12" fmla="*/ 115 w 79"/>
                <a:gd name="T13" fmla="*/ 194 h 133"/>
                <a:gd name="T14" fmla="*/ 95 w 79"/>
                <a:gd name="T15" fmla="*/ 163 h 13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79" h="133">
                  <a:moveTo>
                    <a:pt x="65" y="112"/>
                  </a:moveTo>
                  <a:cubicBezTo>
                    <a:pt x="59" y="103"/>
                    <a:pt x="26" y="64"/>
                    <a:pt x="45" y="6"/>
                  </a:cubicBezTo>
                  <a:cubicBezTo>
                    <a:pt x="43" y="0"/>
                    <a:pt x="43" y="0"/>
                    <a:pt x="43" y="0"/>
                  </a:cubicBezTo>
                  <a:cubicBezTo>
                    <a:pt x="43" y="0"/>
                    <a:pt x="0" y="59"/>
                    <a:pt x="8" y="74"/>
                  </a:cubicBezTo>
                  <a:cubicBezTo>
                    <a:pt x="11" y="79"/>
                    <a:pt x="25" y="74"/>
                    <a:pt x="25" y="74"/>
                  </a:cubicBezTo>
                  <a:cubicBezTo>
                    <a:pt x="25" y="74"/>
                    <a:pt x="14" y="100"/>
                    <a:pt x="20" y="110"/>
                  </a:cubicBezTo>
                  <a:cubicBezTo>
                    <a:pt x="25" y="120"/>
                    <a:pt x="55" y="130"/>
                    <a:pt x="79" y="133"/>
                  </a:cubicBezTo>
                  <a:cubicBezTo>
                    <a:pt x="74" y="121"/>
                    <a:pt x="68" y="117"/>
                    <a:pt x="65" y="112"/>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2" name="Freeform 118"/>
            <p:cNvSpPr/>
            <p:nvPr/>
          </p:nvSpPr>
          <p:spPr bwMode="auto">
            <a:xfrm>
              <a:off x="6811963" y="1946275"/>
              <a:ext cx="304800" cy="254000"/>
            </a:xfrm>
            <a:custGeom>
              <a:avLst/>
              <a:gdLst>
                <a:gd name="T0" fmla="*/ 127 w 132"/>
                <a:gd name="T1" fmla="*/ 0 h 110"/>
                <a:gd name="T2" fmla="*/ 161 w 132"/>
                <a:gd name="T3" fmla="*/ 38 h 110"/>
                <a:gd name="T4" fmla="*/ 176 w 132"/>
                <a:gd name="T5" fmla="*/ 79 h 110"/>
                <a:gd name="T6" fmla="*/ 132 w 132"/>
                <a:gd name="T7" fmla="*/ 65 h 110"/>
                <a:gd name="T8" fmla="*/ 143 w 132"/>
                <a:gd name="T9" fmla="*/ 93 h 110"/>
                <a:gd name="T10" fmla="*/ 144 w 132"/>
                <a:gd name="T11" fmla="*/ 132 h 110"/>
                <a:gd name="T12" fmla="*/ 95 w 132"/>
                <a:gd name="T13" fmla="*/ 89 h 110"/>
                <a:gd name="T14" fmla="*/ 102 w 132"/>
                <a:gd name="T15" fmla="*/ 109 h 110"/>
                <a:gd name="T16" fmla="*/ 103 w 132"/>
                <a:gd name="T17" fmla="*/ 148 h 110"/>
                <a:gd name="T18" fmla="*/ 58 w 132"/>
                <a:gd name="T19" fmla="*/ 109 h 110"/>
                <a:gd name="T20" fmla="*/ 61 w 132"/>
                <a:gd name="T21" fmla="*/ 127 h 110"/>
                <a:gd name="T22" fmla="*/ 61 w 132"/>
                <a:gd name="T23" fmla="*/ 147 h 110"/>
                <a:gd name="T24" fmla="*/ 17 w 132"/>
                <a:gd name="T25" fmla="*/ 100 h 110"/>
                <a:gd name="T26" fmla="*/ 17 w 132"/>
                <a:gd name="T27" fmla="*/ 19 h 110"/>
                <a:gd name="T28" fmla="*/ 127 w 132"/>
                <a:gd name="T29" fmla="*/ 0 h 11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132" h="110">
                  <a:moveTo>
                    <a:pt x="87" y="0"/>
                  </a:moveTo>
                  <a:cubicBezTo>
                    <a:pt x="87" y="0"/>
                    <a:pt x="98" y="18"/>
                    <a:pt x="111" y="26"/>
                  </a:cubicBezTo>
                  <a:cubicBezTo>
                    <a:pt x="124" y="35"/>
                    <a:pt x="132" y="44"/>
                    <a:pt x="121" y="54"/>
                  </a:cubicBezTo>
                  <a:cubicBezTo>
                    <a:pt x="110" y="65"/>
                    <a:pt x="91" y="45"/>
                    <a:pt x="91" y="45"/>
                  </a:cubicBezTo>
                  <a:cubicBezTo>
                    <a:pt x="91" y="45"/>
                    <a:pt x="94" y="57"/>
                    <a:pt x="98" y="64"/>
                  </a:cubicBezTo>
                  <a:cubicBezTo>
                    <a:pt x="103" y="72"/>
                    <a:pt x="111" y="83"/>
                    <a:pt x="99" y="91"/>
                  </a:cubicBezTo>
                  <a:cubicBezTo>
                    <a:pt x="87" y="98"/>
                    <a:pt x="72" y="78"/>
                    <a:pt x="65" y="61"/>
                  </a:cubicBezTo>
                  <a:cubicBezTo>
                    <a:pt x="65" y="61"/>
                    <a:pt x="67" y="69"/>
                    <a:pt x="70" y="75"/>
                  </a:cubicBezTo>
                  <a:cubicBezTo>
                    <a:pt x="73" y="81"/>
                    <a:pt x="84" y="94"/>
                    <a:pt x="71" y="102"/>
                  </a:cubicBezTo>
                  <a:cubicBezTo>
                    <a:pt x="57" y="110"/>
                    <a:pt x="43" y="89"/>
                    <a:pt x="40" y="75"/>
                  </a:cubicBezTo>
                  <a:cubicBezTo>
                    <a:pt x="40" y="75"/>
                    <a:pt x="40" y="82"/>
                    <a:pt x="42" y="87"/>
                  </a:cubicBezTo>
                  <a:cubicBezTo>
                    <a:pt x="45" y="92"/>
                    <a:pt x="47" y="98"/>
                    <a:pt x="42" y="101"/>
                  </a:cubicBezTo>
                  <a:cubicBezTo>
                    <a:pt x="37" y="103"/>
                    <a:pt x="23" y="102"/>
                    <a:pt x="12" y="69"/>
                  </a:cubicBezTo>
                  <a:cubicBezTo>
                    <a:pt x="0" y="37"/>
                    <a:pt x="12" y="13"/>
                    <a:pt x="12" y="13"/>
                  </a:cubicBezTo>
                  <a:lnTo>
                    <a:pt x="87"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3" name="Freeform 119"/>
            <p:cNvSpPr/>
            <p:nvPr/>
          </p:nvSpPr>
          <p:spPr bwMode="auto">
            <a:xfrm>
              <a:off x="6872288" y="2008188"/>
              <a:ext cx="142875" cy="95250"/>
            </a:xfrm>
            <a:custGeom>
              <a:avLst/>
              <a:gdLst>
                <a:gd name="T0" fmla="*/ 90 w 62"/>
                <a:gd name="T1" fmla="*/ 0 h 41"/>
                <a:gd name="T2" fmla="*/ 0 w 62"/>
                <a:gd name="T3" fmla="*/ 50 h 41"/>
                <a:gd name="T4" fmla="*/ 90 w 62"/>
                <a:gd name="T5" fmla="*/ 0 h 41"/>
                <a:gd name="T6" fmla="*/ 0 60000 65536"/>
                <a:gd name="T7" fmla="*/ 0 60000 65536"/>
                <a:gd name="T8" fmla="*/ 0 60000 65536"/>
              </a:gdLst>
              <a:ahLst/>
              <a:cxnLst>
                <a:cxn ang="T6">
                  <a:pos x="T0" y="T1"/>
                </a:cxn>
                <a:cxn ang="T7">
                  <a:pos x="T2" y="T3"/>
                </a:cxn>
                <a:cxn ang="T8">
                  <a:pos x="T4" y="T5"/>
                </a:cxn>
              </a:cxnLst>
              <a:rect l="0" t="0" r="r" b="b"/>
              <a:pathLst>
                <a:path w="62" h="41">
                  <a:moveTo>
                    <a:pt x="62" y="0"/>
                  </a:moveTo>
                  <a:cubicBezTo>
                    <a:pt x="62" y="0"/>
                    <a:pt x="48" y="30"/>
                    <a:pt x="0" y="34"/>
                  </a:cubicBezTo>
                  <a:cubicBezTo>
                    <a:pt x="0" y="34"/>
                    <a:pt x="51" y="41"/>
                    <a:pt x="62" y="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4" name="Freeform 120"/>
            <p:cNvSpPr/>
            <p:nvPr/>
          </p:nvSpPr>
          <p:spPr bwMode="auto">
            <a:xfrm>
              <a:off x="6567488" y="1330325"/>
              <a:ext cx="460375" cy="830263"/>
            </a:xfrm>
            <a:custGeom>
              <a:avLst/>
              <a:gdLst>
                <a:gd name="T0" fmla="*/ 92 w 199"/>
                <a:gd name="T1" fmla="*/ 1 h 359"/>
                <a:gd name="T2" fmla="*/ 224 w 199"/>
                <a:gd name="T3" fmla="*/ 118 h 359"/>
                <a:gd name="T4" fmla="*/ 290 w 199"/>
                <a:gd name="T5" fmla="*/ 390 h 359"/>
                <a:gd name="T6" fmla="*/ 169 w 199"/>
                <a:gd name="T7" fmla="*/ 418 h 359"/>
                <a:gd name="T8" fmla="*/ 165 w 199"/>
                <a:gd name="T9" fmla="*/ 523 h 359"/>
                <a:gd name="T10" fmla="*/ 22 w 199"/>
                <a:gd name="T11" fmla="*/ 306 h 359"/>
                <a:gd name="T12" fmla="*/ 68 w 199"/>
                <a:gd name="T13" fmla="*/ 173 h 359"/>
                <a:gd name="T14" fmla="*/ 92 w 199"/>
                <a:gd name="T15" fmla="*/ 1 h 35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99" h="359">
                  <a:moveTo>
                    <a:pt x="63" y="1"/>
                  </a:moveTo>
                  <a:cubicBezTo>
                    <a:pt x="63" y="1"/>
                    <a:pt x="142" y="0"/>
                    <a:pt x="154" y="81"/>
                  </a:cubicBezTo>
                  <a:cubicBezTo>
                    <a:pt x="167" y="161"/>
                    <a:pt x="199" y="268"/>
                    <a:pt x="199" y="268"/>
                  </a:cubicBezTo>
                  <a:cubicBezTo>
                    <a:pt x="116" y="287"/>
                    <a:pt x="116" y="287"/>
                    <a:pt x="116" y="287"/>
                  </a:cubicBezTo>
                  <a:cubicBezTo>
                    <a:pt x="113" y="359"/>
                    <a:pt x="113" y="359"/>
                    <a:pt x="113" y="359"/>
                  </a:cubicBezTo>
                  <a:cubicBezTo>
                    <a:pt x="113" y="359"/>
                    <a:pt x="0" y="342"/>
                    <a:pt x="15" y="210"/>
                  </a:cubicBezTo>
                  <a:cubicBezTo>
                    <a:pt x="24" y="136"/>
                    <a:pt x="40" y="130"/>
                    <a:pt x="47" y="119"/>
                  </a:cubicBezTo>
                  <a:cubicBezTo>
                    <a:pt x="54" y="109"/>
                    <a:pt x="91" y="65"/>
                    <a:pt x="63" y="1"/>
                  </a:cubicBez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5" name="Freeform 121"/>
            <p:cNvSpPr/>
            <p:nvPr/>
          </p:nvSpPr>
          <p:spPr bwMode="auto">
            <a:xfrm>
              <a:off x="6829425" y="1612900"/>
              <a:ext cx="30163" cy="381000"/>
            </a:xfrm>
            <a:custGeom>
              <a:avLst/>
              <a:gdLst>
                <a:gd name="T0" fmla="*/ 4 w 13"/>
                <a:gd name="T1" fmla="*/ 240 h 165"/>
                <a:gd name="T2" fmla="*/ 0 w 13"/>
                <a:gd name="T3" fmla="*/ 0 h 165"/>
                <a:gd name="T4" fmla="*/ 18 w 13"/>
                <a:gd name="T5" fmla="*/ 236 h 165"/>
                <a:gd name="T6" fmla="*/ 4 w 13"/>
                <a:gd name="T7" fmla="*/ 240 h 16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3" h="165">
                  <a:moveTo>
                    <a:pt x="3" y="165"/>
                  </a:moveTo>
                  <a:cubicBezTo>
                    <a:pt x="3" y="165"/>
                    <a:pt x="4" y="41"/>
                    <a:pt x="0" y="0"/>
                  </a:cubicBezTo>
                  <a:cubicBezTo>
                    <a:pt x="0" y="0"/>
                    <a:pt x="13" y="54"/>
                    <a:pt x="12" y="162"/>
                  </a:cubicBezTo>
                  <a:lnTo>
                    <a:pt x="3" y="165"/>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6" name="Freeform 122"/>
            <p:cNvSpPr/>
            <p:nvPr/>
          </p:nvSpPr>
          <p:spPr bwMode="auto">
            <a:xfrm>
              <a:off x="6642100" y="1346200"/>
              <a:ext cx="184150" cy="307975"/>
            </a:xfrm>
            <a:custGeom>
              <a:avLst/>
              <a:gdLst>
                <a:gd name="T0" fmla="*/ 22 w 80"/>
                <a:gd name="T1" fmla="*/ 163 h 133"/>
                <a:gd name="T2" fmla="*/ 51 w 80"/>
                <a:gd name="T3" fmla="*/ 9 h 133"/>
                <a:gd name="T4" fmla="*/ 54 w 80"/>
                <a:gd name="T5" fmla="*/ 0 h 133"/>
                <a:gd name="T6" fmla="*/ 104 w 80"/>
                <a:gd name="T7" fmla="*/ 108 h 133"/>
                <a:gd name="T8" fmla="*/ 80 w 80"/>
                <a:gd name="T9" fmla="*/ 108 h 133"/>
                <a:gd name="T10" fmla="*/ 87 w 80"/>
                <a:gd name="T11" fmla="*/ 160 h 133"/>
                <a:gd name="T12" fmla="*/ 0 w 80"/>
                <a:gd name="T13" fmla="*/ 194 h 133"/>
                <a:gd name="T14" fmla="*/ 22 w 80"/>
                <a:gd name="T15" fmla="*/ 163 h 133"/>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80" h="133">
                  <a:moveTo>
                    <a:pt x="15" y="112"/>
                  </a:moveTo>
                  <a:cubicBezTo>
                    <a:pt x="21" y="103"/>
                    <a:pt x="54" y="64"/>
                    <a:pt x="35" y="6"/>
                  </a:cubicBezTo>
                  <a:cubicBezTo>
                    <a:pt x="37" y="0"/>
                    <a:pt x="37" y="0"/>
                    <a:pt x="37" y="0"/>
                  </a:cubicBezTo>
                  <a:cubicBezTo>
                    <a:pt x="37" y="0"/>
                    <a:pt x="80" y="59"/>
                    <a:pt x="72" y="74"/>
                  </a:cubicBezTo>
                  <a:cubicBezTo>
                    <a:pt x="69" y="79"/>
                    <a:pt x="55" y="74"/>
                    <a:pt x="55" y="74"/>
                  </a:cubicBezTo>
                  <a:cubicBezTo>
                    <a:pt x="55" y="74"/>
                    <a:pt x="66" y="100"/>
                    <a:pt x="60" y="110"/>
                  </a:cubicBezTo>
                  <a:cubicBezTo>
                    <a:pt x="55" y="120"/>
                    <a:pt x="25" y="130"/>
                    <a:pt x="0" y="133"/>
                  </a:cubicBezTo>
                  <a:cubicBezTo>
                    <a:pt x="6" y="121"/>
                    <a:pt x="12" y="117"/>
                    <a:pt x="15" y="112"/>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7" name="Freeform 123"/>
            <p:cNvSpPr/>
            <p:nvPr/>
          </p:nvSpPr>
          <p:spPr bwMode="auto">
            <a:xfrm>
              <a:off x="5949950" y="442913"/>
              <a:ext cx="1217613" cy="652463"/>
            </a:xfrm>
            <a:custGeom>
              <a:avLst/>
              <a:gdLst>
                <a:gd name="T0" fmla="*/ 118 w 528"/>
                <a:gd name="T1" fmla="*/ 411 h 282"/>
                <a:gd name="T2" fmla="*/ 160 w 528"/>
                <a:gd name="T3" fmla="*/ 102 h 282"/>
                <a:gd name="T4" fmla="*/ 370 w 528"/>
                <a:gd name="T5" fmla="*/ 0 h 282"/>
                <a:gd name="T6" fmla="*/ 673 w 528"/>
                <a:gd name="T7" fmla="*/ 411 h 282"/>
                <a:gd name="T8" fmla="*/ 118 w 528"/>
                <a:gd name="T9" fmla="*/ 411 h 28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28" h="282">
                  <a:moveTo>
                    <a:pt x="81" y="282"/>
                  </a:moveTo>
                  <a:cubicBezTo>
                    <a:pt x="81" y="282"/>
                    <a:pt x="0" y="85"/>
                    <a:pt x="110" y="70"/>
                  </a:cubicBezTo>
                  <a:cubicBezTo>
                    <a:pt x="110" y="70"/>
                    <a:pt x="98" y="0"/>
                    <a:pt x="255" y="0"/>
                  </a:cubicBezTo>
                  <a:cubicBezTo>
                    <a:pt x="451" y="0"/>
                    <a:pt x="528" y="47"/>
                    <a:pt x="463" y="282"/>
                  </a:cubicBezTo>
                  <a:lnTo>
                    <a:pt x="81" y="282"/>
                  </a:ln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8" name="Freeform 124"/>
            <p:cNvSpPr/>
            <p:nvPr/>
          </p:nvSpPr>
          <p:spPr bwMode="auto">
            <a:xfrm>
              <a:off x="6099175" y="1050925"/>
              <a:ext cx="247650" cy="234950"/>
            </a:xfrm>
            <a:custGeom>
              <a:avLst/>
              <a:gdLst>
                <a:gd name="T0" fmla="*/ 82 w 107"/>
                <a:gd name="T1" fmla="*/ 25 h 102"/>
                <a:gd name="T2" fmla="*/ 23 w 107"/>
                <a:gd name="T3" fmla="*/ 19 h 102"/>
                <a:gd name="T4" fmla="*/ 156 w 107"/>
                <a:gd name="T5" fmla="*/ 148 h 102"/>
                <a:gd name="T6" fmla="*/ 82 w 107"/>
                <a:gd name="T7" fmla="*/ 25 h 1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7" h="102">
                  <a:moveTo>
                    <a:pt x="56" y="17"/>
                  </a:moveTo>
                  <a:cubicBezTo>
                    <a:pt x="56" y="17"/>
                    <a:pt x="33" y="0"/>
                    <a:pt x="16" y="13"/>
                  </a:cubicBezTo>
                  <a:cubicBezTo>
                    <a:pt x="0" y="27"/>
                    <a:pt x="14" y="102"/>
                    <a:pt x="107" y="102"/>
                  </a:cubicBezTo>
                  <a:lnTo>
                    <a:pt x="56" y="17"/>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59" name="Freeform 125"/>
            <p:cNvSpPr/>
            <p:nvPr/>
          </p:nvSpPr>
          <p:spPr bwMode="auto">
            <a:xfrm>
              <a:off x="6811963" y="1050925"/>
              <a:ext cx="250825" cy="234950"/>
            </a:xfrm>
            <a:custGeom>
              <a:avLst/>
              <a:gdLst>
                <a:gd name="T0" fmla="*/ 75 w 108"/>
                <a:gd name="T1" fmla="*/ 25 h 102"/>
                <a:gd name="T2" fmla="*/ 133 w 108"/>
                <a:gd name="T3" fmla="*/ 19 h 102"/>
                <a:gd name="T4" fmla="*/ 0 w 108"/>
                <a:gd name="T5" fmla="*/ 148 h 102"/>
                <a:gd name="T6" fmla="*/ 75 w 108"/>
                <a:gd name="T7" fmla="*/ 25 h 10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08" h="102">
                  <a:moveTo>
                    <a:pt x="51" y="17"/>
                  </a:moveTo>
                  <a:cubicBezTo>
                    <a:pt x="51" y="17"/>
                    <a:pt x="74" y="0"/>
                    <a:pt x="91" y="13"/>
                  </a:cubicBezTo>
                  <a:cubicBezTo>
                    <a:pt x="108" y="27"/>
                    <a:pt x="93" y="102"/>
                    <a:pt x="0" y="102"/>
                  </a:cubicBezTo>
                  <a:lnTo>
                    <a:pt x="51" y="17"/>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60" name="Freeform 126"/>
            <p:cNvSpPr/>
            <p:nvPr/>
          </p:nvSpPr>
          <p:spPr bwMode="auto">
            <a:xfrm>
              <a:off x="6183313" y="703263"/>
              <a:ext cx="795338" cy="685800"/>
            </a:xfrm>
            <a:custGeom>
              <a:avLst/>
              <a:gdLst>
                <a:gd name="T0" fmla="*/ 488 w 345"/>
                <a:gd name="T1" fmla="*/ 111 h 296"/>
                <a:gd name="T2" fmla="*/ 250 w 345"/>
                <a:gd name="T3" fmla="*/ 111 h 296"/>
                <a:gd name="T4" fmla="*/ 12 w 345"/>
                <a:gd name="T5" fmla="*/ 111 h 296"/>
                <a:gd name="T6" fmla="*/ 6 w 345"/>
                <a:gd name="T7" fmla="*/ 197 h 296"/>
                <a:gd name="T8" fmla="*/ 250 w 345"/>
                <a:gd name="T9" fmla="*/ 432 h 296"/>
                <a:gd name="T10" fmla="*/ 494 w 345"/>
                <a:gd name="T11" fmla="*/ 197 h 296"/>
                <a:gd name="T12" fmla="*/ 488 w 345"/>
                <a:gd name="T13" fmla="*/ 111 h 29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45" h="296">
                  <a:moveTo>
                    <a:pt x="336" y="76"/>
                  </a:moveTo>
                  <a:cubicBezTo>
                    <a:pt x="314" y="0"/>
                    <a:pt x="172" y="76"/>
                    <a:pt x="172" y="76"/>
                  </a:cubicBezTo>
                  <a:cubicBezTo>
                    <a:pt x="172" y="76"/>
                    <a:pt x="31" y="0"/>
                    <a:pt x="8" y="76"/>
                  </a:cubicBezTo>
                  <a:cubicBezTo>
                    <a:pt x="8" y="76"/>
                    <a:pt x="0" y="101"/>
                    <a:pt x="4" y="135"/>
                  </a:cubicBezTo>
                  <a:cubicBezTo>
                    <a:pt x="13" y="200"/>
                    <a:pt x="67" y="296"/>
                    <a:pt x="172" y="296"/>
                  </a:cubicBezTo>
                  <a:cubicBezTo>
                    <a:pt x="277" y="296"/>
                    <a:pt x="331" y="200"/>
                    <a:pt x="340" y="135"/>
                  </a:cubicBezTo>
                  <a:cubicBezTo>
                    <a:pt x="345" y="101"/>
                    <a:pt x="336" y="76"/>
                    <a:pt x="336" y="76"/>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61" name="Freeform 127"/>
            <p:cNvSpPr/>
            <p:nvPr/>
          </p:nvSpPr>
          <p:spPr bwMode="auto">
            <a:xfrm>
              <a:off x="6499225" y="1133475"/>
              <a:ext cx="128588" cy="69850"/>
            </a:xfrm>
            <a:custGeom>
              <a:avLst/>
              <a:gdLst>
                <a:gd name="T0" fmla="*/ 0 w 56"/>
                <a:gd name="T1" fmla="*/ 15 h 30"/>
                <a:gd name="T2" fmla="*/ 42 w 56"/>
                <a:gd name="T3" fmla="*/ 43 h 30"/>
                <a:gd name="T4" fmla="*/ 81 w 56"/>
                <a:gd name="T5" fmla="*/ 0 h 30"/>
                <a:gd name="T6" fmla="*/ 41 w 56"/>
                <a:gd name="T7" fmla="*/ 32 h 30"/>
                <a:gd name="T8" fmla="*/ 0 w 56"/>
                <a:gd name="T9" fmla="*/ 15 h 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6" h="30">
                  <a:moveTo>
                    <a:pt x="0" y="10"/>
                  </a:moveTo>
                  <a:cubicBezTo>
                    <a:pt x="0" y="10"/>
                    <a:pt x="8" y="30"/>
                    <a:pt x="29" y="29"/>
                  </a:cubicBezTo>
                  <a:cubicBezTo>
                    <a:pt x="50" y="28"/>
                    <a:pt x="56" y="0"/>
                    <a:pt x="56" y="0"/>
                  </a:cubicBezTo>
                  <a:cubicBezTo>
                    <a:pt x="56" y="0"/>
                    <a:pt x="45" y="22"/>
                    <a:pt x="28" y="22"/>
                  </a:cubicBezTo>
                  <a:cubicBezTo>
                    <a:pt x="12" y="22"/>
                    <a:pt x="0" y="10"/>
                    <a:pt x="0" y="1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62" name="Freeform 128"/>
            <p:cNvSpPr/>
            <p:nvPr/>
          </p:nvSpPr>
          <p:spPr bwMode="auto">
            <a:xfrm>
              <a:off x="6457950" y="1223963"/>
              <a:ext cx="295275" cy="69850"/>
            </a:xfrm>
            <a:custGeom>
              <a:avLst/>
              <a:gdLst>
                <a:gd name="T0" fmla="*/ 4 w 128"/>
                <a:gd name="T1" fmla="*/ 44 h 30"/>
                <a:gd name="T2" fmla="*/ 0 w 128"/>
                <a:gd name="T3" fmla="*/ 40 h 30"/>
                <a:gd name="T4" fmla="*/ 4 w 128"/>
                <a:gd name="T5" fmla="*/ 35 h 30"/>
                <a:gd name="T6" fmla="*/ 179 w 128"/>
                <a:gd name="T7" fmla="*/ 1 h 30"/>
                <a:gd name="T8" fmla="*/ 185 w 128"/>
                <a:gd name="T9" fmla="*/ 1 h 30"/>
                <a:gd name="T10" fmla="*/ 185 w 128"/>
                <a:gd name="T11" fmla="*/ 9 h 30"/>
                <a:gd name="T12" fmla="*/ 4 w 128"/>
                <a:gd name="T13" fmla="*/ 44 h 30"/>
                <a:gd name="T14" fmla="*/ 4 w 128"/>
                <a:gd name="T15" fmla="*/ 44 h 3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28" h="30">
                  <a:moveTo>
                    <a:pt x="3" y="30"/>
                  </a:moveTo>
                  <a:cubicBezTo>
                    <a:pt x="2" y="30"/>
                    <a:pt x="0" y="29"/>
                    <a:pt x="0" y="27"/>
                  </a:cubicBezTo>
                  <a:cubicBezTo>
                    <a:pt x="0" y="25"/>
                    <a:pt x="2" y="24"/>
                    <a:pt x="3" y="24"/>
                  </a:cubicBezTo>
                  <a:cubicBezTo>
                    <a:pt x="4" y="24"/>
                    <a:pt x="99" y="22"/>
                    <a:pt x="123" y="1"/>
                  </a:cubicBezTo>
                  <a:cubicBezTo>
                    <a:pt x="124" y="0"/>
                    <a:pt x="126" y="0"/>
                    <a:pt x="127" y="1"/>
                  </a:cubicBezTo>
                  <a:cubicBezTo>
                    <a:pt x="128" y="2"/>
                    <a:pt x="128" y="4"/>
                    <a:pt x="127" y="6"/>
                  </a:cubicBezTo>
                  <a:cubicBezTo>
                    <a:pt x="101" y="28"/>
                    <a:pt x="7" y="30"/>
                    <a:pt x="3" y="30"/>
                  </a:cubicBezTo>
                  <a:cubicBezTo>
                    <a:pt x="3" y="30"/>
                    <a:pt x="3" y="30"/>
                    <a:pt x="3" y="3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63" name="Freeform 129"/>
            <p:cNvSpPr/>
            <p:nvPr/>
          </p:nvSpPr>
          <p:spPr bwMode="auto">
            <a:xfrm>
              <a:off x="6753225" y="1187450"/>
              <a:ext cx="38100" cy="60325"/>
            </a:xfrm>
            <a:custGeom>
              <a:avLst/>
              <a:gdLst>
                <a:gd name="T0" fmla="*/ 16 w 17"/>
                <a:gd name="T1" fmla="*/ 38 h 26"/>
                <a:gd name="T2" fmla="*/ 16 w 17"/>
                <a:gd name="T3" fmla="*/ 38 h 26"/>
                <a:gd name="T4" fmla="*/ 11 w 17"/>
                <a:gd name="T5" fmla="*/ 32 h 26"/>
                <a:gd name="T6" fmla="*/ 3 w 17"/>
                <a:gd name="T7" fmla="*/ 9 h 26"/>
                <a:gd name="T8" fmla="*/ 0 w 17"/>
                <a:gd name="T9" fmla="*/ 3 h 26"/>
                <a:gd name="T10" fmla="*/ 6 w 17"/>
                <a:gd name="T11" fmla="*/ 0 h 26"/>
                <a:gd name="T12" fmla="*/ 20 w 17"/>
                <a:gd name="T13" fmla="*/ 34 h 26"/>
                <a:gd name="T14" fmla="*/ 16 w 17"/>
                <a:gd name="T15" fmla="*/ 38 h 2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7" h="26">
                  <a:moveTo>
                    <a:pt x="11" y="26"/>
                  </a:moveTo>
                  <a:cubicBezTo>
                    <a:pt x="11" y="26"/>
                    <a:pt x="11" y="26"/>
                    <a:pt x="11" y="26"/>
                  </a:cubicBezTo>
                  <a:cubicBezTo>
                    <a:pt x="9" y="25"/>
                    <a:pt x="8" y="24"/>
                    <a:pt x="8" y="22"/>
                  </a:cubicBezTo>
                  <a:cubicBezTo>
                    <a:pt x="10" y="9"/>
                    <a:pt x="3" y="6"/>
                    <a:pt x="2" y="6"/>
                  </a:cubicBezTo>
                  <a:cubicBezTo>
                    <a:pt x="1" y="6"/>
                    <a:pt x="0" y="4"/>
                    <a:pt x="0" y="2"/>
                  </a:cubicBezTo>
                  <a:cubicBezTo>
                    <a:pt x="0" y="1"/>
                    <a:pt x="2" y="0"/>
                    <a:pt x="4" y="0"/>
                  </a:cubicBezTo>
                  <a:cubicBezTo>
                    <a:pt x="4" y="0"/>
                    <a:pt x="17" y="4"/>
                    <a:pt x="14" y="23"/>
                  </a:cubicBezTo>
                  <a:cubicBezTo>
                    <a:pt x="14" y="24"/>
                    <a:pt x="12" y="26"/>
                    <a:pt x="11" y="26"/>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64" name="Oval 130"/>
            <p:cNvSpPr>
              <a:spLocks noChangeArrowheads="1"/>
            </p:cNvSpPr>
            <p:nvPr/>
          </p:nvSpPr>
          <p:spPr bwMode="auto">
            <a:xfrm>
              <a:off x="6302375" y="992188"/>
              <a:ext cx="101600" cy="103188"/>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65" name="Freeform 131"/>
            <p:cNvSpPr/>
            <p:nvPr/>
          </p:nvSpPr>
          <p:spPr bwMode="auto">
            <a:xfrm>
              <a:off x="6337300" y="1000125"/>
              <a:ext cx="49213" cy="30163"/>
            </a:xfrm>
            <a:custGeom>
              <a:avLst/>
              <a:gdLst>
                <a:gd name="T0" fmla="*/ 0 w 21"/>
                <a:gd name="T1" fmla="*/ 7 h 13"/>
                <a:gd name="T2" fmla="*/ 13 w 21"/>
                <a:gd name="T3" fmla="*/ 18 h 13"/>
                <a:gd name="T4" fmla="*/ 30 w 21"/>
                <a:gd name="T5" fmla="*/ 13 h 13"/>
                <a:gd name="T6" fmla="*/ 16 w 21"/>
                <a:gd name="T7" fmla="*/ 1 h 13"/>
                <a:gd name="T8" fmla="*/ 0 w 21"/>
                <a:gd name="T9" fmla="*/ 7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 h="13">
                  <a:moveTo>
                    <a:pt x="0" y="5"/>
                  </a:moveTo>
                  <a:cubicBezTo>
                    <a:pt x="0" y="8"/>
                    <a:pt x="4" y="11"/>
                    <a:pt x="9" y="12"/>
                  </a:cubicBezTo>
                  <a:cubicBezTo>
                    <a:pt x="14" y="13"/>
                    <a:pt x="19" y="12"/>
                    <a:pt x="20" y="9"/>
                  </a:cubicBezTo>
                  <a:cubicBezTo>
                    <a:pt x="21" y="5"/>
                    <a:pt x="17" y="2"/>
                    <a:pt x="11" y="1"/>
                  </a:cubicBezTo>
                  <a:cubicBezTo>
                    <a:pt x="6" y="0"/>
                    <a:pt x="1" y="2"/>
                    <a:pt x="0"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66" name="Freeform 132"/>
            <p:cNvSpPr/>
            <p:nvPr/>
          </p:nvSpPr>
          <p:spPr bwMode="auto">
            <a:xfrm>
              <a:off x="6254750" y="915988"/>
              <a:ext cx="184150" cy="60325"/>
            </a:xfrm>
            <a:custGeom>
              <a:avLst/>
              <a:gdLst>
                <a:gd name="T0" fmla="*/ 116 w 80"/>
                <a:gd name="T1" fmla="*/ 38 h 26"/>
                <a:gd name="T2" fmla="*/ 110 w 80"/>
                <a:gd name="T3" fmla="*/ 12 h 26"/>
                <a:gd name="T4" fmla="*/ 4 w 80"/>
                <a:gd name="T5" fmla="*/ 7 h 26"/>
                <a:gd name="T6" fmla="*/ 0 w 80"/>
                <a:gd name="T7" fmla="*/ 31 h 26"/>
                <a:gd name="T8" fmla="*/ 116 w 80"/>
                <a:gd name="T9" fmla="*/ 38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0" h="26">
                  <a:moveTo>
                    <a:pt x="80" y="26"/>
                  </a:moveTo>
                  <a:cubicBezTo>
                    <a:pt x="76" y="8"/>
                    <a:pt x="76" y="8"/>
                    <a:pt x="76" y="8"/>
                  </a:cubicBezTo>
                  <a:cubicBezTo>
                    <a:pt x="76" y="8"/>
                    <a:pt x="33" y="0"/>
                    <a:pt x="3" y="5"/>
                  </a:cubicBezTo>
                  <a:cubicBezTo>
                    <a:pt x="0" y="21"/>
                    <a:pt x="0" y="21"/>
                    <a:pt x="0" y="21"/>
                  </a:cubicBezTo>
                  <a:cubicBezTo>
                    <a:pt x="0" y="21"/>
                    <a:pt x="21" y="16"/>
                    <a:pt x="80" y="2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67" name="Oval 133"/>
            <p:cNvSpPr>
              <a:spLocks noChangeArrowheads="1"/>
            </p:cNvSpPr>
            <p:nvPr/>
          </p:nvSpPr>
          <p:spPr bwMode="auto">
            <a:xfrm>
              <a:off x="6707188" y="992188"/>
              <a:ext cx="98425" cy="103188"/>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68" name="Freeform 134"/>
            <p:cNvSpPr/>
            <p:nvPr/>
          </p:nvSpPr>
          <p:spPr bwMode="auto">
            <a:xfrm>
              <a:off x="6738938" y="1000125"/>
              <a:ext cx="49213" cy="30163"/>
            </a:xfrm>
            <a:custGeom>
              <a:avLst/>
              <a:gdLst>
                <a:gd name="T0" fmla="*/ 1 w 21"/>
                <a:gd name="T1" fmla="*/ 7 h 13"/>
                <a:gd name="T2" fmla="*/ 13 w 21"/>
                <a:gd name="T3" fmla="*/ 18 h 13"/>
                <a:gd name="T4" fmla="*/ 30 w 21"/>
                <a:gd name="T5" fmla="*/ 13 h 13"/>
                <a:gd name="T6" fmla="*/ 18 w 21"/>
                <a:gd name="T7" fmla="*/ 1 h 13"/>
                <a:gd name="T8" fmla="*/ 1 w 21"/>
                <a:gd name="T9" fmla="*/ 7 h 1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1" h="13">
                  <a:moveTo>
                    <a:pt x="1" y="5"/>
                  </a:moveTo>
                  <a:cubicBezTo>
                    <a:pt x="0" y="8"/>
                    <a:pt x="4" y="11"/>
                    <a:pt x="9" y="12"/>
                  </a:cubicBezTo>
                  <a:cubicBezTo>
                    <a:pt x="15" y="13"/>
                    <a:pt x="20" y="12"/>
                    <a:pt x="20" y="9"/>
                  </a:cubicBezTo>
                  <a:cubicBezTo>
                    <a:pt x="21" y="5"/>
                    <a:pt x="17" y="2"/>
                    <a:pt x="12" y="1"/>
                  </a:cubicBezTo>
                  <a:cubicBezTo>
                    <a:pt x="6" y="0"/>
                    <a:pt x="2" y="2"/>
                    <a:pt x="1"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69" name="Freeform 135"/>
            <p:cNvSpPr/>
            <p:nvPr/>
          </p:nvSpPr>
          <p:spPr bwMode="auto">
            <a:xfrm>
              <a:off x="6669088" y="915988"/>
              <a:ext cx="187325" cy="60325"/>
            </a:xfrm>
            <a:custGeom>
              <a:avLst/>
              <a:gdLst>
                <a:gd name="T0" fmla="*/ 0 w 81"/>
                <a:gd name="T1" fmla="*/ 38 h 26"/>
                <a:gd name="T2" fmla="*/ 6 w 81"/>
                <a:gd name="T3" fmla="*/ 12 h 26"/>
                <a:gd name="T4" fmla="*/ 112 w 81"/>
                <a:gd name="T5" fmla="*/ 7 h 26"/>
                <a:gd name="T6" fmla="*/ 118 w 81"/>
                <a:gd name="T7" fmla="*/ 31 h 26"/>
                <a:gd name="T8" fmla="*/ 0 w 81"/>
                <a:gd name="T9" fmla="*/ 38 h 2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1" h="26">
                  <a:moveTo>
                    <a:pt x="0" y="26"/>
                  </a:moveTo>
                  <a:cubicBezTo>
                    <a:pt x="4" y="8"/>
                    <a:pt x="4" y="8"/>
                    <a:pt x="4" y="8"/>
                  </a:cubicBezTo>
                  <a:cubicBezTo>
                    <a:pt x="4" y="8"/>
                    <a:pt x="47" y="0"/>
                    <a:pt x="77" y="5"/>
                  </a:cubicBezTo>
                  <a:cubicBezTo>
                    <a:pt x="81" y="21"/>
                    <a:pt x="81" y="21"/>
                    <a:pt x="81" y="21"/>
                  </a:cubicBezTo>
                  <a:cubicBezTo>
                    <a:pt x="81" y="21"/>
                    <a:pt x="59" y="16"/>
                    <a:pt x="0" y="2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sp>
        <p:nvSpPr>
          <p:cNvPr id="170" name="圆角矩形 169"/>
          <p:cNvSpPr/>
          <p:nvPr/>
        </p:nvSpPr>
        <p:spPr>
          <a:xfrm>
            <a:off x="1578982" y="5566945"/>
            <a:ext cx="1360448" cy="423746"/>
          </a:xfrm>
          <a:prstGeom prst="roundRect">
            <a:avLst>
              <a:gd name="adj" fmla="val 50000"/>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曹昆仑</a:t>
            </a:r>
            <a:endParaRPr lang="zh-CN" altLang="en-US" dirty="0"/>
          </a:p>
        </p:txBody>
      </p:sp>
      <p:sp>
        <p:nvSpPr>
          <p:cNvPr id="171" name="圆角矩形 170"/>
          <p:cNvSpPr/>
          <p:nvPr/>
        </p:nvSpPr>
        <p:spPr>
          <a:xfrm>
            <a:off x="6086273" y="5570755"/>
            <a:ext cx="1360448" cy="423746"/>
          </a:xfrm>
          <a:prstGeom prst="roundRect">
            <a:avLst>
              <a:gd name="adj" fmla="val 50000"/>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姚娇娇</a:t>
            </a:r>
            <a:endParaRPr lang="zh-CN" altLang="en-US" dirty="0"/>
          </a:p>
        </p:txBody>
      </p:sp>
      <p:grpSp>
        <p:nvGrpSpPr>
          <p:cNvPr id="172" name="组合 171"/>
          <p:cNvGrpSpPr>
            <a:grpSpLocks noChangeAspect="1"/>
          </p:cNvGrpSpPr>
          <p:nvPr/>
        </p:nvGrpSpPr>
        <p:grpSpPr bwMode="auto">
          <a:xfrm>
            <a:off x="6130704" y="2812846"/>
            <a:ext cx="1068386" cy="2408239"/>
            <a:chOff x="7258051" y="14766926"/>
            <a:chExt cx="1731963" cy="3903663"/>
          </a:xfrm>
        </p:grpSpPr>
        <p:sp>
          <p:nvSpPr>
            <p:cNvPr id="173" name="Freeform 288"/>
            <p:cNvSpPr/>
            <p:nvPr/>
          </p:nvSpPr>
          <p:spPr bwMode="auto">
            <a:xfrm>
              <a:off x="7527926" y="17289463"/>
              <a:ext cx="319088" cy="442913"/>
            </a:xfrm>
            <a:custGeom>
              <a:avLst/>
              <a:gdLst>
                <a:gd name="T0" fmla="*/ 26278 w 85"/>
                <a:gd name="T1" fmla="*/ 0 h 118"/>
                <a:gd name="T2" fmla="*/ 67572 w 85"/>
                <a:gd name="T3" fmla="*/ 270252 h 118"/>
                <a:gd name="T4" fmla="*/ 259024 w 85"/>
                <a:gd name="T5" fmla="*/ 412885 h 118"/>
                <a:gd name="T6" fmla="*/ 195207 w 85"/>
                <a:gd name="T7" fmla="*/ 262745 h 118"/>
                <a:gd name="T8" fmla="*/ 232747 w 85"/>
                <a:gd name="T9" fmla="*/ 251485 h 118"/>
                <a:gd name="T10" fmla="*/ 191453 w 85"/>
                <a:gd name="T11" fmla="*/ 56303 h 118"/>
                <a:gd name="T12" fmla="*/ 26278 w 85"/>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5" h="118">
                  <a:moveTo>
                    <a:pt x="7" y="0"/>
                  </a:moveTo>
                  <a:cubicBezTo>
                    <a:pt x="7" y="0"/>
                    <a:pt x="0" y="43"/>
                    <a:pt x="18" y="72"/>
                  </a:cubicBezTo>
                  <a:cubicBezTo>
                    <a:pt x="36" y="102"/>
                    <a:pt x="53" y="118"/>
                    <a:pt x="69" y="110"/>
                  </a:cubicBezTo>
                  <a:cubicBezTo>
                    <a:pt x="85" y="101"/>
                    <a:pt x="54" y="73"/>
                    <a:pt x="52" y="70"/>
                  </a:cubicBezTo>
                  <a:cubicBezTo>
                    <a:pt x="52" y="70"/>
                    <a:pt x="60" y="73"/>
                    <a:pt x="62" y="67"/>
                  </a:cubicBezTo>
                  <a:cubicBezTo>
                    <a:pt x="64" y="62"/>
                    <a:pt x="61" y="39"/>
                    <a:pt x="51" y="15"/>
                  </a:cubicBezTo>
                  <a:lnTo>
                    <a:pt x="7"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74" name="Freeform 289"/>
            <p:cNvSpPr/>
            <p:nvPr/>
          </p:nvSpPr>
          <p:spPr bwMode="auto">
            <a:xfrm>
              <a:off x="7667626" y="17491076"/>
              <a:ext cx="82550" cy="90488"/>
            </a:xfrm>
            <a:custGeom>
              <a:avLst/>
              <a:gdLst>
                <a:gd name="T0" fmla="*/ 82550 w 22"/>
                <a:gd name="T1" fmla="*/ 90488 h 24"/>
                <a:gd name="T2" fmla="*/ 56284 w 22"/>
                <a:gd name="T3" fmla="*/ 60325 h 24"/>
                <a:gd name="T4" fmla="*/ 3752 w 22"/>
                <a:gd name="T5" fmla="*/ 0 h 24"/>
                <a:gd name="T6" fmla="*/ 82550 w 22"/>
                <a:gd name="T7" fmla="*/ 90488 h 2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2" h="24">
                  <a:moveTo>
                    <a:pt x="22" y="24"/>
                  </a:moveTo>
                  <a:cubicBezTo>
                    <a:pt x="19" y="20"/>
                    <a:pt x="16" y="17"/>
                    <a:pt x="15" y="16"/>
                  </a:cubicBezTo>
                  <a:cubicBezTo>
                    <a:pt x="15" y="16"/>
                    <a:pt x="7" y="15"/>
                    <a:pt x="1" y="0"/>
                  </a:cubicBezTo>
                  <a:cubicBezTo>
                    <a:pt x="1" y="0"/>
                    <a:pt x="0" y="24"/>
                    <a:pt x="22" y="24"/>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75" name="Freeform 290"/>
            <p:cNvSpPr/>
            <p:nvPr/>
          </p:nvSpPr>
          <p:spPr bwMode="auto">
            <a:xfrm>
              <a:off x="8531226" y="17289463"/>
              <a:ext cx="315913" cy="442913"/>
            </a:xfrm>
            <a:custGeom>
              <a:avLst/>
              <a:gdLst>
                <a:gd name="T0" fmla="*/ 293348 w 84"/>
                <a:gd name="T1" fmla="*/ 0 h 118"/>
                <a:gd name="T2" fmla="*/ 248217 w 84"/>
                <a:gd name="T3" fmla="*/ 270252 h 118"/>
                <a:gd name="T4" fmla="*/ 56413 w 84"/>
                <a:gd name="T5" fmla="*/ 412885 h 118"/>
                <a:gd name="T6" fmla="*/ 120348 w 84"/>
                <a:gd name="T7" fmla="*/ 262745 h 118"/>
                <a:gd name="T8" fmla="*/ 82739 w 84"/>
                <a:gd name="T9" fmla="*/ 251485 h 118"/>
                <a:gd name="T10" fmla="*/ 127870 w 84"/>
                <a:gd name="T11" fmla="*/ 56303 h 118"/>
                <a:gd name="T12" fmla="*/ 293348 w 84"/>
                <a:gd name="T13" fmla="*/ 0 h 11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84" h="118">
                  <a:moveTo>
                    <a:pt x="78" y="0"/>
                  </a:moveTo>
                  <a:cubicBezTo>
                    <a:pt x="78" y="0"/>
                    <a:pt x="84" y="43"/>
                    <a:pt x="66" y="72"/>
                  </a:cubicBezTo>
                  <a:cubicBezTo>
                    <a:pt x="48" y="102"/>
                    <a:pt x="31" y="118"/>
                    <a:pt x="15" y="110"/>
                  </a:cubicBezTo>
                  <a:cubicBezTo>
                    <a:pt x="0" y="101"/>
                    <a:pt x="31" y="73"/>
                    <a:pt x="32" y="70"/>
                  </a:cubicBezTo>
                  <a:cubicBezTo>
                    <a:pt x="32" y="70"/>
                    <a:pt x="24" y="73"/>
                    <a:pt x="22" y="67"/>
                  </a:cubicBezTo>
                  <a:cubicBezTo>
                    <a:pt x="20" y="62"/>
                    <a:pt x="23" y="39"/>
                    <a:pt x="34" y="15"/>
                  </a:cubicBezTo>
                  <a:lnTo>
                    <a:pt x="78" y="0"/>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76" name="Freeform 291"/>
            <p:cNvSpPr/>
            <p:nvPr/>
          </p:nvSpPr>
          <p:spPr bwMode="auto">
            <a:xfrm>
              <a:off x="8624888" y="17491076"/>
              <a:ext cx="85725" cy="90488"/>
            </a:xfrm>
            <a:custGeom>
              <a:avLst/>
              <a:gdLst>
                <a:gd name="T0" fmla="*/ 0 w 23"/>
                <a:gd name="T1" fmla="*/ 90488 h 24"/>
                <a:gd name="T2" fmla="*/ 26090 w 23"/>
                <a:gd name="T3" fmla="*/ 60325 h 24"/>
                <a:gd name="T4" fmla="*/ 78271 w 23"/>
                <a:gd name="T5" fmla="*/ 0 h 24"/>
                <a:gd name="T6" fmla="*/ 0 w 23"/>
                <a:gd name="T7" fmla="*/ 90488 h 2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3" h="24">
                  <a:moveTo>
                    <a:pt x="0" y="24"/>
                  </a:moveTo>
                  <a:cubicBezTo>
                    <a:pt x="4" y="20"/>
                    <a:pt x="7" y="17"/>
                    <a:pt x="7" y="16"/>
                  </a:cubicBezTo>
                  <a:cubicBezTo>
                    <a:pt x="7" y="16"/>
                    <a:pt x="16" y="15"/>
                    <a:pt x="21" y="0"/>
                  </a:cubicBezTo>
                  <a:cubicBezTo>
                    <a:pt x="21" y="0"/>
                    <a:pt x="23" y="24"/>
                    <a:pt x="0" y="24"/>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77" name="Freeform 292"/>
            <p:cNvSpPr/>
            <p:nvPr/>
          </p:nvSpPr>
          <p:spPr bwMode="auto">
            <a:xfrm>
              <a:off x="8242301" y="18167351"/>
              <a:ext cx="285750" cy="503238"/>
            </a:xfrm>
            <a:custGeom>
              <a:avLst/>
              <a:gdLst>
                <a:gd name="T0" fmla="*/ 0 w 76"/>
                <a:gd name="T1" fmla="*/ 0 h 134"/>
                <a:gd name="T2" fmla="*/ 285750 w 76"/>
                <a:gd name="T3" fmla="*/ 0 h 134"/>
                <a:gd name="T4" fmla="*/ 142875 w 76"/>
                <a:gd name="T5" fmla="*/ 503238 h 134"/>
                <a:gd name="T6" fmla="*/ 0 w 76"/>
                <a:gd name="T7" fmla="*/ 0 h 13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6" h="134">
                  <a:moveTo>
                    <a:pt x="0" y="0"/>
                  </a:moveTo>
                  <a:cubicBezTo>
                    <a:pt x="76" y="0"/>
                    <a:pt x="76" y="0"/>
                    <a:pt x="76" y="0"/>
                  </a:cubicBezTo>
                  <a:cubicBezTo>
                    <a:pt x="76" y="0"/>
                    <a:pt x="73" y="134"/>
                    <a:pt x="38" y="134"/>
                  </a:cubicBezTo>
                  <a:cubicBezTo>
                    <a:pt x="3" y="134"/>
                    <a:pt x="0" y="0"/>
                    <a:pt x="0" y="0"/>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78" name="Freeform 293"/>
            <p:cNvSpPr/>
            <p:nvPr/>
          </p:nvSpPr>
          <p:spPr bwMode="auto">
            <a:xfrm>
              <a:off x="8294688" y="18535651"/>
              <a:ext cx="176213" cy="134938"/>
            </a:xfrm>
            <a:custGeom>
              <a:avLst/>
              <a:gdLst>
                <a:gd name="T0" fmla="*/ 89981 w 47"/>
                <a:gd name="T1" fmla="*/ 0 h 36"/>
                <a:gd name="T2" fmla="*/ 0 w 47"/>
                <a:gd name="T3" fmla="*/ 26238 h 36"/>
                <a:gd name="T4" fmla="*/ 89981 w 47"/>
                <a:gd name="T5" fmla="*/ 134938 h 36"/>
                <a:gd name="T6" fmla="*/ 176213 w 47"/>
                <a:gd name="T7" fmla="*/ 26238 h 36"/>
                <a:gd name="T8" fmla="*/ 89981 w 47"/>
                <a:gd name="T9" fmla="*/ 0 h 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 h="36">
                  <a:moveTo>
                    <a:pt x="24" y="0"/>
                  </a:moveTo>
                  <a:cubicBezTo>
                    <a:pt x="9" y="0"/>
                    <a:pt x="3" y="4"/>
                    <a:pt x="0" y="7"/>
                  </a:cubicBezTo>
                  <a:cubicBezTo>
                    <a:pt x="6" y="24"/>
                    <a:pt x="13" y="36"/>
                    <a:pt x="24" y="36"/>
                  </a:cubicBezTo>
                  <a:cubicBezTo>
                    <a:pt x="34" y="36"/>
                    <a:pt x="42" y="24"/>
                    <a:pt x="47" y="7"/>
                  </a:cubicBezTo>
                  <a:cubicBezTo>
                    <a:pt x="45" y="4"/>
                    <a:pt x="39" y="0"/>
                    <a:pt x="24" y="0"/>
                  </a:cubicBez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79" name="Freeform 294"/>
            <p:cNvSpPr/>
            <p:nvPr/>
          </p:nvSpPr>
          <p:spPr bwMode="auto">
            <a:xfrm>
              <a:off x="7851776" y="18167351"/>
              <a:ext cx="284163" cy="503238"/>
            </a:xfrm>
            <a:custGeom>
              <a:avLst/>
              <a:gdLst>
                <a:gd name="T0" fmla="*/ 0 w 76"/>
                <a:gd name="T1" fmla="*/ 0 h 134"/>
                <a:gd name="T2" fmla="*/ 284163 w 76"/>
                <a:gd name="T3" fmla="*/ 0 h 134"/>
                <a:gd name="T4" fmla="*/ 142082 w 76"/>
                <a:gd name="T5" fmla="*/ 503238 h 134"/>
                <a:gd name="T6" fmla="*/ 0 w 76"/>
                <a:gd name="T7" fmla="*/ 0 h 13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76" h="134">
                  <a:moveTo>
                    <a:pt x="0" y="0"/>
                  </a:moveTo>
                  <a:cubicBezTo>
                    <a:pt x="76" y="0"/>
                    <a:pt x="76" y="0"/>
                    <a:pt x="76" y="0"/>
                  </a:cubicBezTo>
                  <a:cubicBezTo>
                    <a:pt x="76" y="0"/>
                    <a:pt x="73" y="134"/>
                    <a:pt x="38" y="134"/>
                  </a:cubicBezTo>
                  <a:cubicBezTo>
                    <a:pt x="3" y="134"/>
                    <a:pt x="0" y="0"/>
                    <a:pt x="0" y="0"/>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0" name="Freeform 295"/>
            <p:cNvSpPr/>
            <p:nvPr/>
          </p:nvSpPr>
          <p:spPr bwMode="auto">
            <a:xfrm>
              <a:off x="7904163" y="18535651"/>
              <a:ext cx="176213" cy="134938"/>
            </a:xfrm>
            <a:custGeom>
              <a:avLst/>
              <a:gdLst>
                <a:gd name="T0" fmla="*/ 89981 w 47"/>
                <a:gd name="T1" fmla="*/ 0 h 36"/>
                <a:gd name="T2" fmla="*/ 0 w 47"/>
                <a:gd name="T3" fmla="*/ 26238 h 36"/>
                <a:gd name="T4" fmla="*/ 89981 w 47"/>
                <a:gd name="T5" fmla="*/ 134938 h 36"/>
                <a:gd name="T6" fmla="*/ 176213 w 47"/>
                <a:gd name="T7" fmla="*/ 26238 h 36"/>
                <a:gd name="T8" fmla="*/ 89981 w 47"/>
                <a:gd name="T9" fmla="*/ 0 h 3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7" h="36">
                  <a:moveTo>
                    <a:pt x="24" y="0"/>
                  </a:moveTo>
                  <a:cubicBezTo>
                    <a:pt x="9" y="0"/>
                    <a:pt x="3" y="4"/>
                    <a:pt x="0" y="7"/>
                  </a:cubicBezTo>
                  <a:cubicBezTo>
                    <a:pt x="6" y="24"/>
                    <a:pt x="13" y="36"/>
                    <a:pt x="24" y="36"/>
                  </a:cubicBezTo>
                  <a:cubicBezTo>
                    <a:pt x="34" y="36"/>
                    <a:pt x="42" y="24"/>
                    <a:pt x="47" y="7"/>
                  </a:cubicBezTo>
                  <a:cubicBezTo>
                    <a:pt x="45" y="4"/>
                    <a:pt x="39" y="0"/>
                    <a:pt x="24" y="0"/>
                  </a:cubicBez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1" name="Freeform 296"/>
            <p:cNvSpPr/>
            <p:nvPr/>
          </p:nvSpPr>
          <p:spPr bwMode="auto">
            <a:xfrm>
              <a:off x="7767638" y="17375188"/>
              <a:ext cx="846138" cy="811213"/>
            </a:xfrm>
            <a:custGeom>
              <a:avLst/>
              <a:gdLst>
                <a:gd name="T0" fmla="*/ 0 w 533"/>
                <a:gd name="T1" fmla="*/ 0 h 511"/>
                <a:gd name="T2" fmla="*/ 846138 w 533"/>
                <a:gd name="T3" fmla="*/ 0 h 511"/>
                <a:gd name="T4" fmla="*/ 793750 w 533"/>
                <a:gd name="T5" fmla="*/ 811213 h 511"/>
                <a:gd name="T6" fmla="*/ 46038 w 533"/>
                <a:gd name="T7" fmla="*/ 811213 h 511"/>
                <a:gd name="T8" fmla="*/ 0 w 533"/>
                <a:gd name="T9" fmla="*/ 0 h 5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33" h="511">
                  <a:moveTo>
                    <a:pt x="0" y="0"/>
                  </a:moveTo>
                  <a:lnTo>
                    <a:pt x="533" y="0"/>
                  </a:lnTo>
                  <a:lnTo>
                    <a:pt x="500" y="511"/>
                  </a:lnTo>
                  <a:lnTo>
                    <a:pt x="29" y="511"/>
                  </a:lnTo>
                  <a:lnTo>
                    <a:pt x="0" y="0"/>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2" name="Freeform 297"/>
            <p:cNvSpPr/>
            <p:nvPr/>
          </p:nvSpPr>
          <p:spPr bwMode="auto">
            <a:xfrm>
              <a:off x="7392988" y="15487651"/>
              <a:ext cx="1471613" cy="1109663"/>
            </a:xfrm>
            <a:custGeom>
              <a:avLst/>
              <a:gdLst>
                <a:gd name="T0" fmla="*/ 247772 w 392"/>
                <a:gd name="T1" fmla="*/ 1004695 h 296"/>
                <a:gd name="T2" fmla="*/ 1358990 w 392"/>
                <a:gd name="T3" fmla="*/ 1004695 h 296"/>
                <a:gd name="T4" fmla="*/ 1471613 w 392"/>
                <a:gd name="T5" fmla="*/ 682293 h 296"/>
                <a:gd name="T6" fmla="*/ 1467859 w 392"/>
                <a:gd name="T7" fmla="*/ 243676 h 296"/>
                <a:gd name="T8" fmla="*/ 90099 w 392"/>
                <a:gd name="T9" fmla="*/ 0 h 296"/>
                <a:gd name="T10" fmla="*/ 0 w 392"/>
                <a:gd name="T11" fmla="*/ 243676 h 296"/>
                <a:gd name="T12" fmla="*/ 206476 w 392"/>
                <a:gd name="T13" fmla="*/ 940964 h 296"/>
                <a:gd name="T14" fmla="*/ 247772 w 392"/>
                <a:gd name="T15" fmla="*/ 1004695 h 29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92" h="296">
                  <a:moveTo>
                    <a:pt x="66" y="268"/>
                  </a:moveTo>
                  <a:cubicBezTo>
                    <a:pt x="66" y="268"/>
                    <a:pt x="163" y="296"/>
                    <a:pt x="362" y="268"/>
                  </a:cubicBezTo>
                  <a:cubicBezTo>
                    <a:pt x="392" y="182"/>
                    <a:pt x="392" y="182"/>
                    <a:pt x="392" y="182"/>
                  </a:cubicBezTo>
                  <a:cubicBezTo>
                    <a:pt x="391" y="65"/>
                    <a:pt x="391" y="65"/>
                    <a:pt x="391" y="65"/>
                  </a:cubicBezTo>
                  <a:cubicBezTo>
                    <a:pt x="24" y="0"/>
                    <a:pt x="24" y="0"/>
                    <a:pt x="24" y="0"/>
                  </a:cubicBezTo>
                  <a:cubicBezTo>
                    <a:pt x="0" y="65"/>
                    <a:pt x="0" y="65"/>
                    <a:pt x="0" y="65"/>
                  </a:cubicBezTo>
                  <a:cubicBezTo>
                    <a:pt x="55" y="251"/>
                    <a:pt x="55" y="251"/>
                    <a:pt x="55" y="251"/>
                  </a:cubicBezTo>
                  <a:lnTo>
                    <a:pt x="66" y="268"/>
                  </a:lnTo>
                  <a:close/>
                </a:path>
              </a:pathLst>
            </a:custGeom>
            <a:solidFill>
              <a:srgbClr val="AD3E3B"/>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3" name="Rectangle 298"/>
            <p:cNvSpPr>
              <a:spLocks noChangeArrowheads="1"/>
            </p:cNvSpPr>
            <p:nvPr/>
          </p:nvSpPr>
          <p:spPr bwMode="auto">
            <a:xfrm>
              <a:off x="7893051" y="16236951"/>
              <a:ext cx="563563" cy="898525"/>
            </a:xfrm>
            <a:prstGeom prst="rect">
              <a:avLst/>
            </a:prstGeom>
            <a:solidFill>
              <a:srgbClr val="F4EFE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84" name="Freeform 299"/>
            <p:cNvSpPr/>
            <p:nvPr/>
          </p:nvSpPr>
          <p:spPr bwMode="auto">
            <a:xfrm>
              <a:off x="7539038" y="16225838"/>
              <a:ext cx="1322388" cy="1149350"/>
            </a:xfrm>
            <a:custGeom>
              <a:avLst/>
              <a:gdLst>
                <a:gd name="T0" fmla="*/ 886601 w 352"/>
                <a:gd name="T1" fmla="*/ 0 h 306"/>
                <a:gd name="T2" fmla="*/ 871574 w 352"/>
                <a:gd name="T3" fmla="*/ 7512 h 306"/>
                <a:gd name="T4" fmla="*/ 642410 w 352"/>
                <a:gd name="T5" fmla="*/ 863891 h 306"/>
                <a:gd name="T6" fmla="*/ 401976 w 352"/>
                <a:gd name="T7" fmla="*/ 15024 h 306"/>
                <a:gd name="T8" fmla="*/ 353138 w 352"/>
                <a:gd name="T9" fmla="*/ 11268 h 306"/>
                <a:gd name="T10" fmla="*/ 353138 w 352"/>
                <a:gd name="T11" fmla="*/ 11268 h 306"/>
                <a:gd name="T12" fmla="*/ 0 w 352"/>
                <a:gd name="T13" fmla="*/ 1149350 h 306"/>
                <a:gd name="T14" fmla="*/ 229164 w 352"/>
                <a:gd name="T15" fmla="*/ 1149350 h 306"/>
                <a:gd name="T16" fmla="*/ 1096981 w 352"/>
                <a:gd name="T17" fmla="*/ 1149350 h 306"/>
                <a:gd name="T18" fmla="*/ 1292334 w 352"/>
                <a:gd name="T19" fmla="*/ 1149350 h 306"/>
                <a:gd name="T20" fmla="*/ 886601 w 352"/>
                <a:gd name="T21" fmla="*/ 0 h 30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52" h="306">
                  <a:moveTo>
                    <a:pt x="236" y="0"/>
                  </a:moveTo>
                  <a:cubicBezTo>
                    <a:pt x="232" y="2"/>
                    <a:pt x="232" y="2"/>
                    <a:pt x="232" y="2"/>
                  </a:cubicBezTo>
                  <a:cubicBezTo>
                    <a:pt x="252" y="170"/>
                    <a:pt x="171" y="230"/>
                    <a:pt x="171" y="230"/>
                  </a:cubicBezTo>
                  <a:cubicBezTo>
                    <a:pt x="97" y="174"/>
                    <a:pt x="105" y="33"/>
                    <a:pt x="107" y="4"/>
                  </a:cubicBezTo>
                  <a:cubicBezTo>
                    <a:pt x="107" y="4"/>
                    <a:pt x="94" y="4"/>
                    <a:pt x="94" y="3"/>
                  </a:cubicBezTo>
                  <a:cubicBezTo>
                    <a:pt x="94" y="3"/>
                    <a:pt x="94" y="3"/>
                    <a:pt x="94" y="3"/>
                  </a:cubicBezTo>
                  <a:cubicBezTo>
                    <a:pt x="94" y="3"/>
                    <a:pt x="2" y="0"/>
                    <a:pt x="0" y="306"/>
                  </a:cubicBezTo>
                  <a:cubicBezTo>
                    <a:pt x="61" y="306"/>
                    <a:pt x="61" y="306"/>
                    <a:pt x="61" y="306"/>
                  </a:cubicBezTo>
                  <a:cubicBezTo>
                    <a:pt x="292" y="306"/>
                    <a:pt x="292" y="306"/>
                    <a:pt x="292" y="306"/>
                  </a:cubicBezTo>
                  <a:cubicBezTo>
                    <a:pt x="344" y="306"/>
                    <a:pt x="344" y="306"/>
                    <a:pt x="344" y="306"/>
                  </a:cubicBezTo>
                  <a:cubicBezTo>
                    <a:pt x="344" y="306"/>
                    <a:pt x="352" y="10"/>
                    <a:pt x="236" y="0"/>
                  </a:cubicBezTo>
                  <a:close/>
                </a:path>
              </a:pathLst>
            </a:custGeom>
            <a:solidFill>
              <a:srgbClr val="3F3E3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5" name="Freeform 300"/>
            <p:cNvSpPr/>
            <p:nvPr/>
          </p:nvSpPr>
          <p:spPr bwMode="auto">
            <a:xfrm>
              <a:off x="7693026" y="16278226"/>
              <a:ext cx="488950" cy="811213"/>
            </a:xfrm>
            <a:custGeom>
              <a:avLst/>
              <a:gdLst>
                <a:gd name="T0" fmla="*/ 244475 w 130"/>
                <a:gd name="T1" fmla="*/ 0 h 216"/>
                <a:gd name="T2" fmla="*/ 90268 w 130"/>
                <a:gd name="T3" fmla="*/ 289182 h 216"/>
                <a:gd name="T4" fmla="*/ 176774 w 130"/>
                <a:gd name="T5" fmla="*/ 401851 h 216"/>
                <a:gd name="T6" fmla="*/ 146685 w 130"/>
                <a:gd name="T7" fmla="*/ 585876 h 216"/>
                <a:gd name="T8" fmla="*/ 488950 w 130"/>
                <a:gd name="T9" fmla="*/ 811213 h 216"/>
                <a:gd name="T10" fmla="*/ 244475 w 130"/>
                <a:gd name="T11" fmla="*/ 0 h 2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30" h="216">
                  <a:moveTo>
                    <a:pt x="65" y="0"/>
                  </a:moveTo>
                  <a:cubicBezTo>
                    <a:pt x="65" y="0"/>
                    <a:pt x="0" y="47"/>
                    <a:pt x="24" y="77"/>
                  </a:cubicBezTo>
                  <a:cubicBezTo>
                    <a:pt x="47" y="107"/>
                    <a:pt x="47" y="107"/>
                    <a:pt x="47" y="107"/>
                  </a:cubicBezTo>
                  <a:cubicBezTo>
                    <a:pt x="47" y="107"/>
                    <a:pt x="28" y="132"/>
                    <a:pt x="39" y="156"/>
                  </a:cubicBezTo>
                  <a:cubicBezTo>
                    <a:pt x="50" y="179"/>
                    <a:pt x="130" y="216"/>
                    <a:pt x="130" y="216"/>
                  </a:cubicBezTo>
                  <a:cubicBezTo>
                    <a:pt x="63" y="165"/>
                    <a:pt x="63" y="43"/>
                    <a:pt x="65" y="0"/>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6" name="Freeform 301"/>
            <p:cNvSpPr/>
            <p:nvPr/>
          </p:nvSpPr>
          <p:spPr bwMode="auto">
            <a:xfrm>
              <a:off x="8181976" y="16278226"/>
              <a:ext cx="458788" cy="811213"/>
            </a:xfrm>
            <a:custGeom>
              <a:avLst/>
              <a:gdLst>
                <a:gd name="T0" fmla="*/ 319647 w 122"/>
                <a:gd name="T1" fmla="*/ 585876 h 216"/>
                <a:gd name="T2" fmla="*/ 289563 w 122"/>
                <a:gd name="T3" fmla="*/ 401851 h 216"/>
                <a:gd name="T4" fmla="*/ 376056 w 122"/>
                <a:gd name="T5" fmla="*/ 289182 h 216"/>
                <a:gd name="T6" fmla="*/ 233155 w 122"/>
                <a:gd name="T7" fmla="*/ 0 h 216"/>
                <a:gd name="T8" fmla="*/ 0 w 122"/>
                <a:gd name="T9" fmla="*/ 811213 h 216"/>
                <a:gd name="T10" fmla="*/ 319647 w 122"/>
                <a:gd name="T11" fmla="*/ 585876 h 21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22" h="216">
                  <a:moveTo>
                    <a:pt x="85" y="156"/>
                  </a:moveTo>
                  <a:cubicBezTo>
                    <a:pt x="96" y="132"/>
                    <a:pt x="77" y="107"/>
                    <a:pt x="77" y="107"/>
                  </a:cubicBezTo>
                  <a:cubicBezTo>
                    <a:pt x="77" y="107"/>
                    <a:pt x="77" y="107"/>
                    <a:pt x="100" y="77"/>
                  </a:cubicBezTo>
                  <a:cubicBezTo>
                    <a:pt x="122" y="49"/>
                    <a:pt x="69" y="6"/>
                    <a:pt x="62" y="0"/>
                  </a:cubicBezTo>
                  <a:cubicBezTo>
                    <a:pt x="78" y="159"/>
                    <a:pt x="0" y="216"/>
                    <a:pt x="0" y="216"/>
                  </a:cubicBezTo>
                  <a:cubicBezTo>
                    <a:pt x="0" y="216"/>
                    <a:pt x="74" y="179"/>
                    <a:pt x="85" y="156"/>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7" name="Freeform 302"/>
            <p:cNvSpPr/>
            <p:nvPr/>
          </p:nvSpPr>
          <p:spPr bwMode="auto">
            <a:xfrm>
              <a:off x="7708901" y="16665576"/>
              <a:ext cx="58738" cy="709613"/>
            </a:xfrm>
            <a:custGeom>
              <a:avLst/>
              <a:gdLst>
                <a:gd name="T0" fmla="*/ 14288 w 37"/>
                <a:gd name="T1" fmla="*/ 0 h 447"/>
                <a:gd name="T2" fmla="*/ 0 w 37"/>
                <a:gd name="T3" fmla="*/ 709613 h 447"/>
                <a:gd name="T4" fmla="*/ 58738 w 37"/>
                <a:gd name="T5" fmla="*/ 709613 h 447"/>
                <a:gd name="T6" fmla="*/ 14288 w 37"/>
                <a:gd name="T7" fmla="*/ 0 h 4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7" h="447">
                  <a:moveTo>
                    <a:pt x="9" y="0"/>
                  </a:moveTo>
                  <a:lnTo>
                    <a:pt x="0" y="447"/>
                  </a:lnTo>
                  <a:lnTo>
                    <a:pt x="37" y="447"/>
                  </a:lnTo>
                  <a:lnTo>
                    <a:pt x="9" y="0"/>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8" name="Freeform 303"/>
            <p:cNvSpPr/>
            <p:nvPr/>
          </p:nvSpPr>
          <p:spPr bwMode="auto">
            <a:xfrm>
              <a:off x="8613776" y="16654463"/>
              <a:ext cx="49213" cy="720725"/>
            </a:xfrm>
            <a:custGeom>
              <a:avLst/>
              <a:gdLst>
                <a:gd name="T0" fmla="*/ 49213 w 31"/>
                <a:gd name="T1" fmla="*/ 720725 h 454"/>
                <a:gd name="T2" fmla="*/ 26988 w 31"/>
                <a:gd name="T3" fmla="*/ 0 h 454"/>
                <a:gd name="T4" fmla="*/ 0 w 31"/>
                <a:gd name="T5" fmla="*/ 720725 h 454"/>
                <a:gd name="T6" fmla="*/ 22225 w 31"/>
                <a:gd name="T7" fmla="*/ 720725 h 454"/>
                <a:gd name="T8" fmla="*/ 49213 w 31"/>
                <a:gd name="T9" fmla="*/ 720725 h 45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454">
                  <a:moveTo>
                    <a:pt x="31" y="454"/>
                  </a:moveTo>
                  <a:lnTo>
                    <a:pt x="17" y="0"/>
                  </a:lnTo>
                  <a:lnTo>
                    <a:pt x="0" y="454"/>
                  </a:lnTo>
                  <a:lnTo>
                    <a:pt x="14" y="454"/>
                  </a:lnTo>
                  <a:lnTo>
                    <a:pt x="31" y="454"/>
                  </a:lnTo>
                  <a:close/>
                </a:path>
              </a:pathLst>
            </a:custGeom>
            <a:solidFill>
              <a:srgbClr val="302F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89" name="Oval 304"/>
            <p:cNvSpPr>
              <a:spLocks noChangeArrowheads="1"/>
            </p:cNvSpPr>
            <p:nvPr/>
          </p:nvSpPr>
          <p:spPr bwMode="auto">
            <a:xfrm>
              <a:off x="8147051" y="16514763"/>
              <a:ext cx="57150" cy="57150"/>
            </a:xfrm>
            <a:prstGeom prst="ellipse">
              <a:avLst/>
            </a:pr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90" name="Oval 305"/>
            <p:cNvSpPr>
              <a:spLocks noChangeArrowheads="1"/>
            </p:cNvSpPr>
            <p:nvPr/>
          </p:nvSpPr>
          <p:spPr bwMode="auto">
            <a:xfrm>
              <a:off x="8147051" y="16721138"/>
              <a:ext cx="57150" cy="60325"/>
            </a:xfrm>
            <a:prstGeom prst="ellipse">
              <a:avLst/>
            </a:pr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91" name="Oval 306"/>
            <p:cNvSpPr>
              <a:spLocks noChangeArrowheads="1"/>
            </p:cNvSpPr>
            <p:nvPr/>
          </p:nvSpPr>
          <p:spPr bwMode="auto">
            <a:xfrm>
              <a:off x="8147051" y="16932276"/>
              <a:ext cx="57150" cy="55563"/>
            </a:xfrm>
            <a:prstGeom prst="ellipse">
              <a:avLst/>
            </a:pr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192" name="Freeform 307"/>
            <p:cNvSpPr/>
            <p:nvPr/>
          </p:nvSpPr>
          <p:spPr bwMode="auto">
            <a:xfrm>
              <a:off x="7951788" y="16302038"/>
              <a:ext cx="225425" cy="146050"/>
            </a:xfrm>
            <a:custGeom>
              <a:avLst/>
              <a:gdLst>
                <a:gd name="T0" fmla="*/ 225425 w 60"/>
                <a:gd name="T1" fmla="*/ 63663 h 39"/>
                <a:gd name="T2" fmla="*/ 225425 w 60"/>
                <a:gd name="T3" fmla="*/ 93622 h 39"/>
                <a:gd name="T4" fmla="*/ 41328 w 60"/>
                <a:gd name="T5" fmla="*/ 142305 h 39"/>
                <a:gd name="T6" fmla="*/ 0 w 60"/>
                <a:gd name="T7" fmla="*/ 112346 h 39"/>
                <a:gd name="T8" fmla="*/ 0 w 60"/>
                <a:gd name="T9" fmla="*/ 37449 h 39"/>
                <a:gd name="T10" fmla="*/ 41328 w 60"/>
                <a:gd name="T11" fmla="*/ 7490 h 39"/>
                <a:gd name="T12" fmla="*/ 225425 w 60"/>
                <a:gd name="T13" fmla="*/ 63663 h 3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0" h="39">
                  <a:moveTo>
                    <a:pt x="60" y="17"/>
                  </a:moveTo>
                  <a:cubicBezTo>
                    <a:pt x="60" y="25"/>
                    <a:pt x="60" y="25"/>
                    <a:pt x="60" y="25"/>
                  </a:cubicBezTo>
                  <a:cubicBezTo>
                    <a:pt x="11" y="38"/>
                    <a:pt x="11" y="38"/>
                    <a:pt x="11" y="38"/>
                  </a:cubicBezTo>
                  <a:cubicBezTo>
                    <a:pt x="6" y="39"/>
                    <a:pt x="0" y="35"/>
                    <a:pt x="0" y="30"/>
                  </a:cubicBezTo>
                  <a:cubicBezTo>
                    <a:pt x="0" y="10"/>
                    <a:pt x="0" y="10"/>
                    <a:pt x="0" y="10"/>
                  </a:cubicBezTo>
                  <a:cubicBezTo>
                    <a:pt x="0" y="4"/>
                    <a:pt x="6" y="0"/>
                    <a:pt x="11" y="2"/>
                  </a:cubicBezTo>
                  <a:lnTo>
                    <a:pt x="60" y="17"/>
                  </a:ln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93" name="Freeform 308"/>
            <p:cNvSpPr/>
            <p:nvPr/>
          </p:nvSpPr>
          <p:spPr bwMode="auto">
            <a:xfrm>
              <a:off x="8177213" y="16302038"/>
              <a:ext cx="222250" cy="146050"/>
            </a:xfrm>
            <a:custGeom>
              <a:avLst/>
              <a:gdLst>
                <a:gd name="T0" fmla="*/ 0 w 59"/>
                <a:gd name="T1" fmla="*/ 63663 h 39"/>
                <a:gd name="T2" fmla="*/ 0 w 59"/>
                <a:gd name="T3" fmla="*/ 93622 h 39"/>
                <a:gd name="T4" fmla="*/ 180814 w 59"/>
                <a:gd name="T5" fmla="*/ 142305 h 39"/>
                <a:gd name="T6" fmla="*/ 222250 w 59"/>
                <a:gd name="T7" fmla="*/ 112346 h 39"/>
                <a:gd name="T8" fmla="*/ 222250 w 59"/>
                <a:gd name="T9" fmla="*/ 37449 h 39"/>
                <a:gd name="T10" fmla="*/ 180814 w 59"/>
                <a:gd name="T11" fmla="*/ 7490 h 39"/>
                <a:gd name="T12" fmla="*/ 0 w 59"/>
                <a:gd name="T13" fmla="*/ 63663 h 39"/>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9" h="39">
                  <a:moveTo>
                    <a:pt x="0" y="17"/>
                  </a:moveTo>
                  <a:cubicBezTo>
                    <a:pt x="0" y="25"/>
                    <a:pt x="0" y="25"/>
                    <a:pt x="0" y="25"/>
                  </a:cubicBezTo>
                  <a:cubicBezTo>
                    <a:pt x="48" y="38"/>
                    <a:pt x="48" y="38"/>
                    <a:pt x="48" y="38"/>
                  </a:cubicBezTo>
                  <a:cubicBezTo>
                    <a:pt x="54" y="39"/>
                    <a:pt x="59" y="35"/>
                    <a:pt x="59" y="30"/>
                  </a:cubicBezTo>
                  <a:cubicBezTo>
                    <a:pt x="59" y="10"/>
                    <a:pt x="59" y="10"/>
                    <a:pt x="59" y="10"/>
                  </a:cubicBezTo>
                  <a:cubicBezTo>
                    <a:pt x="59" y="4"/>
                    <a:pt x="53" y="0"/>
                    <a:pt x="48" y="2"/>
                  </a:cubicBezTo>
                  <a:lnTo>
                    <a:pt x="0" y="17"/>
                  </a:ln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94" name="Freeform 309"/>
            <p:cNvSpPr/>
            <p:nvPr/>
          </p:nvSpPr>
          <p:spPr bwMode="auto">
            <a:xfrm>
              <a:off x="8118476" y="16327438"/>
              <a:ext cx="115888" cy="104775"/>
            </a:xfrm>
            <a:custGeom>
              <a:avLst/>
              <a:gdLst>
                <a:gd name="T0" fmla="*/ 78505 w 31"/>
                <a:gd name="T1" fmla="*/ 104775 h 28"/>
                <a:gd name="T2" fmla="*/ 37383 w 31"/>
                <a:gd name="T3" fmla="*/ 104775 h 28"/>
                <a:gd name="T4" fmla="*/ 0 w 31"/>
                <a:gd name="T5" fmla="*/ 67355 h 28"/>
                <a:gd name="T6" fmla="*/ 0 w 31"/>
                <a:gd name="T7" fmla="*/ 37420 h 28"/>
                <a:gd name="T8" fmla="*/ 37383 w 31"/>
                <a:gd name="T9" fmla="*/ 0 h 28"/>
                <a:gd name="T10" fmla="*/ 78505 w 31"/>
                <a:gd name="T11" fmla="*/ 0 h 28"/>
                <a:gd name="T12" fmla="*/ 115888 w 31"/>
                <a:gd name="T13" fmla="*/ 37420 h 28"/>
                <a:gd name="T14" fmla="*/ 115888 w 31"/>
                <a:gd name="T15" fmla="*/ 67355 h 28"/>
                <a:gd name="T16" fmla="*/ 78505 w 31"/>
                <a:gd name="T17" fmla="*/ 104775 h 2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1" h="28">
                  <a:moveTo>
                    <a:pt x="21" y="28"/>
                  </a:moveTo>
                  <a:cubicBezTo>
                    <a:pt x="10" y="28"/>
                    <a:pt x="10" y="28"/>
                    <a:pt x="10" y="28"/>
                  </a:cubicBezTo>
                  <a:cubicBezTo>
                    <a:pt x="4" y="28"/>
                    <a:pt x="0" y="23"/>
                    <a:pt x="0" y="18"/>
                  </a:cubicBezTo>
                  <a:cubicBezTo>
                    <a:pt x="0" y="10"/>
                    <a:pt x="0" y="10"/>
                    <a:pt x="0" y="10"/>
                  </a:cubicBezTo>
                  <a:cubicBezTo>
                    <a:pt x="0" y="5"/>
                    <a:pt x="4" y="0"/>
                    <a:pt x="10" y="0"/>
                  </a:cubicBezTo>
                  <a:cubicBezTo>
                    <a:pt x="21" y="0"/>
                    <a:pt x="21" y="0"/>
                    <a:pt x="21" y="0"/>
                  </a:cubicBezTo>
                  <a:cubicBezTo>
                    <a:pt x="27" y="0"/>
                    <a:pt x="31" y="5"/>
                    <a:pt x="31" y="10"/>
                  </a:cubicBezTo>
                  <a:cubicBezTo>
                    <a:pt x="31" y="18"/>
                    <a:pt x="31" y="18"/>
                    <a:pt x="31" y="18"/>
                  </a:cubicBezTo>
                  <a:cubicBezTo>
                    <a:pt x="31" y="23"/>
                    <a:pt x="27" y="28"/>
                    <a:pt x="21" y="28"/>
                  </a:cubicBezTo>
                  <a:close/>
                </a:path>
              </a:pathLst>
            </a:custGeom>
            <a:solidFill>
              <a:srgbClr val="AD3E3B"/>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95" name="Freeform 310"/>
            <p:cNvSpPr/>
            <p:nvPr/>
          </p:nvSpPr>
          <p:spPr bwMode="auto">
            <a:xfrm>
              <a:off x="7535863" y="15174913"/>
              <a:ext cx="1258888" cy="1149350"/>
            </a:xfrm>
            <a:custGeom>
              <a:avLst/>
              <a:gdLst>
                <a:gd name="T0" fmla="*/ 635081 w 335"/>
                <a:gd name="T1" fmla="*/ 1149350 h 306"/>
                <a:gd name="T2" fmla="*/ 623807 w 335"/>
                <a:gd name="T3" fmla="*/ 1149350 h 306"/>
                <a:gd name="T4" fmla="*/ 0 w 335"/>
                <a:gd name="T5" fmla="*/ 529602 h 306"/>
                <a:gd name="T6" fmla="*/ 0 w 335"/>
                <a:gd name="T7" fmla="*/ 0 h 306"/>
                <a:gd name="T8" fmla="*/ 1258888 w 335"/>
                <a:gd name="T9" fmla="*/ 0 h 306"/>
                <a:gd name="T10" fmla="*/ 1258888 w 335"/>
                <a:gd name="T11" fmla="*/ 529602 h 306"/>
                <a:gd name="T12" fmla="*/ 635081 w 335"/>
                <a:gd name="T13" fmla="*/ 1149350 h 30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335" h="306">
                  <a:moveTo>
                    <a:pt x="169" y="306"/>
                  </a:moveTo>
                  <a:cubicBezTo>
                    <a:pt x="166" y="306"/>
                    <a:pt x="166" y="306"/>
                    <a:pt x="166" y="306"/>
                  </a:cubicBezTo>
                  <a:cubicBezTo>
                    <a:pt x="75" y="306"/>
                    <a:pt x="0" y="232"/>
                    <a:pt x="0" y="141"/>
                  </a:cubicBezTo>
                  <a:cubicBezTo>
                    <a:pt x="0" y="0"/>
                    <a:pt x="0" y="0"/>
                    <a:pt x="0" y="0"/>
                  </a:cubicBezTo>
                  <a:cubicBezTo>
                    <a:pt x="335" y="0"/>
                    <a:pt x="335" y="0"/>
                    <a:pt x="335" y="0"/>
                  </a:cubicBezTo>
                  <a:cubicBezTo>
                    <a:pt x="335" y="141"/>
                    <a:pt x="335" y="141"/>
                    <a:pt x="335" y="141"/>
                  </a:cubicBezTo>
                  <a:cubicBezTo>
                    <a:pt x="335" y="232"/>
                    <a:pt x="261" y="306"/>
                    <a:pt x="169" y="306"/>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96" name="Freeform 311"/>
            <p:cNvSpPr/>
            <p:nvPr/>
          </p:nvSpPr>
          <p:spPr bwMode="auto">
            <a:xfrm>
              <a:off x="8091488" y="15941676"/>
              <a:ext cx="142875" cy="74613"/>
            </a:xfrm>
            <a:custGeom>
              <a:avLst/>
              <a:gdLst>
                <a:gd name="T0" fmla="*/ 0 w 38"/>
                <a:gd name="T1" fmla="*/ 74613 h 20"/>
                <a:gd name="T2" fmla="*/ 71438 w 38"/>
                <a:gd name="T3" fmla="*/ 0 h 20"/>
                <a:gd name="T4" fmla="*/ 142875 w 38"/>
                <a:gd name="T5" fmla="*/ 74613 h 20"/>
                <a:gd name="T6" fmla="*/ 71438 w 38"/>
                <a:gd name="T7" fmla="*/ 26115 h 20"/>
                <a:gd name="T8" fmla="*/ 0 w 38"/>
                <a:gd name="T9" fmla="*/ 74613 h 2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20">
                  <a:moveTo>
                    <a:pt x="0" y="20"/>
                  </a:moveTo>
                  <a:cubicBezTo>
                    <a:pt x="0" y="20"/>
                    <a:pt x="7" y="0"/>
                    <a:pt x="19" y="0"/>
                  </a:cubicBezTo>
                  <a:cubicBezTo>
                    <a:pt x="31" y="0"/>
                    <a:pt x="38" y="20"/>
                    <a:pt x="38" y="20"/>
                  </a:cubicBezTo>
                  <a:cubicBezTo>
                    <a:pt x="38" y="20"/>
                    <a:pt x="30" y="7"/>
                    <a:pt x="19" y="7"/>
                  </a:cubicBezTo>
                  <a:cubicBezTo>
                    <a:pt x="8" y="7"/>
                    <a:pt x="0" y="20"/>
                    <a:pt x="0" y="2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97" name="Freeform 312"/>
            <p:cNvSpPr/>
            <p:nvPr/>
          </p:nvSpPr>
          <p:spPr bwMode="auto">
            <a:xfrm>
              <a:off x="8031163" y="16121063"/>
              <a:ext cx="282575" cy="104775"/>
            </a:xfrm>
            <a:custGeom>
              <a:avLst/>
              <a:gdLst>
                <a:gd name="T0" fmla="*/ 0 w 75"/>
                <a:gd name="T1" fmla="*/ 44904 h 28"/>
                <a:gd name="T2" fmla="*/ 75353 w 75"/>
                <a:gd name="T3" fmla="*/ 3742 h 28"/>
                <a:gd name="T4" fmla="*/ 139404 w 75"/>
                <a:gd name="T5" fmla="*/ 37420 h 28"/>
                <a:gd name="T6" fmla="*/ 222292 w 75"/>
                <a:gd name="T7" fmla="*/ 3742 h 28"/>
                <a:gd name="T8" fmla="*/ 282575 w 75"/>
                <a:gd name="T9" fmla="*/ 48646 h 28"/>
                <a:gd name="T10" fmla="*/ 135636 w 75"/>
                <a:gd name="T11" fmla="*/ 104775 h 28"/>
                <a:gd name="T12" fmla="*/ 0 w 75"/>
                <a:gd name="T13" fmla="*/ 44904 h 28"/>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75" h="28">
                  <a:moveTo>
                    <a:pt x="0" y="12"/>
                  </a:moveTo>
                  <a:cubicBezTo>
                    <a:pt x="0" y="12"/>
                    <a:pt x="9" y="0"/>
                    <a:pt x="20" y="1"/>
                  </a:cubicBezTo>
                  <a:cubicBezTo>
                    <a:pt x="31" y="1"/>
                    <a:pt x="37" y="10"/>
                    <a:pt x="37" y="10"/>
                  </a:cubicBezTo>
                  <a:cubicBezTo>
                    <a:pt x="37" y="10"/>
                    <a:pt x="47" y="1"/>
                    <a:pt x="59" y="1"/>
                  </a:cubicBezTo>
                  <a:cubicBezTo>
                    <a:pt x="70" y="1"/>
                    <a:pt x="75" y="13"/>
                    <a:pt x="75" y="13"/>
                  </a:cubicBezTo>
                  <a:cubicBezTo>
                    <a:pt x="75" y="13"/>
                    <a:pt x="63" y="28"/>
                    <a:pt x="36" y="28"/>
                  </a:cubicBezTo>
                  <a:cubicBezTo>
                    <a:pt x="9" y="28"/>
                    <a:pt x="0" y="12"/>
                    <a:pt x="0" y="12"/>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98" name="Freeform 313"/>
            <p:cNvSpPr/>
            <p:nvPr/>
          </p:nvSpPr>
          <p:spPr bwMode="auto">
            <a:xfrm>
              <a:off x="7667626" y="15659101"/>
              <a:ext cx="250825" cy="57150"/>
            </a:xfrm>
            <a:custGeom>
              <a:avLst/>
              <a:gdLst>
                <a:gd name="T0" fmla="*/ 0 w 67"/>
                <a:gd name="T1" fmla="*/ 57150 h 15"/>
                <a:gd name="T2" fmla="*/ 250825 w 67"/>
                <a:gd name="T3" fmla="*/ 57150 h 15"/>
                <a:gd name="T4" fmla="*/ 194670 w 67"/>
                <a:gd name="T5" fmla="*/ 0 h 15"/>
                <a:gd name="T6" fmla="*/ 0 w 67"/>
                <a:gd name="T7" fmla="*/ 57150 h 1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7" h="15">
                  <a:moveTo>
                    <a:pt x="0" y="15"/>
                  </a:moveTo>
                  <a:cubicBezTo>
                    <a:pt x="0" y="15"/>
                    <a:pt x="50" y="7"/>
                    <a:pt x="67" y="15"/>
                  </a:cubicBezTo>
                  <a:cubicBezTo>
                    <a:pt x="52" y="0"/>
                    <a:pt x="52" y="0"/>
                    <a:pt x="52" y="0"/>
                  </a:cubicBezTo>
                  <a:cubicBezTo>
                    <a:pt x="52" y="0"/>
                    <a:pt x="8" y="0"/>
                    <a:pt x="0" y="15"/>
                  </a:cubicBezTo>
                  <a:close/>
                </a:path>
              </a:pathLst>
            </a:custGeom>
            <a:solidFill>
              <a:srgbClr val="AD3E3B"/>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199" name="Freeform 314"/>
            <p:cNvSpPr/>
            <p:nvPr/>
          </p:nvSpPr>
          <p:spPr bwMode="auto">
            <a:xfrm>
              <a:off x="7681913" y="15862301"/>
              <a:ext cx="161925" cy="33338"/>
            </a:xfrm>
            <a:custGeom>
              <a:avLst/>
              <a:gdLst>
                <a:gd name="T0" fmla="*/ 67783 w 43"/>
                <a:gd name="T1" fmla="*/ 33338 h 9"/>
                <a:gd name="T2" fmla="*/ 11297 w 43"/>
                <a:gd name="T3" fmla="*/ 25930 h 9"/>
                <a:gd name="T4" fmla="*/ 0 w 43"/>
                <a:gd name="T5" fmla="*/ 11113 h 9"/>
                <a:gd name="T6" fmla="*/ 18828 w 43"/>
                <a:gd name="T7" fmla="*/ 0 h 9"/>
                <a:gd name="T8" fmla="*/ 146862 w 43"/>
                <a:gd name="T9" fmla="*/ 0 h 9"/>
                <a:gd name="T10" fmla="*/ 161925 w 43"/>
                <a:gd name="T11" fmla="*/ 11113 h 9"/>
                <a:gd name="T12" fmla="*/ 150628 w 43"/>
                <a:gd name="T13" fmla="*/ 25930 h 9"/>
                <a:gd name="T14" fmla="*/ 67783 w 43"/>
                <a:gd name="T15" fmla="*/ 33338 h 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3" h="9">
                  <a:moveTo>
                    <a:pt x="18" y="9"/>
                  </a:moveTo>
                  <a:cubicBezTo>
                    <a:pt x="13" y="9"/>
                    <a:pt x="7" y="8"/>
                    <a:pt x="3" y="7"/>
                  </a:cubicBezTo>
                  <a:cubicBezTo>
                    <a:pt x="1" y="6"/>
                    <a:pt x="0" y="4"/>
                    <a:pt x="0" y="3"/>
                  </a:cubicBezTo>
                  <a:cubicBezTo>
                    <a:pt x="1" y="1"/>
                    <a:pt x="3" y="0"/>
                    <a:pt x="5" y="0"/>
                  </a:cubicBezTo>
                  <a:cubicBezTo>
                    <a:pt x="13" y="3"/>
                    <a:pt x="32" y="1"/>
                    <a:pt x="39" y="0"/>
                  </a:cubicBezTo>
                  <a:cubicBezTo>
                    <a:pt x="41" y="0"/>
                    <a:pt x="43" y="1"/>
                    <a:pt x="43" y="3"/>
                  </a:cubicBezTo>
                  <a:cubicBezTo>
                    <a:pt x="43" y="5"/>
                    <a:pt x="42" y="7"/>
                    <a:pt x="40" y="7"/>
                  </a:cubicBezTo>
                  <a:cubicBezTo>
                    <a:pt x="39" y="7"/>
                    <a:pt x="29" y="9"/>
                    <a:pt x="18" y="9"/>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00" name="Freeform 315"/>
            <p:cNvSpPr/>
            <p:nvPr/>
          </p:nvSpPr>
          <p:spPr bwMode="auto">
            <a:xfrm>
              <a:off x="7670801" y="15806738"/>
              <a:ext cx="153988" cy="63500"/>
            </a:xfrm>
            <a:custGeom>
              <a:avLst/>
              <a:gdLst>
                <a:gd name="T0" fmla="*/ 108918 w 41"/>
                <a:gd name="T1" fmla="*/ 63500 h 17"/>
                <a:gd name="T2" fmla="*/ 3756 w 41"/>
                <a:gd name="T3" fmla="*/ 26147 h 17"/>
                <a:gd name="T4" fmla="*/ 3756 w 41"/>
                <a:gd name="T5" fmla="*/ 7471 h 17"/>
                <a:gd name="T6" fmla="*/ 22535 w 41"/>
                <a:gd name="T7" fmla="*/ 3735 h 17"/>
                <a:gd name="T8" fmla="*/ 138965 w 41"/>
                <a:gd name="T9" fmla="*/ 33618 h 17"/>
                <a:gd name="T10" fmla="*/ 153988 w 41"/>
                <a:gd name="T11" fmla="*/ 41088 h 17"/>
                <a:gd name="T12" fmla="*/ 142721 w 41"/>
                <a:gd name="T13" fmla="*/ 56029 h 17"/>
                <a:gd name="T14" fmla="*/ 108918 w 41"/>
                <a:gd name="T15" fmla="*/ 63500 h 1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1" h="17">
                  <a:moveTo>
                    <a:pt x="29" y="17"/>
                  </a:moveTo>
                  <a:cubicBezTo>
                    <a:pt x="13" y="17"/>
                    <a:pt x="2" y="7"/>
                    <a:pt x="1" y="7"/>
                  </a:cubicBezTo>
                  <a:cubicBezTo>
                    <a:pt x="0" y="5"/>
                    <a:pt x="0" y="3"/>
                    <a:pt x="1" y="2"/>
                  </a:cubicBezTo>
                  <a:cubicBezTo>
                    <a:pt x="2" y="0"/>
                    <a:pt x="4" y="0"/>
                    <a:pt x="6" y="1"/>
                  </a:cubicBezTo>
                  <a:cubicBezTo>
                    <a:pt x="6" y="2"/>
                    <a:pt x="20" y="13"/>
                    <a:pt x="37" y="9"/>
                  </a:cubicBezTo>
                  <a:cubicBezTo>
                    <a:pt x="39" y="8"/>
                    <a:pt x="40" y="9"/>
                    <a:pt x="41" y="11"/>
                  </a:cubicBezTo>
                  <a:cubicBezTo>
                    <a:pt x="41" y="13"/>
                    <a:pt x="40" y="15"/>
                    <a:pt x="38" y="15"/>
                  </a:cubicBezTo>
                  <a:cubicBezTo>
                    <a:pt x="35" y="16"/>
                    <a:pt x="32" y="17"/>
                    <a:pt x="29" y="17"/>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01" name="Oval 316"/>
            <p:cNvSpPr>
              <a:spLocks noChangeArrowheads="1"/>
            </p:cNvSpPr>
            <p:nvPr/>
          </p:nvSpPr>
          <p:spPr bwMode="auto">
            <a:xfrm>
              <a:off x="7753351" y="15760701"/>
              <a:ext cx="127000" cy="128588"/>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202" name="Freeform 317"/>
            <p:cNvSpPr/>
            <p:nvPr/>
          </p:nvSpPr>
          <p:spPr bwMode="auto">
            <a:xfrm>
              <a:off x="7780338" y="15768638"/>
              <a:ext cx="58738" cy="41275"/>
            </a:xfrm>
            <a:custGeom>
              <a:avLst/>
              <a:gdLst>
                <a:gd name="T0" fmla="*/ 55067 w 16"/>
                <a:gd name="T1" fmla="*/ 15009 h 11"/>
                <a:gd name="T2" fmla="*/ 33040 w 16"/>
                <a:gd name="T3" fmla="*/ 37523 h 11"/>
                <a:gd name="T4" fmla="*/ 0 w 16"/>
                <a:gd name="T5" fmla="*/ 26266 h 11"/>
                <a:gd name="T6" fmla="*/ 25698 w 16"/>
                <a:gd name="T7" fmla="*/ 3752 h 11"/>
                <a:gd name="T8" fmla="*/ 55067 w 16"/>
                <a:gd name="T9" fmla="*/ 15009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 h="11">
                  <a:moveTo>
                    <a:pt x="15" y="4"/>
                  </a:moveTo>
                  <a:cubicBezTo>
                    <a:pt x="16" y="7"/>
                    <a:pt x="13" y="9"/>
                    <a:pt x="9" y="10"/>
                  </a:cubicBezTo>
                  <a:cubicBezTo>
                    <a:pt x="4" y="11"/>
                    <a:pt x="1" y="10"/>
                    <a:pt x="0" y="7"/>
                  </a:cubicBezTo>
                  <a:cubicBezTo>
                    <a:pt x="0" y="5"/>
                    <a:pt x="3" y="2"/>
                    <a:pt x="7" y="1"/>
                  </a:cubicBezTo>
                  <a:cubicBezTo>
                    <a:pt x="11" y="0"/>
                    <a:pt x="15" y="2"/>
                    <a:pt x="15"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03" name="Freeform 318"/>
            <p:cNvSpPr/>
            <p:nvPr/>
          </p:nvSpPr>
          <p:spPr bwMode="auto">
            <a:xfrm>
              <a:off x="8396288" y="15659101"/>
              <a:ext cx="255588" cy="57150"/>
            </a:xfrm>
            <a:custGeom>
              <a:avLst/>
              <a:gdLst>
                <a:gd name="T0" fmla="*/ 255588 w 68"/>
                <a:gd name="T1" fmla="*/ 57150 h 15"/>
                <a:gd name="T2" fmla="*/ 0 w 68"/>
                <a:gd name="T3" fmla="*/ 57150 h 15"/>
                <a:gd name="T4" fmla="*/ 56380 w 68"/>
                <a:gd name="T5" fmla="*/ 0 h 15"/>
                <a:gd name="T6" fmla="*/ 255588 w 68"/>
                <a:gd name="T7" fmla="*/ 57150 h 1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8" h="15">
                  <a:moveTo>
                    <a:pt x="68" y="15"/>
                  </a:moveTo>
                  <a:cubicBezTo>
                    <a:pt x="68" y="15"/>
                    <a:pt x="18" y="7"/>
                    <a:pt x="0" y="15"/>
                  </a:cubicBezTo>
                  <a:cubicBezTo>
                    <a:pt x="15" y="0"/>
                    <a:pt x="15" y="0"/>
                    <a:pt x="15" y="0"/>
                  </a:cubicBezTo>
                  <a:cubicBezTo>
                    <a:pt x="15" y="0"/>
                    <a:pt x="60" y="0"/>
                    <a:pt x="68" y="15"/>
                  </a:cubicBezTo>
                  <a:close/>
                </a:path>
              </a:pathLst>
            </a:custGeom>
            <a:solidFill>
              <a:srgbClr val="AD3E3B"/>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04" name="Freeform 319"/>
            <p:cNvSpPr/>
            <p:nvPr/>
          </p:nvSpPr>
          <p:spPr bwMode="auto">
            <a:xfrm>
              <a:off x="8470901" y="15862301"/>
              <a:ext cx="165100" cy="33338"/>
            </a:xfrm>
            <a:custGeom>
              <a:avLst/>
              <a:gdLst>
                <a:gd name="T0" fmla="*/ 97559 w 44"/>
                <a:gd name="T1" fmla="*/ 33338 h 9"/>
                <a:gd name="T2" fmla="*/ 15009 w 44"/>
                <a:gd name="T3" fmla="*/ 25930 h 9"/>
                <a:gd name="T4" fmla="*/ 3752 w 44"/>
                <a:gd name="T5" fmla="*/ 11113 h 9"/>
                <a:gd name="T6" fmla="*/ 18761 w 44"/>
                <a:gd name="T7" fmla="*/ 0 h 9"/>
                <a:gd name="T8" fmla="*/ 146339 w 44"/>
                <a:gd name="T9" fmla="*/ 0 h 9"/>
                <a:gd name="T10" fmla="*/ 161348 w 44"/>
                <a:gd name="T11" fmla="*/ 11113 h 9"/>
                <a:gd name="T12" fmla="*/ 153843 w 44"/>
                <a:gd name="T13" fmla="*/ 25930 h 9"/>
                <a:gd name="T14" fmla="*/ 97559 w 44"/>
                <a:gd name="T15" fmla="*/ 33338 h 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4" h="9">
                  <a:moveTo>
                    <a:pt x="26" y="9"/>
                  </a:moveTo>
                  <a:cubicBezTo>
                    <a:pt x="15" y="9"/>
                    <a:pt x="4" y="7"/>
                    <a:pt x="4" y="7"/>
                  </a:cubicBezTo>
                  <a:cubicBezTo>
                    <a:pt x="2" y="7"/>
                    <a:pt x="0" y="5"/>
                    <a:pt x="1" y="3"/>
                  </a:cubicBezTo>
                  <a:cubicBezTo>
                    <a:pt x="1" y="1"/>
                    <a:pt x="3" y="0"/>
                    <a:pt x="5" y="0"/>
                  </a:cubicBezTo>
                  <a:cubicBezTo>
                    <a:pt x="5" y="0"/>
                    <a:pt x="28" y="4"/>
                    <a:pt x="39" y="0"/>
                  </a:cubicBezTo>
                  <a:cubicBezTo>
                    <a:pt x="41" y="0"/>
                    <a:pt x="43" y="1"/>
                    <a:pt x="43" y="3"/>
                  </a:cubicBezTo>
                  <a:cubicBezTo>
                    <a:pt x="44" y="4"/>
                    <a:pt x="43" y="6"/>
                    <a:pt x="41" y="7"/>
                  </a:cubicBezTo>
                  <a:cubicBezTo>
                    <a:pt x="37" y="8"/>
                    <a:pt x="31" y="9"/>
                    <a:pt x="26" y="9"/>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05" name="Freeform 320"/>
            <p:cNvSpPr/>
            <p:nvPr/>
          </p:nvSpPr>
          <p:spPr bwMode="auto">
            <a:xfrm>
              <a:off x="8489951" y="15806738"/>
              <a:ext cx="157163" cy="63500"/>
            </a:xfrm>
            <a:custGeom>
              <a:avLst/>
              <a:gdLst>
                <a:gd name="T0" fmla="*/ 48646 w 42"/>
                <a:gd name="T1" fmla="*/ 63500 h 17"/>
                <a:gd name="T2" fmla="*/ 11226 w 42"/>
                <a:gd name="T3" fmla="*/ 56029 h 17"/>
                <a:gd name="T4" fmla="*/ 3742 w 42"/>
                <a:gd name="T5" fmla="*/ 41088 h 17"/>
                <a:gd name="T6" fmla="*/ 18710 w 42"/>
                <a:gd name="T7" fmla="*/ 33618 h 17"/>
                <a:gd name="T8" fmla="*/ 134711 w 42"/>
                <a:gd name="T9" fmla="*/ 3735 h 17"/>
                <a:gd name="T10" fmla="*/ 153421 w 42"/>
                <a:gd name="T11" fmla="*/ 7471 h 17"/>
                <a:gd name="T12" fmla="*/ 149679 w 42"/>
                <a:gd name="T13" fmla="*/ 26147 h 17"/>
                <a:gd name="T14" fmla="*/ 48646 w 42"/>
                <a:gd name="T15" fmla="*/ 63500 h 17"/>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2" h="17">
                  <a:moveTo>
                    <a:pt x="13" y="17"/>
                  </a:moveTo>
                  <a:cubicBezTo>
                    <a:pt x="10" y="17"/>
                    <a:pt x="7" y="16"/>
                    <a:pt x="3" y="15"/>
                  </a:cubicBezTo>
                  <a:cubicBezTo>
                    <a:pt x="1" y="15"/>
                    <a:pt x="0" y="13"/>
                    <a:pt x="1" y="11"/>
                  </a:cubicBezTo>
                  <a:cubicBezTo>
                    <a:pt x="1" y="9"/>
                    <a:pt x="3" y="8"/>
                    <a:pt x="5" y="9"/>
                  </a:cubicBezTo>
                  <a:cubicBezTo>
                    <a:pt x="22" y="13"/>
                    <a:pt x="36" y="2"/>
                    <a:pt x="36" y="1"/>
                  </a:cubicBezTo>
                  <a:cubicBezTo>
                    <a:pt x="37" y="0"/>
                    <a:pt x="40" y="0"/>
                    <a:pt x="41" y="2"/>
                  </a:cubicBezTo>
                  <a:cubicBezTo>
                    <a:pt x="42" y="3"/>
                    <a:pt x="42" y="5"/>
                    <a:pt x="40" y="7"/>
                  </a:cubicBezTo>
                  <a:cubicBezTo>
                    <a:pt x="40" y="7"/>
                    <a:pt x="29" y="17"/>
                    <a:pt x="13" y="17"/>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06" name="Oval 321"/>
            <p:cNvSpPr>
              <a:spLocks noChangeArrowheads="1"/>
            </p:cNvSpPr>
            <p:nvPr/>
          </p:nvSpPr>
          <p:spPr bwMode="auto">
            <a:xfrm>
              <a:off x="8432801" y="15760701"/>
              <a:ext cx="131763" cy="128588"/>
            </a:xfrm>
            <a:prstGeom prst="ellipse">
              <a:avLst/>
            </a:pr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207" name="Freeform 322"/>
            <p:cNvSpPr/>
            <p:nvPr/>
          </p:nvSpPr>
          <p:spPr bwMode="auto">
            <a:xfrm>
              <a:off x="8478838" y="15768638"/>
              <a:ext cx="60325" cy="41275"/>
            </a:xfrm>
            <a:custGeom>
              <a:avLst/>
              <a:gdLst>
                <a:gd name="T0" fmla="*/ 0 w 16"/>
                <a:gd name="T1" fmla="*/ 15009 h 11"/>
                <a:gd name="T2" fmla="*/ 26392 w 16"/>
                <a:gd name="T3" fmla="*/ 37523 h 11"/>
                <a:gd name="T4" fmla="*/ 60325 w 16"/>
                <a:gd name="T5" fmla="*/ 26266 h 11"/>
                <a:gd name="T6" fmla="*/ 33933 w 16"/>
                <a:gd name="T7" fmla="*/ 3752 h 11"/>
                <a:gd name="T8" fmla="*/ 0 w 16"/>
                <a:gd name="T9" fmla="*/ 15009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 h="11">
                  <a:moveTo>
                    <a:pt x="0" y="4"/>
                  </a:moveTo>
                  <a:cubicBezTo>
                    <a:pt x="0" y="7"/>
                    <a:pt x="3" y="9"/>
                    <a:pt x="7" y="10"/>
                  </a:cubicBezTo>
                  <a:cubicBezTo>
                    <a:pt x="11" y="11"/>
                    <a:pt x="15" y="10"/>
                    <a:pt x="16" y="7"/>
                  </a:cubicBezTo>
                  <a:cubicBezTo>
                    <a:pt x="16" y="5"/>
                    <a:pt x="13" y="2"/>
                    <a:pt x="9" y="1"/>
                  </a:cubicBezTo>
                  <a:cubicBezTo>
                    <a:pt x="5" y="0"/>
                    <a:pt x="1" y="2"/>
                    <a:pt x="0" y="4"/>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08" name="Freeform 323"/>
            <p:cNvSpPr/>
            <p:nvPr/>
          </p:nvSpPr>
          <p:spPr bwMode="auto">
            <a:xfrm>
              <a:off x="7258051" y="14766926"/>
              <a:ext cx="1731963" cy="1725613"/>
            </a:xfrm>
            <a:custGeom>
              <a:avLst/>
              <a:gdLst>
                <a:gd name="T0" fmla="*/ 1209744 w 461"/>
                <a:gd name="T1" fmla="*/ 446409 h 460"/>
                <a:gd name="T2" fmla="*/ 266745 w 461"/>
                <a:gd name="T3" fmla="*/ 866558 h 460"/>
                <a:gd name="T4" fmla="*/ 383211 w 461"/>
                <a:gd name="T5" fmla="*/ 1725613 h 460"/>
                <a:gd name="T6" fmla="*/ 108952 w 461"/>
                <a:gd name="T7" fmla="*/ 1211680 h 460"/>
                <a:gd name="T8" fmla="*/ 905430 w 461"/>
                <a:gd name="T9" fmla="*/ 0 h 460"/>
                <a:gd name="T10" fmla="*/ 1709421 w 461"/>
                <a:gd name="T11" fmla="*/ 1114146 h 460"/>
                <a:gd name="T12" fmla="*/ 1495274 w 461"/>
                <a:gd name="T13" fmla="*/ 1725613 h 460"/>
                <a:gd name="T14" fmla="*/ 1209744 w 461"/>
                <a:gd name="T15" fmla="*/ 446409 h 46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61" h="460">
                  <a:moveTo>
                    <a:pt x="322" y="119"/>
                  </a:moveTo>
                  <a:cubicBezTo>
                    <a:pt x="322" y="119"/>
                    <a:pt x="337" y="272"/>
                    <a:pt x="71" y="231"/>
                  </a:cubicBezTo>
                  <a:cubicBezTo>
                    <a:pt x="71" y="231"/>
                    <a:pt x="57" y="370"/>
                    <a:pt x="102" y="460"/>
                  </a:cubicBezTo>
                  <a:cubicBezTo>
                    <a:pt x="102" y="460"/>
                    <a:pt x="48" y="408"/>
                    <a:pt x="29" y="323"/>
                  </a:cubicBezTo>
                  <a:cubicBezTo>
                    <a:pt x="0" y="189"/>
                    <a:pt x="24" y="0"/>
                    <a:pt x="241" y="0"/>
                  </a:cubicBezTo>
                  <a:cubicBezTo>
                    <a:pt x="458" y="0"/>
                    <a:pt x="461" y="158"/>
                    <a:pt x="455" y="297"/>
                  </a:cubicBezTo>
                  <a:cubicBezTo>
                    <a:pt x="451" y="375"/>
                    <a:pt x="398" y="460"/>
                    <a:pt x="398" y="460"/>
                  </a:cubicBezTo>
                  <a:cubicBezTo>
                    <a:pt x="398" y="460"/>
                    <a:pt x="446" y="192"/>
                    <a:pt x="322" y="119"/>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grpSp>
        <p:nvGrpSpPr>
          <p:cNvPr id="248" name="组合 247"/>
          <p:cNvGrpSpPr>
            <a:grpSpLocks noChangeAspect="1"/>
          </p:cNvGrpSpPr>
          <p:nvPr/>
        </p:nvGrpSpPr>
        <p:grpSpPr bwMode="auto">
          <a:xfrm>
            <a:off x="9124217" y="2792525"/>
            <a:ext cx="1265236" cy="2408242"/>
            <a:chOff x="7145338" y="10123488"/>
            <a:chExt cx="2133601" cy="4060826"/>
          </a:xfrm>
        </p:grpSpPr>
        <p:sp>
          <p:nvSpPr>
            <p:cNvPr id="249" name="Rectangle 383"/>
            <p:cNvSpPr>
              <a:spLocks noChangeArrowheads="1"/>
            </p:cNvSpPr>
            <p:nvPr/>
          </p:nvSpPr>
          <p:spPr bwMode="auto">
            <a:xfrm>
              <a:off x="7854951" y="11868151"/>
              <a:ext cx="492125" cy="484188"/>
            </a:xfrm>
            <a:prstGeom prst="rect">
              <a:avLst/>
            </a:prstGeom>
            <a:solidFill>
              <a:srgbClr val="54A3B5"/>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250" name="Oval 384"/>
            <p:cNvSpPr>
              <a:spLocks noChangeArrowheads="1"/>
            </p:cNvSpPr>
            <p:nvPr/>
          </p:nvSpPr>
          <p:spPr bwMode="auto">
            <a:xfrm>
              <a:off x="8069263" y="12033251"/>
              <a:ext cx="63500" cy="65088"/>
            </a:xfrm>
            <a:prstGeom prst="ellipse">
              <a:avLst/>
            </a:prstGeom>
            <a:solidFill>
              <a:srgbClr val="4493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251" name="Oval 385"/>
            <p:cNvSpPr>
              <a:spLocks noChangeArrowheads="1"/>
            </p:cNvSpPr>
            <p:nvPr/>
          </p:nvSpPr>
          <p:spPr bwMode="auto">
            <a:xfrm>
              <a:off x="8069263" y="12165013"/>
              <a:ext cx="63500" cy="63500"/>
            </a:xfrm>
            <a:prstGeom prst="ellipse">
              <a:avLst/>
            </a:prstGeom>
            <a:solidFill>
              <a:srgbClr val="4493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252" name="Freeform 386"/>
            <p:cNvSpPr/>
            <p:nvPr/>
          </p:nvSpPr>
          <p:spPr bwMode="auto">
            <a:xfrm>
              <a:off x="7866063" y="11903076"/>
              <a:ext cx="465138" cy="165100"/>
            </a:xfrm>
            <a:custGeom>
              <a:avLst/>
              <a:gdLst>
                <a:gd name="T0" fmla="*/ 127000 w 293"/>
                <a:gd name="T1" fmla="*/ 165100 h 104"/>
                <a:gd name="T2" fmla="*/ 233363 w 293"/>
                <a:gd name="T3" fmla="*/ 66675 h 104"/>
                <a:gd name="T4" fmla="*/ 334963 w 293"/>
                <a:gd name="T5" fmla="*/ 165100 h 104"/>
                <a:gd name="T6" fmla="*/ 465138 w 293"/>
                <a:gd name="T7" fmla="*/ 0 h 104"/>
                <a:gd name="T8" fmla="*/ 0 w 293"/>
                <a:gd name="T9" fmla="*/ 0 h 104"/>
                <a:gd name="T10" fmla="*/ 127000 w 293"/>
                <a:gd name="T11" fmla="*/ 16510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3" h="104">
                  <a:moveTo>
                    <a:pt x="80" y="104"/>
                  </a:moveTo>
                  <a:lnTo>
                    <a:pt x="147" y="42"/>
                  </a:lnTo>
                  <a:lnTo>
                    <a:pt x="211" y="104"/>
                  </a:lnTo>
                  <a:lnTo>
                    <a:pt x="293" y="0"/>
                  </a:lnTo>
                  <a:lnTo>
                    <a:pt x="0" y="0"/>
                  </a:lnTo>
                  <a:lnTo>
                    <a:pt x="80" y="104"/>
                  </a:lnTo>
                  <a:close/>
                </a:path>
              </a:pathLst>
            </a:custGeom>
            <a:solidFill>
              <a:srgbClr val="4493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53" name="Freeform 387"/>
            <p:cNvSpPr/>
            <p:nvPr/>
          </p:nvSpPr>
          <p:spPr bwMode="auto">
            <a:xfrm>
              <a:off x="7775576" y="13430251"/>
              <a:ext cx="258763" cy="754063"/>
            </a:xfrm>
            <a:custGeom>
              <a:avLst/>
              <a:gdLst>
                <a:gd name="T0" fmla="*/ 206260 w 69"/>
                <a:gd name="T1" fmla="*/ 7503 h 201"/>
                <a:gd name="T2" fmla="*/ 195010 w 69"/>
                <a:gd name="T3" fmla="*/ 367653 h 201"/>
                <a:gd name="T4" fmla="*/ 176259 w 69"/>
                <a:gd name="T5" fmla="*/ 731554 h 201"/>
                <a:gd name="T6" fmla="*/ 22501 w 69"/>
                <a:gd name="T7" fmla="*/ 330137 h 201"/>
                <a:gd name="T8" fmla="*/ 7500 w 69"/>
                <a:gd name="T9" fmla="*/ 0 h 201"/>
                <a:gd name="T10" fmla="*/ 206260 w 69"/>
                <a:gd name="T11" fmla="*/ 7503 h 2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9" h="201">
                  <a:moveTo>
                    <a:pt x="55" y="2"/>
                  </a:moveTo>
                  <a:cubicBezTo>
                    <a:pt x="55" y="2"/>
                    <a:pt x="47" y="47"/>
                    <a:pt x="52" y="98"/>
                  </a:cubicBezTo>
                  <a:cubicBezTo>
                    <a:pt x="57" y="147"/>
                    <a:pt x="69" y="190"/>
                    <a:pt x="47" y="195"/>
                  </a:cubicBezTo>
                  <a:cubicBezTo>
                    <a:pt x="25" y="201"/>
                    <a:pt x="13" y="151"/>
                    <a:pt x="6" y="88"/>
                  </a:cubicBezTo>
                  <a:cubicBezTo>
                    <a:pt x="0" y="24"/>
                    <a:pt x="2" y="0"/>
                    <a:pt x="2" y="0"/>
                  </a:cubicBezTo>
                  <a:lnTo>
                    <a:pt x="55" y="2"/>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54" name="Freeform 388"/>
            <p:cNvSpPr/>
            <p:nvPr/>
          </p:nvSpPr>
          <p:spPr bwMode="auto">
            <a:xfrm>
              <a:off x="8162926" y="13430251"/>
              <a:ext cx="255588" cy="754063"/>
            </a:xfrm>
            <a:custGeom>
              <a:avLst/>
              <a:gdLst>
                <a:gd name="T0" fmla="*/ 52621 w 68"/>
                <a:gd name="T1" fmla="*/ 7503 h 201"/>
                <a:gd name="T2" fmla="*/ 63897 w 68"/>
                <a:gd name="T3" fmla="*/ 367653 h 201"/>
                <a:gd name="T4" fmla="*/ 82690 w 68"/>
                <a:gd name="T5" fmla="*/ 731554 h 201"/>
                <a:gd name="T6" fmla="*/ 233036 w 68"/>
                <a:gd name="T7" fmla="*/ 330137 h 201"/>
                <a:gd name="T8" fmla="*/ 251829 w 68"/>
                <a:gd name="T9" fmla="*/ 0 h 201"/>
                <a:gd name="T10" fmla="*/ 52621 w 68"/>
                <a:gd name="T11" fmla="*/ 7503 h 2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8" h="201">
                  <a:moveTo>
                    <a:pt x="14" y="2"/>
                  </a:moveTo>
                  <a:cubicBezTo>
                    <a:pt x="14" y="2"/>
                    <a:pt x="22" y="47"/>
                    <a:pt x="17" y="98"/>
                  </a:cubicBezTo>
                  <a:cubicBezTo>
                    <a:pt x="11" y="147"/>
                    <a:pt x="0" y="190"/>
                    <a:pt x="22" y="195"/>
                  </a:cubicBezTo>
                  <a:cubicBezTo>
                    <a:pt x="43" y="201"/>
                    <a:pt x="56" y="151"/>
                    <a:pt x="62" y="88"/>
                  </a:cubicBezTo>
                  <a:cubicBezTo>
                    <a:pt x="68" y="24"/>
                    <a:pt x="67" y="0"/>
                    <a:pt x="67" y="0"/>
                  </a:cubicBezTo>
                  <a:lnTo>
                    <a:pt x="14" y="2"/>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55" name="Freeform 389"/>
            <p:cNvSpPr/>
            <p:nvPr/>
          </p:nvSpPr>
          <p:spPr bwMode="auto">
            <a:xfrm>
              <a:off x="7847013" y="13996988"/>
              <a:ext cx="158750" cy="176213"/>
            </a:xfrm>
            <a:custGeom>
              <a:avLst/>
              <a:gdLst>
                <a:gd name="T0" fmla="*/ 105833 w 42"/>
                <a:gd name="T1" fmla="*/ 164965 h 47"/>
                <a:gd name="T2" fmla="*/ 151190 w 42"/>
                <a:gd name="T3" fmla="*/ 11248 h 47"/>
                <a:gd name="T4" fmla="*/ 0 w 42"/>
                <a:gd name="T5" fmla="*/ 37492 h 47"/>
                <a:gd name="T6" fmla="*/ 105833 w 42"/>
                <a:gd name="T7" fmla="*/ 164965 h 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2" h="47">
                  <a:moveTo>
                    <a:pt x="28" y="44"/>
                  </a:moveTo>
                  <a:cubicBezTo>
                    <a:pt x="41" y="41"/>
                    <a:pt x="42" y="25"/>
                    <a:pt x="40" y="3"/>
                  </a:cubicBezTo>
                  <a:cubicBezTo>
                    <a:pt x="21" y="0"/>
                    <a:pt x="8" y="4"/>
                    <a:pt x="0" y="10"/>
                  </a:cubicBezTo>
                  <a:cubicBezTo>
                    <a:pt x="7" y="33"/>
                    <a:pt x="16" y="47"/>
                    <a:pt x="28" y="44"/>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56" name="Freeform 390"/>
            <p:cNvSpPr/>
            <p:nvPr/>
          </p:nvSpPr>
          <p:spPr bwMode="auto">
            <a:xfrm>
              <a:off x="8193088" y="13996988"/>
              <a:ext cx="157163" cy="176213"/>
            </a:xfrm>
            <a:custGeom>
              <a:avLst/>
              <a:gdLst>
                <a:gd name="T0" fmla="*/ 52388 w 42"/>
                <a:gd name="T1" fmla="*/ 164965 h 47"/>
                <a:gd name="T2" fmla="*/ 7484 w 42"/>
                <a:gd name="T3" fmla="*/ 11248 h 47"/>
                <a:gd name="T4" fmla="*/ 157163 w 42"/>
                <a:gd name="T5" fmla="*/ 37492 h 47"/>
                <a:gd name="T6" fmla="*/ 52388 w 42"/>
                <a:gd name="T7" fmla="*/ 164965 h 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2" h="47">
                  <a:moveTo>
                    <a:pt x="14" y="44"/>
                  </a:moveTo>
                  <a:cubicBezTo>
                    <a:pt x="1" y="41"/>
                    <a:pt x="0" y="25"/>
                    <a:pt x="2" y="3"/>
                  </a:cubicBezTo>
                  <a:cubicBezTo>
                    <a:pt x="21" y="0"/>
                    <a:pt x="34" y="4"/>
                    <a:pt x="42" y="10"/>
                  </a:cubicBezTo>
                  <a:cubicBezTo>
                    <a:pt x="35" y="33"/>
                    <a:pt x="26" y="47"/>
                    <a:pt x="14" y="44"/>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57" name="Freeform 391"/>
            <p:cNvSpPr/>
            <p:nvPr/>
          </p:nvSpPr>
          <p:spPr bwMode="auto">
            <a:xfrm>
              <a:off x="8482013" y="12728576"/>
              <a:ext cx="244475" cy="349250"/>
            </a:xfrm>
            <a:custGeom>
              <a:avLst/>
              <a:gdLst>
                <a:gd name="T0" fmla="*/ 191819 w 65"/>
                <a:gd name="T1" fmla="*/ 3755 h 93"/>
                <a:gd name="T2" fmla="*/ 18806 w 65"/>
                <a:gd name="T3" fmla="*/ 349250 h 93"/>
                <a:gd name="T4" fmla="*/ 0 w 65"/>
                <a:gd name="T5" fmla="*/ 0 h 93"/>
                <a:gd name="T6" fmla="*/ 191819 w 65"/>
                <a:gd name="T7" fmla="*/ 3755 h 9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5" h="93">
                  <a:moveTo>
                    <a:pt x="51" y="1"/>
                  </a:moveTo>
                  <a:cubicBezTo>
                    <a:pt x="51" y="1"/>
                    <a:pt x="65" y="81"/>
                    <a:pt x="5" y="93"/>
                  </a:cubicBezTo>
                  <a:cubicBezTo>
                    <a:pt x="0" y="0"/>
                    <a:pt x="0" y="0"/>
                    <a:pt x="0" y="0"/>
                  </a:cubicBezTo>
                  <a:lnTo>
                    <a:pt x="51" y="1"/>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58" name="Freeform 392"/>
            <p:cNvSpPr/>
            <p:nvPr/>
          </p:nvSpPr>
          <p:spPr bwMode="auto">
            <a:xfrm>
              <a:off x="7475538" y="12728576"/>
              <a:ext cx="244475" cy="349250"/>
            </a:xfrm>
            <a:custGeom>
              <a:avLst/>
              <a:gdLst>
                <a:gd name="T0" fmla="*/ 52656 w 65"/>
                <a:gd name="T1" fmla="*/ 3755 h 93"/>
                <a:gd name="T2" fmla="*/ 229430 w 65"/>
                <a:gd name="T3" fmla="*/ 349250 h 93"/>
                <a:gd name="T4" fmla="*/ 244475 w 65"/>
                <a:gd name="T5" fmla="*/ 0 h 93"/>
                <a:gd name="T6" fmla="*/ 52656 w 65"/>
                <a:gd name="T7" fmla="*/ 3755 h 9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5" h="93">
                  <a:moveTo>
                    <a:pt x="14" y="1"/>
                  </a:moveTo>
                  <a:cubicBezTo>
                    <a:pt x="14" y="1"/>
                    <a:pt x="0" y="81"/>
                    <a:pt x="61" y="93"/>
                  </a:cubicBezTo>
                  <a:cubicBezTo>
                    <a:pt x="65" y="0"/>
                    <a:pt x="65" y="0"/>
                    <a:pt x="65" y="0"/>
                  </a:cubicBezTo>
                  <a:lnTo>
                    <a:pt x="14" y="1"/>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59" name="Freeform 393"/>
            <p:cNvSpPr/>
            <p:nvPr/>
          </p:nvSpPr>
          <p:spPr bwMode="auto">
            <a:xfrm>
              <a:off x="7662863" y="12833351"/>
              <a:ext cx="876300" cy="660400"/>
            </a:xfrm>
            <a:custGeom>
              <a:avLst/>
              <a:gdLst>
                <a:gd name="T0" fmla="*/ 0 w 233"/>
                <a:gd name="T1" fmla="*/ 0 h 176"/>
                <a:gd name="T2" fmla="*/ 876300 w 233"/>
                <a:gd name="T3" fmla="*/ 0 h 176"/>
                <a:gd name="T4" fmla="*/ 849973 w 233"/>
                <a:gd name="T5" fmla="*/ 626630 h 176"/>
                <a:gd name="T6" fmla="*/ 440030 w 233"/>
                <a:gd name="T7" fmla="*/ 660400 h 176"/>
                <a:gd name="T8" fmla="*/ 26327 w 233"/>
                <a:gd name="T9" fmla="*/ 626630 h 176"/>
                <a:gd name="T10" fmla="*/ 0 w 233"/>
                <a:gd name="T11" fmla="*/ 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33" h="176">
                  <a:moveTo>
                    <a:pt x="0" y="0"/>
                  </a:moveTo>
                  <a:cubicBezTo>
                    <a:pt x="233" y="0"/>
                    <a:pt x="233" y="0"/>
                    <a:pt x="233" y="0"/>
                  </a:cubicBezTo>
                  <a:cubicBezTo>
                    <a:pt x="226" y="167"/>
                    <a:pt x="226" y="167"/>
                    <a:pt x="226" y="167"/>
                  </a:cubicBezTo>
                  <a:cubicBezTo>
                    <a:pt x="226" y="167"/>
                    <a:pt x="191" y="176"/>
                    <a:pt x="117" y="176"/>
                  </a:cubicBezTo>
                  <a:cubicBezTo>
                    <a:pt x="43" y="176"/>
                    <a:pt x="7" y="167"/>
                    <a:pt x="7" y="167"/>
                  </a:cubicBezTo>
                  <a:lnTo>
                    <a:pt x="0" y="0"/>
                  </a:lnTo>
                  <a:close/>
                </a:path>
              </a:pathLst>
            </a:custGeom>
            <a:solidFill>
              <a:srgbClr val="EA962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0" name="Freeform 394"/>
            <p:cNvSpPr/>
            <p:nvPr/>
          </p:nvSpPr>
          <p:spPr bwMode="auto">
            <a:xfrm>
              <a:off x="7516813" y="11845926"/>
              <a:ext cx="1168400" cy="1009650"/>
            </a:xfrm>
            <a:custGeom>
              <a:avLst/>
              <a:gdLst>
                <a:gd name="T0" fmla="*/ 867847 w 311"/>
                <a:gd name="T1" fmla="*/ 0 h 269"/>
                <a:gd name="T2" fmla="*/ 803979 w 311"/>
                <a:gd name="T3" fmla="*/ 3753 h 269"/>
                <a:gd name="T4" fmla="*/ 586078 w 311"/>
                <a:gd name="T5" fmla="*/ 457908 h 269"/>
                <a:gd name="T6" fmla="*/ 368177 w 311"/>
                <a:gd name="T7" fmla="*/ 3753 h 269"/>
                <a:gd name="T8" fmla="*/ 300553 w 311"/>
                <a:gd name="T9" fmla="*/ 0 h 269"/>
                <a:gd name="T10" fmla="*/ 0 w 311"/>
                <a:gd name="T11" fmla="*/ 882036 h 269"/>
                <a:gd name="T12" fmla="*/ 146520 w 311"/>
                <a:gd name="T13" fmla="*/ 919570 h 269"/>
                <a:gd name="T14" fmla="*/ 146520 w 311"/>
                <a:gd name="T15" fmla="*/ 987130 h 269"/>
                <a:gd name="T16" fmla="*/ 586078 w 311"/>
                <a:gd name="T17" fmla="*/ 1009650 h 269"/>
                <a:gd name="T18" fmla="*/ 586078 w 311"/>
                <a:gd name="T19" fmla="*/ 1009650 h 269"/>
                <a:gd name="T20" fmla="*/ 586078 w 311"/>
                <a:gd name="T21" fmla="*/ 1009650 h 269"/>
                <a:gd name="T22" fmla="*/ 1021880 w 311"/>
                <a:gd name="T23" fmla="*/ 987130 h 269"/>
                <a:gd name="T24" fmla="*/ 1021880 w 311"/>
                <a:gd name="T25" fmla="*/ 919570 h 269"/>
                <a:gd name="T26" fmla="*/ 1168400 w 311"/>
                <a:gd name="T27" fmla="*/ 882036 h 269"/>
                <a:gd name="T28" fmla="*/ 867847 w 311"/>
                <a:gd name="T29" fmla="*/ 0 h 26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11" h="269">
                  <a:moveTo>
                    <a:pt x="231" y="0"/>
                  </a:moveTo>
                  <a:cubicBezTo>
                    <a:pt x="214" y="1"/>
                    <a:pt x="214" y="1"/>
                    <a:pt x="214" y="1"/>
                  </a:cubicBezTo>
                  <a:cubicBezTo>
                    <a:pt x="212" y="54"/>
                    <a:pt x="189" y="94"/>
                    <a:pt x="156" y="122"/>
                  </a:cubicBezTo>
                  <a:cubicBezTo>
                    <a:pt x="123" y="94"/>
                    <a:pt x="99" y="54"/>
                    <a:pt x="98" y="1"/>
                  </a:cubicBezTo>
                  <a:cubicBezTo>
                    <a:pt x="80" y="0"/>
                    <a:pt x="80" y="0"/>
                    <a:pt x="80" y="0"/>
                  </a:cubicBezTo>
                  <a:cubicBezTo>
                    <a:pt x="80" y="0"/>
                    <a:pt x="19" y="35"/>
                    <a:pt x="0" y="235"/>
                  </a:cubicBezTo>
                  <a:cubicBezTo>
                    <a:pt x="0" y="235"/>
                    <a:pt x="25" y="247"/>
                    <a:pt x="39" y="245"/>
                  </a:cubicBezTo>
                  <a:cubicBezTo>
                    <a:pt x="39" y="263"/>
                    <a:pt x="39" y="263"/>
                    <a:pt x="39" y="263"/>
                  </a:cubicBezTo>
                  <a:cubicBezTo>
                    <a:pt x="39" y="263"/>
                    <a:pt x="110" y="269"/>
                    <a:pt x="156" y="269"/>
                  </a:cubicBezTo>
                  <a:cubicBezTo>
                    <a:pt x="156" y="269"/>
                    <a:pt x="156" y="269"/>
                    <a:pt x="156" y="269"/>
                  </a:cubicBezTo>
                  <a:cubicBezTo>
                    <a:pt x="156" y="269"/>
                    <a:pt x="156" y="269"/>
                    <a:pt x="156" y="269"/>
                  </a:cubicBezTo>
                  <a:cubicBezTo>
                    <a:pt x="201" y="269"/>
                    <a:pt x="272" y="263"/>
                    <a:pt x="272" y="263"/>
                  </a:cubicBezTo>
                  <a:cubicBezTo>
                    <a:pt x="272" y="245"/>
                    <a:pt x="272" y="245"/>
                    <a:pt x="272" y="245"/>
                  </a:cubicBezTo>
                  <a:cubicBezTo>
                    <a:pt x="286" y="247"/>
                    <a:pt x="311" y="235"/>
                    <a:pt x="311" y="235"/>
                  </a:cubicBezTo>
                  <a:cubicBezTo>
                    <a:pt x="292" y="35"/>
                    <a:pt x="231" y="0"/>
                    <a:pt x="231" y="0"/>
                  </a:cubicBezTo>
                  <a:close/>
                </a:path>
              </a:pathLst>
            </a:custGeom>
            <a:solidFill>
              <a:srgbClr val="F4EFE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1" name="Freeform 395"/>
            <p:cNvSpPr/>
            <p:nvPr/>
          </p:nvSpPr>
          <p:spPr bwMode="auto">
            <a:xfrm>
              <a:off x="7618413" y="12198351"/>
              <a:ext cx="101600" cy="566738"/>
            </a:xfrm>
            <a:custGeom>
              <a:avLst/>
              <a:gdLst>
                <a:gd name="T0" fmla="*/ 0 w 27"/>
                <a:gd name="T1" fmla="*/ 562985 h 151"/>
                <a:gd name="T2" fmla="*/ 45156 w 27"/>
                <a:gd name="T3" fmla="*/ 566738 h 151"/>
                <a:gd name="T4" fmla="*/ 101600 w 27"/>
                <a:gd name="T5" fmla="*/ 0 h 151"/>
                <a:gd name="T6" fmla="*/ 0 w 27"/>
                <a:gd name="T7" fmla="*/ 562985 h 15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 h="151">
                  <a:moveTo>
                    <a:pt x="0" y="150"/>
                  </a:moveTo>
                  <a:cubicBezTo>
                    <a:pt x="4" y="151"/>
                    <a:pt x="9" y="151"/>
                    <a:pt x="12" y="151"/>
                  </a:cubicBezTo>
                  <a:cubicBezTo>
                    <a:pt x="12" y="151"/>
                    <a:pt x="16" y="51"/>
                    <a:pt x="27" y="0"/>
                  </a:cubicBezTo>
                  <a:cubicBezTo>
                    <a:pt x="27" y="0"/>
                    <a:pt x="7" y="67"/>
                    <a:pt x="0" y="150"/>
                  </a:cubicBez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2" name="Freeform 396"/>
            <p:cNvSpPr/>
            <p:nvPr/>
          </p:nvSpPr>
          <p:spPr bwMode="auto">
            <a:xfrm>
              <a:off x="8482013" y="12198351"/>
              <a:ext cx="101600" cy="566738"/>
            </a:xfrm>
            <a:custGeom>
              <a:avLst/>
              <a:gdLst>
                <a:gd name="T0" fmla="*/ 101600 w 27"/>
                <a:gd name="T1" fmla="*/ 562985 h 151"/>
                <a:gd name="T2" fmla="*/ 56444 w 27"/>
                <a:gd name="T3" fmla="*/ 566738 h 151"/>
                <a:gd name="T4" fmla="*/ 0 w 27"/>
                <a:gd name="T5" fmla="*/ 0 h 151"/>
                <a:gd name="T6" fmla="*/ 101600 w 27"/>
                <a:gd name="T7" fmla="*/ 562985 h 15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 h="151">
                  <a:moveTo>
                    <a:pt x="27" y="150"/>
                  </a:moveTo>
                  <a:cubicBezTo>
                    <a:pt x="23" y="151"/>
                    <a:pt x="19" y="151"/>
                    <a:pt x="15" y="151"/>
                  </a:cubicBezTo>
                  <a:cubicBezTo>
                    <a:pt x="15" y="151"/>
                    <a:pt x="11" y="51"/>
                    <a:pt x="0" y="0"/>
                  </a:cubicBezTo>
                  <a:cubicBezTo>
                    <a:pt x="0" y="0"/>
                    <a:pt x="21" y="67"/>
                    <a:pt x="27" y="150"/>
                  </a:cubicBez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3" name="Freeform 397"/>
            <p:cNvSpPr/>
            <p:nvPr/>
          </p:nvSpPr>
          <p:spPr bwMode="auto">
            <a:xfrm>
              <a:off x="8556626" y="10123488"/>
              <a:ext cx="722313" cy="1103313"/>
            </a:xfrm>
            <a:custGeom>
              <a:avLst/>
              <a:gdLst>
                <a:gd name="T0" fmla="*/ 22572 w 192"/>
                <a:gd name="T1" fmla="*/ 195144 h 294"/>
                <a:gd name="T2" fmla="*/ 293440 w 192"/>
                <a:gd name="T3" fmla="*/ 37528 h 294"/>
                <a:gd name="T4" fmla="*/ 545497 w 192"/>
                <a:gd name="T5" fmla="*/ 559162 h 294"/>
                <a:gd name="T6" fmla="*/ 714789 w 192"/>
                <a:gd name="T7" fmla="*/ 750553 h 294"/>
                <a:gd name="T8" fmla="*/ 673406 w 192"/>
                <a:gd name="T9" fmla="*/ 829361 h 294"/>
                <a:gd name="T10" fmla="*/ 714789 w 192"/>
                <a:gd name="T11" fmla="*/ 829361 h 294"/>
                <a:gd name="T12" fmla="*/ 289678 w 192"/>
                <a:gd name="T13" fmla="*/ 848125 h 294"/>
                <a:gd name="T14" fmla="*/ 22572 w 192"/>
                <a:gd name="T15" fmla="*/ 195144 h 29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92" h="294">
                  <a:moveTo>
                    <a:pt x="6" y="52"/>
                  </a:moveTo>
                  <a:cubicBezTo>
                    <a:pt x="6" y="52"/>
                    <a:pt x="0" y="0"/>
                    <a:pt x="78" y="10"/>
                  </a:cubicBezTo>
                  <a:cubicBezTo>
                    <a:pt x="156" y="21"/>
                    <a:pt x="136" y="100"/>
                    <a:pt x="145" y="149"/>
                  </a:cubicBezTo>
                  <a:cubicBezTo>
                    <a:pt x="154" y="197"/>
                    <a:pt x="171" y="206"/>
                    <a:pt x="190" y="200"/>
                  </a:cubicBezTo>
                  <a:cubicBezTo>
                    <a:pt x="190" y="200"/>
                    <a:pt x="192" y="217"/>
                    <a:pt x="179" y="221"/>
                  </a:cubicBezTo>
                  <a:cubicBezTo>
                    <a:pt x="179" y="221"/>
                    <a:pt x="180" y="223"/>
                    <a:pt x="190" y="221"/>
                  </a:cubicBezTo>
                  <a:cubicBezTo>
                    <a:pt x="190" y="221"/>
                    <a:pt x="173" y="294"/>
                    <a:pt x="77" y="226"/>
                  </a:cubicBezTo>
                  <a:lnTo>
                    <a:pt x="6" y="52"/>
                  </a:lnTo>
                  <a:close/>
                </a:path>
              </a:pathLst>
            </a:custGeom>
            <a:solidFill>
              <a:srgbClr val="49494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4" name="Freeform 398"/>
            <p:cNvSpPr/>
            <p:nvPr/>
          </p:nvSpPr>
          <p:spPr bwMode="auto">
            <a:xfrm>
              <a:off x="8448676" y="10266363"/>
              <a:ext cx="333375" cy="333375"/>
            </a:xfrm>
            <a:custGeom>
              <a:avLst/>
              <a:gdLst>
                <a:gd name="T0" fmla="*/ 0 w 89"/>
                <a:gd name="T1" fmla="*/ 67424 h 89"/>
                <a:gd name="T2" fmla="*/ 164815 w 89"/>
                <a:gd name="T3" fmla="*/ 52441 h 89"/>
                <a:gd name="T4" fmla="*/ 284680 w 89"/>
                <a:gd name="T5" fmla="*/ 333375 h 89"/>
                <a:gd name="T6" fmla="*/ 0 w 89"/>
                <a:gd name="T7" fmla="*/ 67424 h 8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9" h="89">
                  <a:moveTo>
                    <a:pt x="0" y="18"/>
                  </a:moveTo>
                  <a:cubicBezTo>
                    <a:pt x="0" y="18"/>
                    <a:pt x="22" y="0"/>
                    <a:pt x="44" y="14"/>
                  </a:cubicBezTo>
                  <a:cubicBezTo>
                    <a:pt x="67" y="28"/>
                    <a:pt x="89" y="71"/>
                    <a:pt x="76" y="89"/>
                  </a:cubicBezTo>
                  <a:lnTo>
                    <a:pt x="0" y="18"/>
                  </a:lnTo>
                  <a:close/>
                </a:path>
              </a:pathLst>
            </a:custGeom>
            <a:solidFill>
              <a:srgbClr val="F9F5E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5" name="Freeform 399"/>
            <p:cNvSpPr/>
            <p:nvPr/>
          </p:nvSpPr>
          <p:spPr bwMode="auto">
            <a:xfrm>
              <a:off x="7145338" y="10266363"/>
              <a:ext cx="1916113" cy="1665288"/>
            </a:xfrm>
            <a:custGeom>
              <a:avLst/>
              <a:gdLst>
                <a:gd name="T0" fmla="*/ 958057 w 510"/>
                <a:gd name="T1" fmla="*/ 0 h 444"/>
                <a:gd name="T2" fmla="*/ 326866 w 510"/>
                <a:gd name="T3" fmla="*/ 1395241 h 444"/>
                <a:gd name="T4" fmla="*/ 958057 w 510"/>
                <a:gd name="T5" fmla="*/ 1665288 h 444"/>
                <a:gd name="T6" fmla="*/ 1589247 w 510"/>
                <a:gd name="T7" fmla="*/ 1395241 h 444"/>
                <a:gd name="T8" fmla="*/ 958057 w 510"/>
                <a:gd name="T9" fmla="*/ 0 h 4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10" h="444">
                  <a:moveTo>
                    <a:pt x="255" y="0"/>
                  </a:moveTo>
                  <a:cubicBezTo>
                    <a:pt x="13" y="0"/>
                    <a:pt x="0" y="240"/>
                    <a:pt x="87" y="372"/>
                  </a:cubicBezTo>
                  <a:cubicBezTo>
                    <a:pt x="135" y="444"/>
                    <a:pt x="255" y="444"/>
                    <a:pt x="255" y="444"/>
                  </a:cubicBezTo>
                  <a:cubicBezTo>
                    <a:pt x="255" y="444"/>
                    <a:pt x="375" y="444"/>
                    <a:pt x="423" y="372"/>
                  </a:cubicBezTo>
                  <a:cubicBezTo>
                    <a:pt x="510" y="240"/>
                    <a:pt x="496" y="0"/>
                    <a:pt x="255" y="0"/>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6" name="Freeform 400"/>
            <p:cNvSpPr/>
            <p:nvPr/>
          </p:nvSpPr>
          <p:spPr bwMode="auto">
            <a:xfrm>
              <a:off x="7204076" y="11133138"/>
              <a:ext cx="350838" cy="434975"/>
            </a:xfrm>
            <a:custGeom>
              <a:avLst/>
              <a:gdLst>
                <a:gd name="T0" fmla="*/ 286706 w 93"/>
                <a:gd name="T1" fmla="*/ 112494 h 116"/>
                <a:gd name="T2" fmla="*/ 116946 w 93"/>
                <a:gd name="T3" fmla="*/ 48747 h 116"/>
                <a:gd name="T4" fmla="*/ 350838 w 93"/>
                <a:gd name="T5" fmla="*/ 434975 h 116"/>
                <a:gd name="T6" fmla="*/ 286706 w 93"/>
                <a:gd name="T7" fmla="*/ 112494 h 1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3" h="116">
                  <a:moveTo>
                    <a:pt x="76" y="30"/>
                  </a:moveTo>
                  <a:cubicBezTo>
                    <a:pt x="76" y="30"/>
                    <a:pt x="59" y="0"/>
                    <a:pt x="31" y="13"/>
                  </a:cubicBezTo>
                  <a:cubicBezTo>
                    <a:pt x="0" y="27"/>
                    <a:pt x="21" y="106"/>
                    <a:pt x="93" y="116"/>
                  </a:cubicBezTo>
                  <a:lnTo>
                    <a:pt x="76" y="30"/>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7" name="Freeform 401"/>
            <p:cNvSpPr/>
            <p:nvPr/>
          </p:nvSpPr>
          <p:spPr bwMode="auto">
            <a:xfrm>
              <a:off x="8647113" y="11133138"/>
              <a:ext cx="354013" cy="434975"/>
            </a:xfrm>
            <a:custGeom>
              <a:avLst/>
              <a:gdLst>
                <a:gd name="T0" fmla="*/ 64024 w 94"/>
                <a:gd name="T1" fmla="*/ 112494 h 116"/>
                <a:gd name="T2" fmla="*/ 237264 w 94"/>
                <a:gd name="T3" fmla="*/ 48747 h 116"/>
                <a:gd name="T4" fmla="*/ 0 w 94"/>
                <a:gd name="T5" fmla="*/ 434975 h 116"/>
                <a:gd name="T6" fmla="*/ 64024 w 94"/>
                <a:gd name="T7" fmla="*/ 112494 h 1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4" h="116">
                  <a:moveTo>
                    <a:pt x="17" y="30"/>
                  </a:moveTo>
                  <a:cubicBezTo>
                    <a:pt x="17" y="30"/>
                    <a:pt x="34" y="0"/>
                    <a:pt x="63" y="13"/>
                  </a:cubicBezTo>
                  <a:cubicBezTo>
                    <a:pt x="94" y="27"/>
                    <a:pt x="73" y="106"/>
                    <a:pt x="0" y="116"/>
                  </a:cubicBezTo>
                  <a:lnTo>
                    <a:pt x="17" y="30"/>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8" name="Freeform 402"/>
            <p:cNvSpPr/>
            <p:nvPr/>
          </p:nvSpPr>
          <p:spPr bwMode="auto">
            <a:xfrm>
              <a:off x="7442201" y="10720388"/>
              <a:ext cx="1322388" cy="1200150"/>
            </a:xfrm>
            <a:custGeom>
              <a:avLst/>
              <a:gdLst>
                <a:gd name="T0" fmla="*/ 980521 w 352"/>
                <a:gd name="T1" fmla="*/ 1091386 h 320"/>
                <a:gd name="T2" fmla="*/ 792681 w 352"/>
                <a:gd name="T3" fmla="*/ 1166396 h 320"/>
                <a:gd name="T4" fmla="*/ 525950 w 352"/>
                <a:gd name="T5" fmla="*/ 1166396 h 320"/>
                <a:gd name="T6" fmla="*/ 338111 w 352"/>
                <a:gd name="T7" fmla="*/ 1091386 h 320"/>
                <a:gd name="T8" fmla="*/ 0 w 352"/>
                <a:gd name="T9" fmla="*/ 592574 h 320"/>
                <a:gd name="T10" fmla="*/ 0 w 352"/>
                <a:gd name="T11" fmla="*/ 0 h 320"/>
                <a:gd name="T12" fmla="*/ 1322388 w 352"/>
                <a:gd name="T13" fmla="*/ 0 h 320"/>
                <a:gd name="T14" fmla="*/ 1322388 w 352"/>
                <a:gd name="T15" fmla="*/ 592574 h 320"/>
                <a:gd name="T16" fmla="*/ 980521 w 352"/>
                <a:gd name="T17" fmla="*/ 1091386 h 3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2" h="320">
                  <a:moveTo>
                    <a:pt x="261" y="291"/>
                  </a:moveTo>
                  <a:cubicBezTo>
                    <a:pt x="211" y="311"/>
                    <a:pt x="211" y="311"/>
                    <a:pt x="211" y="311"/>
                  </a:cubicBezTo>
                  <a:cubicBezTo>
                    <a:pt x="188" y="320"/>
                    <a:pt x="163" y="320"/>
                    <a:pt x="140" y="311"/>
                  </a:cubicBezTo>
                  <a:cubicBezTo>
                    <a:pt x="90" y="291"/>
                    <a:pt x="90" y="291"/>
                    <a:pt x="90" y="291"/>
                  </a:cubicBezTo>
                  <a:cubicBezTo>
                    <a:pt x="36" y="269"/>
                    <a:pt x="0" y="217"/>
                    <a:pt x="0" y="158"/>
                  </a:cubicBezTo>
                  <a:cubicBezTo>
                    <a:pt x="0" y="0"/>
                    <a:pt x="0" y="0"/>
                    <a:pt x="0" y="0"/>
                  </a:cubicBezTo>
                  <a:cubicBezTo>
                    <a:pt x="352" y="0"/>
                    <a:pt x="352" y="0"/>
                    <a:pt x="352" y="0"/>
                  </a:cubicBezTo>
                  <a:cubicBezTo>
                    <a:pt x="352" y="158"/>
                    <a:pt x="352" y="158"/>
                    <a:pt x="352" y="158"/>
                  </a:cubicBezTo>
                  <a:cubicBezTo>
                    <a:pt x="352" y="217"/>
                    <a:pt x="316" y="269"/>
                    <a:pt x="261" y="291"/>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69" name="Freeform 403"/>
            <p:cNvSpPr/>
            <p:nvPr/>
          </p:nvSpPr>
          <p:spPr bwMode="auto">
            <a:xfrm>
              <a:off x="7989888" y="11614151"/>
              <a:ext cx="236538" cy="134938"/>
            </a:xfrm>
            <a:custGeom>
              <a:avLst/>
              <a:gdLst>
                <a:gd name="T0" fmla="*/ 0 w 63"/>
                <a:gd name="T1" fmla="*/ 44979 h 36"/>
                <a:gd name="T2" fmla="*/ 63828 w 63"/>
                <a:gd name="T3" fmla="*/ 3748 h 36"/>
                <a:gd name="T4" fmla="*/ 116392 w 63"/>
                <a:gd name="T5" fmla="*/ 37483 h 36"/>
                <a:gd name="T6" fmla="*/ 183974 w 63"/>
                <a:gd name="T7" fmla="*/ 3748 h 36"/>
                <a:gd name="T8" fmla="*/ 236538 w 63"/>
                <a:gd name="T9" fmla="*/ 48728 h 36"/>
                <a:gd name="T10" fmla="*/ 116392 w 63"/>
                <a:gd name="T11" fmla="*/ 134938 h 36"/>
                <a:gd name="T12" fmla="*/ 0 w 63"/>
                <a:gd name="T13" fmla="*/ 44979 h 3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3" h="36">
                  <a:moveTo>
                    <a:pt x="0" y="12"/>
                  </a:moveTo>
                  <a:cubicBezTo>
                    <a:pt x="0" y="12"/>
                    <a:pt x="8" y="0"/>
                    <a:pt x="17" y="1"/>
                  </a:cubicBezTo>
                  <a:cubicBezTo>
                    <a:pt x="26" y="1"/>
                    <a:pt x="31" y="10"/>
                    <a:pt x="31" y="10"/>
                  </a:cubicBezTo>
                  <a:cubicBezTo>
                    <a:pt x="31" y="10"/>
                    <a:pt x="40" y="1"/>
                    <a:pt x="49" y="1"/>
                  </a:cubicBezTo>
                  <a:cubicBezTo>
                    <a:pt x="59" y="1"/>
                    <a:pt x="63" y="13"/>
                    <a:pt x="63" y="13"/>
                  </a:cubicBezTo>
                  <a:cubicBezTo>
                    <a:pt x="63" y="13"/>
                    <a:pt x="53" y="36"/>
                    <a:pt x="31" y="36"/>
                  </a:cubicBezTo>
                  <a:cubicBezTo>
                    <a:pt x="8" y="36"/>
                    <a:pt x="0" y="12"/>
                    <a:pt x="0" y="12"/>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0" name="Freeform 404"/>
            <p:cNvSpPr/>
            <p:nvPr/>
          </p:nvSpPr>
          <p:spPr bwMode="auto">
            <a:xfrm>
              <a:off x="8050213" y="11455401"/>
              <a:ext cx="115888" cy="52388"/>
            </a:xfrm>
            <a:custGeom>
              <a:avLst/>
              <a:gdLst>
                <a:gd name="T0" fmla="*/ 115888 w 31"/>
                <a:gd name="T1" fmla="*/ 0 h 14"/>
                <a:gd name="T2" fmla="*/ 59813 w 31"/>
                <a:gd name="T3" fmla="*/ 52388 h 14"/>
                <a:gd name="T4" fmla="*/ 0 w 31"/>
                <a:gd name="T5" fmla="*/ 0 h 14"/>
                <a:gd name="T6" fmla="*/ 59813 w 31"/>
                <a:gd name="T7" fmla="*/ 33678 h 14"/>
                <a:gd name="T8" fmla="*/ 115888 w 31"/>
                <a:gd name="T9" fmla="*/ 0 h 1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14">
                  <a:moveTo>
                    <a:pt x="31" y="0"/>
                  </a:moveTo>
                  <a:cubicBezTo>
                    <a:pt x="31" y="0"/>
                    <a:pt x="30" y="14"/>
                    <a:pt x="16" y="14"/>
                  </a:cubicBezTo>
                  <a:cubicBezTo>
                    <a:pt x="2" y="14"/>
                    <a:pt x="0" y="0"/>
                    <a:pt x="0" y="0"/>
                  </a:cubicBezTo>
                  <a:cubicBezTo>
                    <a:pt x="0" y="0"/>
                    <a:pt x="7" y="9"/>
                    <a:pt x="16" y="9"/>
                  </a:cubicBezTo>
                  <a:cubicBezTo>
                    <a:pt x="25" y="9"/>
                    <a:pt x="31" y="0"/>
                    <a:pt x="31" y="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1" name="Freeform 405"/>
            <p:cNvSpPr/>
            <p:nvPr/>
          </p:nvSpPr>
          <p:spPr bwMode="auto">
            <a:xfrm>
              <a:off x="7648576" y="11282363"/>
              <a:ext cx="157163" cy="60325"/>
            </a:xfrm>
            <a:custGeom>
              <a:avLst/>
              <a:gdLst>
                <a:gd name="T0" fmla="*/ 145937 w 42"/>
                <a:gd name="T1" fmla="*/ 60325 h 16"/>
                <a:gd name="T2" fmla="*/ 145937 w 42"/>
                <a:gd name="T3" fmla="*/ 60325 h 16"/>
                <a:gd name="T4" fmla="*/ 7484 w 42"/>
                <a:gd name="T5" fmla="*/ 26392 h 16"/>
                <a:gd name="T6" fmla="*/ 3742 w 42"/>
                <a:gd name="T7" fmla="*/ 7541 h 16"/>
                <a:gd name="T8" fmla="*/ 22452 w 42"/>
                <a:gd name="T9" fmla="*/ 3770 h 16"/>
                <a:gd name="T10" fmla="*/ 145937 w 42"/>
                <a:gd name="T11" fmla="*/ 33933 h 16"/>
                <a:gd name="T12" fmla="*/ 157163 w 42"/>
                <a:gd name="T13" fmla="*/ 49014 h 16"/>
                <a:gd name="T14" fmla="*/ 145937 w 42"/>
                <a:gd name="T15" fmla="*/ 60325 h 1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2" h="16">
                  <a:moveTo>
                    <a:pt x="39" y="16"/>
                  </a:moveTo>
                  <a:cubicBezTo>
                    <a:pt x="39" y="16"/>
                    <a:pt x="39" y="16"/>
                    <a:pt x="39" y="16"/>
                  </a:cubicBezTo>
                  <a:cubicBezTo>
                    <a:pt x="37" y="16"/>
                    <a:pt x="13" y="13"/>
                    <a:pt x="2" y="7"/>
                  </a:cubicBezTo>
                  <a:cubicBezTo>
                    <a:pt x="1" y="6"/>
                    <a:pt x="0" y="4"/>
                    <a:pt x="1" y="2"/>
                  </a:cubicBezTo>
                  <a:cubicBezTo>
                    <a:pt x="2" y="0"/>
                    <a:pt x="4" y="0"/>
                    <a:pt x="6" y="1"/>
                  </a:cubicBezTo>
                  <a:cubicBezTo>
                    <a:pt x="15" y="7"/>
                    <a:pt x="39" y="9"/>
                    <a:pt x="39" y="9"/>
                  </a:cubicBezTo>
                  <a:cubicBezTo>
                    <a:pt x="41" y="9"/>
                    <a:pt x="42" y="11"/>
                    <a:pt x="42" y="13"/>
                  </a:cubicBezTo>
                  <a:cubicBezTo>
                    <a:pt x="42" y="14"/>
                    <a:pt x="41" y="16"/>
                    <a:pt x="39" y="1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2" name="Freeform 406"/>
            <p:cNvSpPr/>
            <p:nvPr/>
          </p:nvSpPr>
          <p:spPr bwMode="auto">
            <a:xfrm>
              <a:off x="7648576" y="11226801"/>
              <a:ext cx="146050" cy="85725"/>
            </a:xfrm>
            <a:custGeom>
              <a:avLst/>
              <a:gdLst>
                <a:gd name="T0" fmla="*/ 131071 w 39"/>
                <a:gd name="T1" fmla="*/ 85725 h 23"/>
                <a:gd name="T2" fmla="*/ 7490 w 39"/>
                <a:gd name="T3" fmla="*/ 22363 h 23"/>
                <a:gd name="T4" fmla="*/ 7490 w 39"/>
                <a:gd name="T5" fmla="*/ 3727 h 23"/>
                <a:gd name="T6" fmla="*/ 26214 w 39"/>
                <a:gd name="T7" fmla="*/ 7454 h 23"/>
                <a:gd name="T8" fmla="*/ 26214 w 39"/>
                <a:gd name="T9" fmla="*/ 7454 h 23"/>
                <a:gd name="T10" fmla="*/ 131071 w 39"/>
                <a:gd name="T11" fmla="*/ 59635 h 23"/>
                <a:gd name="T12" fmla="*/ 134815 w 39"/>
                <a:gd name="T13" fmla="*/ 59635 h 23"/>
                <a:gd name="T14" fmla="*/ 146050 w 39"/>
                <a:gd name="T15" fmla="*/ 74543 h 23"/>
                <a:gd name="T16" fmla="*/ 134815 w 39"/>
                <a:gd name="T17" fmla="*/ 85725 h 23"/>
                <a:gd name="T18" fmla="*/ 131071 w 39"/>
                <a:gd name="T19" fmla="*/ 85725 h 2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9" h="23">
                  <a:moveTo>
                    <a:pt x="35" y="23"/>
                  </a:moveTo>
                  <a:cubicBezTo>
                    <a:pt x="14" y="23"/>
                    <a:pt x="2" y="7"/>
                    <a:pt x="2" y="6"/>
                  </a:cubicBezTo>
                  <a:cubicBezTo>
                    <a:pt x="0" y="4"/>
                    <a:pt x="1" y="2"/>
                    <a:pt x="2" y="1"/>
                  </a:cubicBezTo>
                  <a:cubicBezTo>
                    <a:pt x="4" y="0"/>
                    <a:pt x="6" y="0"/>
                    <a:pt x="7" y="2"/>
                  </a:cubicBezTo>
                  <a:cubicBezTo>
                    <a:pt x="7" y="2"/>
                    <a:pt x="7" y="2"/>
                    <a:pt x="7" y="2"/>
                  </a:cubicBezTo>
                  <a:cubicBezTo>
                    <a:pt x="7" y="2"/>
                    <a:pt x="18" y="16"/>
                    <a:pt x="35" y="16"/>
                  </a:cubicBezTo>
                  <a:cubicBezTo>
                    <a:pt x="35" y="16"/>
                    <a:pt x="35" y="16"/>
                    <a:pt x="36" y="16"/>
                  </a:cubicBezTo>
                  <a:cubicBezTo>
                    <a:pt x="37" y="16"/>
                    <a:pt x="39" y="18"/>
                    <a:pt x="39" y="20"/>
                  </a:cubicBezTo>
                  <a:cubicBezTo>
                    <a:pt x="39" y="22"/>
                    <a:pt x="38" y="23"/>
                    <a:pt x="36" y="23"/>
                  </a:cubicBezTo>
                  <a:cubicBezTo>
                    <a:pt x="35" y="23"/>
                    <a:pt x="35" y="23"/>
                    <a:pt x="35"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3" name="Freeform 407"/>
            <p:cNvSpPr/>
            <p:nvPr/>
          </p:nvSpPr>
          <p:spPr bwMode="auto">
            <a:xfrm>
              <a:off x="7723188" y="11207751"/>
              <a:ext cx="142875" cy="142875"/>
            </a:xfrm>
            <a:custGeom>
              <a:avLst/>
              <a:gdLst>
                <a:gd name="T0" fmla="*/ 131595 w 38"/>
                <a:gd name="T1" fmla="*/ 86477 h 38"/>
                <a:gd name="T2" fmla="*/ 56398 w 38"/>
                <a:gd name="T3" fmla="*/ 131595 h 38"/>
                <a:gd name="T4" fmla="*/ 7520 w 38"/>
                <a:gd name="T5" fmla="*/ 56398 h 38"/>
                <a:gd name="T6" fmla="*/ 86477 w 38"/>
                <a:gd name="T7" fmla="*/ 7520 h 38"/>
                <a:gd name="T8" fmla="*/ 131595 w 38"/>
                <a:gd name="T9" fmla="*/ 86477 h 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38">
                  <a:moveTo>
                    <a:pt x="35" y="23"/>
                  </a:moveTo>
                  <a:cubicBezTo>
                    <a:pt x="33" y="32"/>
                    <a:pt x="24" y="38"/>
                    <a:pt x="15" y="35"/>
                  </a:cubicBezTo>
                  <a:cubicBezTo>
                    <a:pt x="6" y="33"/>
                    <a:pt x="0" y="24"/>
                    <a:pt x="2" y="15"/>
                  </a:cubicBezTo>
                  <a:cubicBezTo>
                    <a:pt x="4" y="6"/>
                    <a:pt x="14" y="0"/>
                    <a:pt x="23" y="2"/>
                  </a:cubicBezTo>
                  <a:cubicBezTo>
                    <a:pt x="32" y="4"/>
                    <a:pt x="38" y="14"/>
                    <a:pt x="35"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4" name="Freeform 408"/>
            <p:cNvSpPr/>
            <p:nvPr/>
          </p:nvSpPr>
          <p:spPr bwMode="auto">
            <a:xfrm>
              <a:off x="7764463" y="11223626"/>
              <a:ext cx="57150" cy="33338"/>
            </a:xfrm>
            <a:custGeom>
              <a:avLst/>
              <a:gdLst>
                <a:gd name="T0" fmla="*/ 57150 w 15"/>
                <a:gd name="T1" fmla="*/ 18521 h 9"/>
                <a:gd name="T2" fmla="*/ 26670 w 15"/>
                <a:gd name="T3" fmla="*/ 33338 h 9"/>
                <a:gd name="T4" fmla="*/ 0 w 15"/>
                <a:gd name="T5" fmla="*/ 14817 h 9"/>
                <a:gd name="T6" fmla="*/ 30480 w 15"/>
                <a:gd name="T7" fmla="*/ 0 h 9"/>
                <a:gd name="T8" fmla="*/ 57150 w 15"/>
                <a:gd name="T9" fmla="*/ 18521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15" y="5"/>
                  </a:moveTo>
                  <a:cubicBezTo>
                    <a:pt x="15" y="8"/>
                    <a:pt x="12" y="9"/>
                    <a:pt x="7" y="9"/>
                  </a:cubicBezTo>
                  <a:cubicBezTo>
                    <a:pt x="3" y="9"/>
                    <a:pt x="0" y="7"/>
                    <a:pt x="0" y="4"/>
                  </a:cubicBezTo>
                  <a:cubicBezTo>
                    <a:pt x="0" y="2"/>
                    <a:pt x="4" y="0"/>
                    <a:pt x="8" y="0"/>
                  </a:cubicBezTo>
                  <a:cubicBezTo>
                    <a:pt x="12" y="0"/>
                    <a:pt x="15" y="3"/>
                    <a:pt x="15"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5" name="Freeform 409"/>
            <p:cNvSpPr/>
            <p:nvPr/>
          </p:nvSpPr>
          <p:spPr bwMode="auto">
            <a:xfrm>
              <a:off x="7629526" y="11072813"/>
              <a:ext cx="304800" cy="85725"/>
            </a:xfrm>
            <a:custGeom>
              <a:avLst/>
              <a:gdLst>
                <a:gd name="T0" fmla="*/ 304800 w 81"/>
                <a:gd name="T1" fmla="*/ 63362 h 23"/>
                <a:gd name="T2" fmla="*/ 304800 w 81"/>
                <a:gd name="T3" fmla="*/ 33545 h 23"/>
                <a:gd name="T4" fmla="*/ 297274 w 81"/>
                <a:gd name="T5" fmla="*/ 26090 h 23"/>
                <a:gd name="T6" fmla="*/ 3763 w 81"/>
                <a:gd name="T7" fmla="*/ 44726 h 23"/>
                <a:gd name="T8" fmla="*/ 0 w 81"/>
                <a:gd name="T9" fmla="*/ 55908 h 23"/>
                <a:gd name="T10" fmla="*/ 15052 w 81"/>
                <a:gd name="T11" fmla="*/ 81998 h 23"/>
                <a:gd name="T12" fmla="*/ 26341 w 81"/>
                <a:gd name="T13" fmla="*/ 85725 h 23"/>
                <a:gd name="T14" fmla="*/ 293511 w 81"/>
                <a:gd name="T15" fmla="*/ 70816 h 23"/>
                <a:gd name="T16" fmla="*/ 304800 w 81"/>
                <a:gd name="T17" fmla="*/ 63362 h 2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1" h="23">
                  <a:moveTo>
                    <a:pt x="81" y="17"/>
                  </a:moveTo>
                  <a:cubicBezTo>
                    <a:pt x="81" y="9"/>
                    <a:pt x="81" y="9"/>
                    <a:pt x="81" y="9"/>
                  </a:cubicBezTo>
                  <a:cubicBezTo>
                    <a:pt x="81" y="8"/>
                    <a:pt x="80" y="7"/>
                    <a:pt x="79" y="7"/>
                  </a:cubicBezTo>
                  <a:cubicBezTo>
                    <a:pt x="70" y="6"/>
                    <a:pt x="23" y="0"/>
                    <a:pt x="1" y="12"/>
                  </a:cubicBezTo>
                  <a:cubicBezTo>
                    <a:pt x="0" y="13"/>
                    <a:pt x="0" y="14"/>
                    <a:pt x="0" y="15"/>
                  </a:cubicBezTo>
                  <a:cubicBezTo>
                    <a:pt x="4" y="22"/>
                    <a:pt x="4" y="22"/>
                    <a:pt x="4" y="22"/>
                  </a:cubicBezTo>
                  <a:cubicBezTo>
                    <a:pt x="5" y="23"/>
                    <a:pt x="6" y="23"/>
                    <a:pt x="7" y="23"/>
                  </a:cubicBezTo>
                  <a:cubicBezTo>
                    <a:pt x="13" y="20"/>
                    <a:pt x="40" y="13"/>
                    <a:pt x="78" y="19"/>
                  </a:cubicBezTo>
                  <a:cubicBezTo>
                    <a:pt x="80" y="19"/>
                    <a:pt x="81" y="18"/>
                    <a:pt x="81" y="17"/>
                  </a:cubicBezTo>
                  <a:close/>
                </a:path>
              </a:pathLst>
            </a:custGeom>
            <a:solidFill>
              <a:srgbClr val="4C3626"/>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6" name="Freeform 410"/>
            <p:cNvSpPr/>
            <p:nvPr/>
          </p:nvSpPr>
          <p:spPr bwMode="auto">
            <a:xfrm>
              <a:off x="8324851" y="11072813"/>
              <a:ext cx="303213" cy="85725"/>
            </a:xfrm>
            <a:custGeom>
              <a:avLst/>
              <a:gdLst>
                <a:gd name="T0" fmla="*/ 0 w 81"/>
                <a:gd name="T1" fmla="*/ 63362 h 23"/>
                <a:gd name="T2" fmla="*/ 0 w 81"/>
                <a:gd name="T3" fmla="*/ 33545 h 23"/>
                <a:gd name="T4" fmla="*/ 7487 w 81"/>
                <a:gd name="T5" fmla="*/ 26090 h 23"/>
                <a:gd name="T6" fmla="*/ 299470 w 81"/>
                <a:gd name="T7" fmla="*/ 44726 h 23"/>
                <a:gd name="T8" fmla="*/ 299470 w 81"/>
                <a:gd name="T9" fmla="*/ 55908 h 23"/>
                <a:gd name="T10" fmla="*/ 284496 w 81"/>
                <a:gd name="T11" fmla="*/ 81998 h 23"/>
                <a:gd name="T12" fmla="*/ 277009 w 81"/>
                <a:gd name="T13" fmla="*/ 85725 h 23"/>
                <a:gd name="T14" fmla="*/ 7487 w 81"/>
                <a:gd name="T15" fmla="*/ 70816 h 23"/>
                <a:gd name="T16" fmla="*/ 0 w 81"/>
                <a:gd name="T17" fmla="*/ 63362 h 2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1" h="23">
                  <a:moveTo>
                    <a:pt x="0" y="17"/>
                  </a:moveTo>
                  <a:cubicBezTo>
                    <a:pt x="0" y="9"/>
                    <a:pt x="0" y="9"/>
                    <a:pt x="0" y="9"/>
                  </a:cubicBezTo>
                  <a:cubicBezTo>
                    <a:pt x="0" y="8"/>
                    <a:pt x="1" y="7"/>
                    <a:pt x="2" y="7"/>
                  </a:cubicBezTo>
                  <a:cubicBezTo>
                    <a:pt x="11" y="6"/>
                    <a:pt x="57" y="0"/>
                    <a:pt x="80" y="12"/>
                  </a:cubicBezTo>
                  <a:cubicBezTo>
                    <a:pt x="81" y="13"/>
                    <a:pt x="81" y="14"/>
                    <a:pt x="80" y="15"/>
                  </a:cubicBezTo>
                  <a:cubicBezTo>
                    <a:pt x="76" y="22"/>
                    <a:pt x="76" y="22"/>
                    <a:pt x="76" y="22"/>
                  </a:cubicBezTo>
                  <a:cubicBezTo>
                    <a:pt x="76" y="23"/>
                    <a:pt x="75" y="23"/>
                    <a:pt x="74" y="23"/>
                  </a:cubicBezTo>
                  <a:cubicBezTo>
                    <a:pt x="68" y="20"/>
                    <a:pt x="40" y="13"/>
                    <a:pt x="2" y="19"/>
                  </a:cubicBezTo>
                  <a:cubicBezTo>
                    <a:pt x="1" y="19"/>
                    <a:pt x="0" y="18"/>
                    <a:pt x="0" y="17"/>
                  </a:cubicBezTo>
                  <a:close/>
                </a:path>
              </a:pathLst>
            </a:custGeom>
            <a:solidFill>
              <a:srgbClr val="4C3626"/>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7" name="Freeform 411"/>
            <p:cNvSpPr/>
            <p:nvPr/>
          </p:nvSpPr>
          <p:spPr bwMode="auto">
            <a:xfrm>
              <a:off x="8448676" y="11282363"/>
              <a:ext cx="157163" cy="60325"/>
            </a:xfrm>
            <a:custGeom>
              <a:avLst/>
              <a:gdLst>
                <a:gd name="T0" fmla="*/ 14968 w 42"/>
                <a:gd name="T1" fmla="*/ 60325 h 16"/>
                <a:gd name="T2" fmla="*/ 0 w 42"/>
                <a:gd name="T3" fmla="*/ 49014 h 16"/>
                <a:gd name="T4" fmla="*/ 11226 w 42"/>
                <a:gd name="T5" fmla="*/ 33933 h 16"/>
                <a:gd name="T6" fmla="*/ 138453 w 42"/>
                <a:gd name="T7" fmla="*/ 3770 h 16"/>
                <a:gd name="T8" fmla="*/ 153421 w 42"/>
                <a:gd name="T9" fmla="*/ 7541 h 16"/>
                <a:gd name="T10" fmla="*/ 149679 w 42"/>
                <a:gd name="T11" fmla="*/ 26392 h 16"/>
                <a:gd name="T12" fmla="*/ 14968 w 42"/>
                <a:gd name="T13" fmla="*/ 60325 h 16"/>
                <a:gd name="T14" fmla="*/ 14968 w 42"/>
                <a:gd name="T15" fmla="*/ 60325 h 1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2" h="16">
                  <a:moveTo>
                    <a:pt x="4" y="16"/>
                  </a:moveTo>
                  <a:cubicBezTo>
                    <a:pt x="2" y="16"/>
                    <a:pt x="0" y="14"/>
                    <a:pt x="0" y="13"/>
                  </a:cubicBezTo>
                  <a:cubicBezTo>
                    <a:pt x="0" y="11"/>
                    <a:pt x="1" y="9"/>
                    <a:pt x="3" y="9"/>
                  </a:cubicBezTo>
                  <a:cubicBezTo>
                    <a:pt x="4" y="9"/>
                    <a:pt x="27" y="7"/>
                    <a:pt x="37" y="1"/>
                  </a:cubicBezTo>
                  <a:cubicBezTo>
                    <a:pt x="38" y="0"/>
                    <a:pt x="40" y="0"/>
                    <a:pt x="41" y="2"/>
                  </a:cubicBezTo>
                  <a:cubicBezTo>
                    <a:pt x="42" y="4"/>
                    <a:pt x="42" y="6"/>
                    <a:pt x="40" y="7"/>
                  </a:cubicBezTo>
                  <a:cubicBezTo>
                    <a:pt x="30" y="13"/>
                    <a:pt x="5" y="16"/>
                    <a:pt x="4" y="16"/>
                  </a:cubicBezTo>
                  <a:cubicBezTo>
                    <a:pt x="4" y="16"/>
                    <a:pt x="4" y="16"/>
                    <a:pt x="4" y="1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8" name="Freeform 412"/>
            <p:cNvSpPr/>
            <p:nvPr/>
          </p:nvSpPr>
          <p:spPr bwMode="auto">
            <a:xfrm>
              <a:off x="8459788" y="11226801"/>
              <a:ext cx="146050" cy="85725"/>
            </a:xfrm>
            <a:custGeom>
              <a:avLst/>
              <a:gdLst>
                <a:gd name="T0" fmla="*/ 14979 w 39"/>
                <a:gd name="T1" fmla="*/ 85725 h 23"/>
                <a:gd name="T2" fmla="*/ 14979 w 39"/>
                <a:gd name="T3" fmla="*/ 85725 h 23"/>
                <a:gd name="T4" fmla="*/ 0 w 39"/>
                <a:gd name="T5" fmla="*/ 74543 h 23"/>
                <a:gd name="T6" fmla="*/ 14979 w 39"/>
                <a:gd name="T7" fmla="*/ 59635 h 23"/>
                <a:gd name="T8" fmla="*/ 14979 w 39"/>
                <a:gd name="T9" fmla="*/ 59635 h 23"/>
                <a:gd name="T10" fmla="*/ 14979 w 39"/>
                <a:gd name="T11" fmla="*/ 59635 h 23"/>
                <a:gd name="T12" fmla="*/ 119836 w 39"/>
                <a:gd name="T13" fmla="*/ 7454 h 23"/>
                <a:gd name="T14" fmla="*/ 138560 w 39"/>
                <a:gd name="T15" fmla="*/ 3727 h 23"/>
                <a:gd name="T16" fmla="*/ 142305 w 39"/>
                <a:gd name="T17" fmla="*/ 22363 h 23"/>
                <a:gd name="T18" fmla="*/ 14979 w 39"/>
                <a:gd name="T19" fmla="*/ 85725 h 2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9" h="23">
                  <a:moveTo>
                    <a:pt x="4" y="23"/>
                  </a:moveTo>
                  <a:cubicBezTo>
                    <a:pt x="4" y="23"/>
                    <a:pt x="4" y="23"/>
                    <a:pt x="4" y="23"/>
                  </a:cubicBezTo>
                  <a:cubicBezTo>
                    <a:pt x="2" y="23"/>
                    <a:pt x="0" y="22"/>
                    <a:pt x="0" y="20"/>
                  </a:cubicBezTo>
                  <a:cubicBezTo>
                    <a:pt x="1" y="18"/>
                    <a:pt x="2" y="16"/>
                    <a:pt x="4" y="16"/>
                  </a:cubicBezTo>
                  <a:cubicBezTo>
                    <a:pt x="4" y="16"/>
                    <a:pt x="4" y="16"/>
                    <a:pt x="4" y="16"/>
                  </a:cubicBezTo>
                  <a:cubicBezTo>
                    <a:pt x="4" y="16"/>
                    <a:pt x="4" y="16"/>
                    <a:pt x="4" y="16"/>
                  </a:cubicBezTo>
                  <a:cubicBezTo>
                    <a:pt x="22" y="16"/>
                    <a:pt x="32" y="2"/>
                    <a:pt x="32" y="2"/>
                  </a:cubicBezTo>
                  <a:cubicBezTo>
                    <a:pt x="33" y="0"/>
                    <a:pt x="36" y="0"/>
                    <a:pt x="37" y="1"/>
                  </a:cubicBezTo>
                  <a:cubicBezTo>
                    <a:pt x="39" y="2"/>
                    <a:pt x="39" y="4"/>
                    <a:pt x="38" y="6"/>
                  </a:cubicBezTo>
                  <a:cubicBezTo>
                    <a:pt x="37" y="7"/>
                    <a:pt x="26" y="23"/>
                    <a:pt x="4"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79" name="Freeform 413"/>
            <p:cNvSpPr/>
            <p:nvPr/>
          </p:nvSpPr>
          <p:spPr bwMode="auto">
            <a:xfrm>
              <a:off x="8391526" y="11207751"/>
              <a:ext cx="142875" cy="142875"/>
            </a:xfrm>
            <a:custGeom>
              <a:avLst/>
              <a:gdLst>
                <a:gd name="T0" fmla="*/ 7520 w 38"/>
                <a:gd name="T1" fmla="*/ 86477 h 38"/>
                <a:gd name="T2" fmla="*/ 86477 w 38"/>
                <a:gd name="T3" fmla="*/ 131595 h 38"/>
                <a:gd name="T4" fmla="*/ 131595 w 38"/>
                <a:gd name="T5" fmla="*/ 56398 h 38"/>
                <a:gd name="T6" fmla="*/ 56398 w 38"/>
                <a:gd name="T7" fmla="*/ 7520 h 38"/>
                <a:gd name="T8" fmla="*/ 7520 w 38"/>
                <a:gd name="T9" fmla="*/ 86477 h 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38">
                  <a:moveTo>
                    <a:pt x="2" y="23"/>
                  </a:moveTo>
                  <a:cubicBezTo>
                    <a:pt x="5" y="32"/>
                    <a:pt x="14" y="38"/>
                    <a:pt x="23" y="35"/>
                  </a:cubicBezTo>
                  <a:cubicBezTo>
                    <a:pt x="32" y="33"/>
                    <a:pt x="38" y="24"/>
                    <a:pt x="35" y="15"/>
                  </a:cubicBezTo>
                  <a:cubicBezTo>
                    <a:pt x="33" y="6"/>
                    <a:pt x="24" y="0"/>
                    <a:pt x="15" y="2"/>
                  </a:cubicBezTo>
                  <a:cubicBezTo>
                    <a:pt x="6" y="4"/>
                    <a:pt x="0" y="14"/>
                    <a:pt x="2"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80" name="Freeform 414"/>
            <p:cNvSpPr/>
            <p:nvPr/>
          </p:nvSpPr>
          <p:spPr bwMode="auto">
            <a:xfrm>
              <a:off x="8432801" y="11223626"/>
              <a:ext cx="60325" cy="33338"/>
            </a:xfrm>
            <a:custGeom>
              <a:avLst/>
              <a:gdLst>
                <a:gd name="T0" fmla="*/ 0 w 16"/>
                <a:gd name="T1" fmla="*/ 18521 h 9"/>
                <a:gd name="T2" fmla="*/ 30163 w 16"/>
                <a:gd name="T3" fmla="*/ 33338 h 9"/>
                <a:gd name="T4" fmla="*/ 60325 w 16"/>
                <a:gd name="T5" fmla="*/ 14817 h 9"/>
                <a:gd name="T6" fmla="*/ 30163 w 16"/>
                <a:gd name="T7" fmla="*/ 0 h 9"/>
                <a:gd name="T8" fmla="*/ 0 w 16"/>
                <a:gd name="T9" fmla="*/ 18521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 h="9">
                  <a:moveTo>
                    <a:pt x="0" y="5"/>
                  </a:moveTo>
                  <a:cubicBezTo>
                    <a:pt x="0" y="8"/>
                    <a:pt x="4" y="9"/>
                    <a:pt x="8" y="9"/>
                  </a:cubicBezTo>
                  <a:cubicBezTo>
                    <a:pt x="12" y="9"/>
                    <a:pt x="16" y="7"/>
                    <a:pt x="16" y="4"/>
                  </a:cubicBezTo>
                  <a:cubicBezTo>
                    <a:pt x="16" y="2"/>
                    <a:pt x="12" y="0"/>
                    <a:pt x="8" y="0"/>
                  </a:cubicBezTo>
                  <a:cubicBezTo>
                    <a:pt x="3" y="0"/>
                    <a:pt x="0" y="3"/>
                    <a:pt x="0"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81" name="Freeform 415"/>
            <p:cNvSpPr/>
            <p:nvPr/>
          </p:nvSpPr>
          <p:spPr bwMode="auto">
            <a:xfrm>
              <a:off x="7385051" y="10498138"/>
              <a:ext cx="1435100" cy="673100"/>
            </a:xfrm>
            <a:custGeom>
              <a:avLst/>
              <a:gdLst>
                <a:gd name="T0" fmla="*/ 56352 w 382"/>
                <a:gd name="T1" fmla="*/ 627976 h 179"/>
                <a:gd name="T2" fmla="*/ 725064 w 382"/>
                <a:gd name="T3" fmla="*/ 233141 h 179"/>
                <a:gd name="T4" fmla="*/ 593575 w 382"/>
                <a:gd name="T5" fmla="*/ 364753 h 179"/>
                <a:gd name="T6" fmla="*/ 1078203 w 382"/>
                <a:gd name="T7" fmla="*/ 278265 h 179"/>
                <a:gd name="T8" fmla="*/ 1378748 w 382"/>
                <a:gd name="T9" fmla="*/ 673100 h 179"/>
                <a:gd name="T10" fmla="*/ 1435100 w 382"/>
                <a:gd name="T11" fmla="*/ 661819 h 179"/>
                <a:gd name="T12" fmla="*/ 1420073 w 382"/>
                <a:gd name="T13" fmla="*/ 214339 h 179"/>
                <a:gd name="T14" fmla="*/ 834011 w 382"/>
                <a:gd name="T15" fmla="*/ 0 h 179"/>
                <a:gd name="T16" fmla="*/ 0 w 382"/>
                <a:gd name="T17" fmla="*/ 184256 h 179"/>
                <a:gd name="T18" fmla="*/ 56352 w 382"/>
                <a:gd name="T19" fmla="*/ 627976 h 1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2" h="179">
                  <a:moveTo>
                    <a:pt x="15" y="167"/>
                  </a:moveTo>
                  <a:cubicBezTo>
                    <a:pt x="15" y="167"/>
                    <a:pt x="21" y="57"/>
                    <a:pt x="193" y="62"/>
                  </a:cubicBezTo>
                  <a:cubicBezTo>
                    <a:pt x="193" y="62"/>
                    <a:pt x="190" y="88"/>
                    <a:pt x="158" y="97"/>
                  </a:cubicBezTo>
                  <a:cubicBezTo>
                    <a:pt x="158" y="97"/>
                    <a:pt x="242" y="123"/>
                    <a:pt x="287" y="74"/>
                  </a:cubicBezTo>
                  <a:cubicBezTo>
                    <a:pt x="287" y="74"/>
                    <a:pt x="374" y="94"/>
                    <a:pt x="367" y="179"/>
                  </a:cubicBezTo>
                  <a:cubicBezTo>
                    <a:pt x="382" y="176"/>
                    <a:pt x="382" y="176"/>
                    <a:pt x="382" y="176"/>
                  </a:cubicBezTo>
                  <a:cubicBezTo>
                    <a:pt x="378" y="57"/>
                    <a:pt x="378" y="57"/>
                    <a:pt x="378" y="57"/>
                  </a:cubicBezTo>
                  <a:cubicBezTo>
                    <a:pt x="222" y="0"/>
                    <a:pt x="222" y="0"/>
                    <a:pt x="222" y="0"/>
                  </a:cubicBezTo>
                  <a:cubicBezTo>
                    <a:pt x="0" y="49"/>
                    <a:pt x="0" y="49"/>
                    <a:pt x="0" y="49"/>
                  </a:cubicBezTo>
                  <a:lnTo>
                    <a:pt x="15" y="167"/>
                  </a:ln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sp>
        <p:nvSpPr>
          <p:cNvPr id="282" name="圆角矩形 281"/>
          <p:cNvSpPr/>
          <p:nvPr/>
        </p:nvSpPr>
        <p:spPr>
          <a:xfrm>
            <a:off x="9058196" y="5566945"/>
            <a:ext cx="1360448" cy="423746"/>
          </a:xfrm>
          <a:prstGeom prst="roundRect">
            <a:avLst>
              <a:gd name="adj" fmla="val 50000"/>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徐瑞</a:t>
            </a:r>
            <a:endParaRPr lang="en-US" altLang="zh-CN" dirty="0"/>
          </a:p>
        </p:txBody>
      </p:sp>
      <p:grpSp>
        <p:nvGrpSpPr>
          <p:cNvPr id="283" name="组合 282"/>
          <p:cNvGrpSpPr>
            <a:grpSpLocks noChangeAspect="1"/>
          </p:cNvGrpSpPr>
          <p:nvPr/>
        </p:nvGrpSpPr>
        <p:grpSpPr bwMode="auto">
          <a:xfrm>
            <a:off x="10561222" y="2737915"/>
            <a:ext cx="1265236" cy="2408242"/>
            <a:chOff x="7145338" y="10123488"/>
            <a:chExt cx="2133601" cy="4060826"/>
          </a:xfrm>
        </p:grpSpPr>
        <p:sp>
          <p:nvSpPr>
            <p:cNvPr id="284" name="Rectangle 383"/>
            <p:cNvSpPr>
              <a:spLocks noChangeArrowheads="1"/>
            </p:cNvSpPr>
            <p:nvPr/>
          </p:nvSpPr>
          <p:spPr bwMode="auto">
            <a:xfrm>
              <a:off x="7854951" y="11868151"/>
              <a:ext cx="492125" cy="484188"/>
            </a:xfrm>
            <a:prstGeom prst="rect">
              <a:avLst/>
            </a:prstGeom>
            <a:solidFill>
              <a:srgbClr val="54A3B5"/>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285" name="Oval 384"/>
            <p:cNvSpPr>
              <a:spLocks noChangeArrowheads="1"/>
            </p:cNvSpPr>
            <p:nvPr/>
          </p:nvSpPr>
          <p:spPr bwMode="auto">
            <a:xfrm>
              <a:off x="8069263" y="12033251"/>
              <a:ext cx="63500" cy="65088"/>
            </a:xfrm>
            <a:prstGeom prst="ellipse">
              <a:avLst/>
            </a:prstGeom>
            <a:solidFill>
              <a:srgbClr val="4493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286" name="Oval 385"/>
            <p:cNvSpPr>
              <a:spLocks noChangeArrowheads="1"/>
            </p:cNvSpPr>
            <p:nvPr/>
          </p:nvSpPr>
          <p:spPr bwMode="auto">
            <a:xfrm>
              <a:off x="8069263" y="12165013"/>
              <a:ext cx="63500" cy="63500"/>
            </a:xfrm>
            <a:prstGeom prst="ellipse">
              <a:avLst/>
            </a:prstGeom>
            <a:solidFill>
              <a:srgbClr val="4493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eaLnBrk="1" hangingPunct="1"/>
              <a:endParaRPr lang="zh-CN" altLang="en-US"/>
            </a:p>
          </p:txBody>
        </p:sp>
        <p:sp>
          <p:nvSpPr>
            <p:cNvPr id="287" name="Freeform 386"/>
            <p:cNvSpPr/>
            <p:nvPr/>
          </p:nvSpPr>
          <p:spPr bwMode="auto">
            <a:xfrm>
              <a:off x="7866063" y="11903076"/>
              <a:ext cx="465138" cy="165100"/>
            </a:xfrm>
            <a:custGeom>
              <a:avLst/>
              <a:gdLst>
                <a:gd name="T0" fmla="*/ 127000 w 293"/>
                <a:gd name="T1" fmla="*/ 165100 h 104"/>
                <a:gd name="T2" fmla="*/ 233363 w 293"/>
                <a:gd name="T3" fmla="*/ 66675 h 104"/>
                <a:gd name="T4" fmla="*/ 334963 w 293"/>
                <a:gd name="T5" fmla="*/ 165100 h 104"/>
                <a:gd name="T6" fmla="*/ 465138 w 293"/>
                <a:gd name="T7" fmla="*/ 0 h 104"/>
                <a:gd name="T8" fmla="*/ 0 w 293"/>
                <a:gd name="T9" fmla="*/ 0 h 104"/>
                <a:gd name="T10" fmla="*/ 127000 w 293"/>
                <a:gd name="T11" fmla="*/ 165100 h 10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93" h="104">
                  <a:moveTo>
                    <a:pt x="80" y="104"/>
                  </a:moveTo>
                  <a:lnTo>
                    <a:pt x="147" y="42"/>
                  </a:lnTo>
                  <a:lnTo>
                    <a:pt x="211" y="104"/>
                  </a:lnTo>
                  <a:lnTo>
                    <a:pt x="293" y="0"/>
                  </a:lnTo>
                  <a:lnTo>
                    <a:pt x="0" y="0"/>
                  </a:lnTo>
                  <a:lnTo>
                    <a:pt x="80" y="104"/>
                  </a:lnTo>
                  <a:close/>
                </a:path>
              </a:pathLst>
            </a:custGeom>
            <a:solidFill>
              <a:srgbClr val="4493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88" name="Freeform 387"/>
            <p:cNvSpPr/>
            <p:nvPr/>
          </p:nvSpPr>
          <p:spPr bwMode="auto">
            <a:xfrm>
              <a:off x="7775576" y="13430251"/>
              <a:ext cx="258763" cy="754063"/>
            </a:xfrm>
            <a:custGeom>
              <a:avLst/>
              <a:gdLst>
                <a:gd name="T0" fmla="*/ 206260 w 69"/>
                <a:gd name="T1" fmla="*/ 7503 h 201"/>
                <a:gd name="T2" fmla="*/ 195010 w 69"/>
                <a:gd name="T3" fmla="*/ 367653 h 201"/>
                <a:gd name="T4" fmla="*/ 176259 w 69"/>
                <a:gd name="T5" fmla="*/ 731554 h 201"/>
                <a:gd name="T6" fmla="*/ 22501 w 69"/>
                <a:gd name="T7" fmla="*/ 330137 h 201"/>
                <a:gd name="T8" fmla="*/ 7500 w 69"/>
                <a:gd name="T9" fmla="*/ 0 h 201"/>
                <a:gd name="T10" fmla="*/ 206260 w 69"/>
                <a:gd name="T11" fmla="*/ 7503 h 2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9" h="201">
                  <a:moveTo>
                    <a:pt x="55" y="2"/>
                  </a:moveTo>
                  <a:cubicBezTo>
                    <a:pt x="55" y="2"/>
                    <a:pt x="47" y="47"/>
                    <a:pt x="52" y="98"/>
                  </a:cubicBezTo>
                  <a:cubicBezTo>
                    <a:pt x="57" y="147"/>
                    <a:pt x="69" y="190"/>
                    <a:pt x="47" y="195"/>
                  </a:cubicBezTo>
                  <a:cubicBezTo>
                    <a:pt x="25" y="201"/>
                    <a:pt x="13" y="151"/>
                    <a:pt x="6" y="88"/>
                  </a:cubicBezTo>
                  <a:cubicBezTo>
                    <a:pt x="0" y="24"/>
                    <a:pt x="2" y="0"/>
                    <a:pt x="2" y="0"/>
                  </a:cubicBezTo>
                  <a:lnTo>
                    <a:pt x="55" y="2"/>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89" name="Freeform 388"/>
            <p:cNvSpPr/>
            <p:nvPr/>
          </p:nvSpPr>
          <p:spPr bwMode="auto">
            <a:xfrm>
              <a:off x="8162926" y="13430251"/>
              <a:ext cx="255588" cy="754063"/>
            </a:xfrm>
            <a:custGeom>
              <a:avLst/>
              <a:gdLst>
                <a:gd name="T0" fmla="*/ 52621 w 68"/>
                <a:gd name="T1" fmla="*/ 7503 h 201"/>
                <a:gd name="T2" fmla="*/ 63897 w 68"/>
                <a:gd name="T3" fmla="*/ 367653 h 201"/>
                <a:gd name="T4" fmla="*/ 82690 w 68"/>
                <a:gd name="T5" fmla="*/ 731554 h 201"/>
                <a:gd name="T6" fmla="*/ 233036 w 68"/>
                <a:gd name="T7" fmla="*/ 330137 h 201"/>
                <a:gd name="T8" fmla="*/ 251829 w 68"/>
                <a:gd name="T9" fmla="*/ 0 h 201"/>
                <a:gd name="T10" fmla="*/ 52621 w 68"/>
                <a:gd name="T11" fmla="*/ 7503 h 201"/>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68" h="201">
                  <a:moveTo>
                    <a:pt x="14" y="2"/>
                  </a:moveTo>
                  <a:cubicBezTo>
                    <a:pt x="14" y="2"/>
                    <a:pt x="22" y="47"/>
                    <a:pt x="17" y="98"/>
                  </a:cubicBezTo>
                  <a:cubicBezTo>
                    <a:pt x="11" y="147"/>
                    <a:pt x="0" y="190"/>
                    <a:pt x="22" y="195"/>
                  </a:cubicBezTo>
                  <a:cubicBezTo>
                    <a:pt x="43" y="201"/>
                    <a:pt x="56" y="151"/>
                    <a:pt x="62" y="88"/>
                  </a:cubicBezTo>
                  <a:cubicBezTo>
                    <a:pt x="68" y="24"/>
                    <a:pt x="67" y="0"/>
                    <a:pt x="67" y="0"/>
                  </a:cubicBezTo>
                  <a:lnTo>
                    <a:pt x="14" y="2"/>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0" name="Freeform 389"/>
            <p:cNvSpPr/>
            <p:nvPr/>
          </p:nvSpPr>
          <p:spPr bwMode="auto">
            <a:xfrm>
              <a:off x="7847013" y="13996988"/>
              <a:ext cx="158750" cy="176213"/>
            </a:xfrm>
            <a:custGeom>
              <a:avLst/>
              <a:gdLst>
                <a:gd name="T0" fmla="*/ 105833 w 42"/>
                <a:gd name="T1" fmla="*/ 164965 h 47"/>
                <a:gd name="T2" fmla="*/ 151190 w 42"/>
                <a:gd name="T3" fmla="*/ 11248 h 47"/>
                <a:gd name="T4" fmla="*/ 0 w 42"/>
                <a:gd name="T5" fmla="*/ 37492 h 47"/>
                <a:gd name="T6" fmla="*/ 105833 w 42"/>
                <a:gd name="T7" fmla="*/ 164965 h 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2" h="47">
                  <a:moveTo>
                    <a:pt x="28" y="44"/>
                  </a:moveTo>
                  <a:cubicBezTo>
                    <a:pt x="41" y="41"/>
                    <a:pt x="42" y="25"/>
                    <a:pt x="40" y="3"/>
                  </a:cubicBezTo>
                  <a:cubicBezTo>
                    <a:pt x="21" y="0"/>
                    <a:pt x="8" y="4"/>
                    <a:pt x="0" y="10"/>
                  </a:cubicBezTo>
                  <a:cubicBezTo>
                    <a:pt x="7" y="33"/>
                    <a:pt x="16" y="47"/>
                    <a:pt x="28" y="44"/>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1" name="Freeform 390"/>
            <p:cNvSpPr/>
            <p:nvPr/>
          </p:nvSpPr>
          <p:spPr bwMode="auto">
            <a:xfrm>
              <a:off x="8193088" y="13996988"/>
              <a:ext cx="157163" cy="176213"/>
            </a:xfrm>
            <a:custGeom>
              <a:avLst/>
              <a:gdLst>
                <a:gd name="T0" fmla="*/ 52388 w 42"/>
                <a:gd name="T1" fmla="*/ 164965 h 47"/>
                <a:gd name="T2" fmla="*/ 7484 w 42"/>
                <a:gd name="T3" fmla="*/ 11248 h 47"/>
                <a:gd name="T4" fmla="*/ 157163 w 42"/>
                <a:gd name="T5" fmla="*/ 37492 h 47"/>
                <a:gd name="T6" fmla="*/ 52388 w 42"/>
                <a:gd name="T7" fmla="*/ 164965 h 4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2" h="47">
                  <a:moveTo>
                    <a:pt x="14" y="44"/>
                  </a:moveTo>
                  <a:cubicBezTo>
                    <a:pt x="1" y="41"/>
                    <a:pt x="0" y="25"/>
                    <a:pt x="2" y="3"/>
                  </a:cubicBezTo>
                  <a:cubicBezTo>
                    <a:pt x="21" y="0"/>
                    <a:pt x="34" y="4"/>
                    <a:pt x="42" y="10"/>
                  </a:cubicBezTo>
                  <a:cubicBezTo>
                    <a:pt x="35" y="33"/>
                    <a:pt x="26" y="47"/>
                    <a:pt x="14" y="44"/>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2" name="Freeform 391"/>
            <p:cNvSpPr/>
            <p:nvPr/>
          </p:nvSpPr>
          <p:spPr bwMode="auto">
            <a:xfrm>
              <a:off x="8482013" y="12728576"/>
              <a:ext cx="244475" cy="349250"/>
            </a:xfrm>
            <a:custGeom>
              <a:avLst/>
              <a:gdLst>
                <a:gd name="T0" fmla="*/ 191819 w 65"/>
                <a:gd name="T1" fmla="*/ 3755 h 93"/>
                <a:gd name="T2" fmla="*/ 18806 w 65"/>
                <a:gd name="T3" fmla="*/ 349250 h 93"/>
                <a:gd name="T4" fmla="*/ 0 w 65"/>
                <a:gd name="T5" fmla="*/ 0 h 93"/>
                <a:gd name="T6" fmla="*/ 191819 w 65"/>
                <a:gd name="T7" fmla="*/ 3755 h 9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5" h="93">
                  <a:moveTo>
                    <a:pt x="51" y="1"/>
                  </a:moveTo>
                  <a:cubicBezTo>
                    <a:pt x="51" y="1"/>
                    <a:pt x="65" y="81"/>
                    <a:pt x="5" y="93"/>
                  </a:cubicBezTo>
                  <a:cubicBezTo>
                    <a:pt x="0" y="0"/>
                    <a:pt x="0" y="0"/>
                    <a:pt x="0" y="0"/>
                  </a:cubicBezTo>
                  <a:lnTo>
                    <a:pt x="51" y="1"/>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3" name="Freeform 392"/>
            <p:cNvSpPr/>
            <p:nvPr/>
          </p:nvSpPr>
          <p:spPr bwMode="auto">
            <a:xfrm>
              <a:off x="7475538" y="12728576"/>
              <a:ext cx="244475" cy="349250"/>
            </a:xfrm>
            <a:custGeom>
              <a:avLst/>
              <a:gdLst>
                <a:gd name="T0" fmla="*/ 52656 w 65"/>
                <a:gd name="T1" fmla="*/ 3755 h 93"/>
                <a:gd name="T2" fmla="*/ 229430 w 65"/>
                <a:gd name="T3" fmla="*/ 349250 h 93"/>
                <a:gd name="T4" fmla="*/ 244475 w 65"/>
                <a:gd name="T5" fmla="*/ 0 h 93"/>
                <a:gd name="T6" fmla="*/ 52656 w 65"/>
                <a:gd name="T7" fmla="*/ 3755 h 9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5" h="93">
                  <a:moveTo>
                    <a:pt x="14" y="1"/>
                  </a:moveTo>
                  <a:cubicBezTo>
                    <a:pt x="14" y="1"/>
                    <a:pt x="0" y="81"/>
                    <a:pt x="61" y="93"/>
                  </a:cubicBezTo>
                  <a:cubicBezTo>
                    <a:pt x="65" y="0"/>
                    <a:pt x="65" y="0"/>
                    <a:pt x="65" y="0"/>
                  </a:cubicBezTo>
                  <a:lnTo>
                    <a:pt x="14" y="1"/>
                  </a:ln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4" name="Freeform 393"/>
            <p:cNvSpPr/>
            <p:nvPr/>
          </p:nvSpPr>
          <p:spPr bwMode="auto">
            <a:xfrm>
              <a:off x="7662863" y="12833351"/>
              <a:ext cx="876300" cy="660400"/>
            </a:xfrm>
            <a:custGeom>
              <a:avLst/>
              <a:gdLst>
                <a:gd name="T0" fmla="*/ 0 w 233"/>
                <a:gd name="T1" fmla="*/ 0 h 176"/>
                <a:gd name="T2" fmla="*/ 876300 w 233"/>
                <a:gd name="T3" fmla="*/ 0 h 176"/>
                <a:gd name="T4" fmla="*/ 849973 w 233"/>
                <a:gd name="T5" fmla="*/ 626630 h 176"/>
                <a:gd name="T6" fmla="*/ 440030 w 233"/>
                <a:gd name="T7" fmla="*/ 660400 h 176"/>
                <a:gd name="T8" fmla="*/ 26327 w 233"/>
                <a:gd name="T9" fmla="*/ 626630 h 176"/>
                <a:gd name="T10" fmla="*/ 0 w 233"/>
                <a:gd name="T11" fmla="*/ 0 h 176"/>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33" h="176">
                  <a:moveTo>
                    <a:pt x="0" y="0"/>
                  </a:moveTo>
                  <a:cubicBezTo>
                    <a:pt x="233" y="0"/>
                    <a:pt x="233" y="0"/>
                    <a:pt x="233" y="0"/>
                  </a:cubicBezTo>
                  <a:cubicBezTo>
                    <a:pt x="226" y="167"/>
                    <a:pt x="226" y="167"/>
                    <a:pt x="226" y="167"/>
                  </a:cubicBezTo>
                  <a:cubicBezTo>
                    <a:pt x="226" y="167"/>
                    <a:pt x="191" y="176"/>
                    <a:pt x="117" y="176"/>
                  </a:cubicBezTo>
                  <a:cubicBezTo>
                    <a:pt x="43" y="176"/>
                    <a:pt x="7" y="167"/>
                    <a:pt x="7" y="167"/>
                  </a:cubicBezTo>
                  <a:lnTo>
                    <a:pt x="0" y="0"/>
                  </a:lnTo>
                  <a:close/>
                </a:path>
              </a:pathLst>
            </a:custGeom>
            <a:solidFill>
              <a:srgbClr val="EA9628"/>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5" name="Freeform 394"/>
            <p:cNvSpPr/>
            <p:nvPr/>
          </p:nvSpPr>
          <p:spPr bwMode="auto">
            <a:xfrm>
              <a:off x="7516813" y="11845926"/>
              <a:ext cx="1168400" cy="1009650"/>
            </a:xfrm>
            <a:custGeom>
              <a:avLst/>
              <a:gdLst>
                <a:gd name="T0" fmla="*/ 867847 w 311"/>
                <a:gd name="T1" fmla="*/ 0 h 269"/>
                <a:gd name="T2" fmla="*/ 803979 w 311"/>
                <a:gd name="T3" fmla="*/ 3753 h 269"/>
                <a:gd name="T4" fmla="*/ 586078 w 311"/>
                <a:gd name="T5" fmla="*/ 457908 h 269"/>
                <a:gd name="T6" fmla="*/ 368177 w 311"/>
                <a:gd name="T7" fmla="*/ 3753 h 269"/>
                <a:gd name="T8" fmla="*/ 300553 w 311"/>
                <a:gd name="T9" fmla="*/ 0 h 269"/>
                <a:gd name="T10" fmla="*/ 0 w 311"/>
                <a:gd name="T11" fmla="*/ 882036 h 269"/>
                <a:gd name="T12" fmla="*/ 146520 w 311"/>
                <a:gd name="T13" fmla="*/ 919570 h 269"/>
                <a:gd name="T14" fmla="*/ 146520 w 311"/>
                <a:gd name="T15" fmla="*/ 987130 h 269"/>
                <a:gd name="T16" fmla="*/ 586078 w 311"/>
                <a:gd name="T17" fmla="*/ 1009650 h 269"/>
                <a:gd name="T18" fmla="*/ 586078 w 311"/>
                <a:gd name="T19" fmla="*/ 1009650 h 269"/>
                <a:gd name="T20" fmla="*/ 586078 w 311"/>
                <a:gd name="T21" fmla="*/ 1009650 h 269"/>
                <a:gd name="T22" fmla="*/ 1021880 w 311"/>
                <a:gd name="T23" fmla="*/ 987130 h 269"/>
                <a:gd name="T24" fmla="*/ 1021880 w 311"/>
                <a:gd name="T25" fmla="*/ 919570 h 269"/>
                <a:gd name="T26" fmla="*/ 1168400 w 311"/>
                <a:gd name="T27" fmla="*/ 882036 h 269"/>
                <a:gd name="T28" fmla="*/ 867847 w 311"/>
                <a:gd name="T29" fmla="*/ 0 h 269"/>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11" h="269">
                  <a:moveTo>
                    <a:pt x="231" y="0"/>
                  </a:moveTo>
                  <a:cubicBezTo>
                    <a:pt x="214" y="1"/>
                    <a:pt x="214" y="1"/>
                    <a:pt x="214" y="1"/>
                  </a:cubicBezTo>
                  <a:cubicBezTo>
                    <a:pt x="212" y="54"/>
                    <a:pt x="189" y="94"/>
                    <a:pt x="156" y="122"/>
                  </a:cubicBezTo>
                  <a:cubicBezTo>
                    <a:pt x="123" y="94"/>
                    <a:pt x="99" y="54"/>
                    <a:pt x="98" y="1"/>
                  </a:cubicBezTo>
                  <a:cubicBezTo>
                    <a:pt x="80" y="0"/>
                    <a:pt x="80" y="0"/>
                    <a:pt x="80" y="0"/>
                  </a:cubicBezTo>
                  <a:cubicBezTo>
                    <a:pt x="80" y="0"/>
                    <a:pt x="19" y="35"/>
                    <a:pt x="0" y="235"/>
                  </a:cubicBezTo>
                  <a:cubicBezTo>
                    <a:pt x="0" y="235"/>
                    <a:pt x="25" y="247"/>
                    <a:pt x="39" y="245"/>
                  </a:cubicBezTo>
                  <a:cubicBezTo>
                    <a:pt x="39" y="263"/>
                    <a:pt x="39" y="263"/>
                    <a:pt x="39" y="263"/>
                  </a:cubicBezTo>
                  <a:cubicBezTo>
                    <a:pt x="39" y="263"/>
                    <a:pt x="110" y="269"/>
                    <a:pt x="156" y="269"/>
                  </a:cubicBezTo>
                  <a:cubicBezTo>
                    <a:pt x="156" y="269"/>
                    <a:pt x="156" y="269"/>
                    <a:pt x="156" y="269"/>
                  </a:cubicBezTo>
                  <a:cubicBezTo>
                    <a:pt x="156" y="269"/>
                    <a:pt x="156" y="269"/>
                    <a:pt x="156" y="269"/>
                  </a:cubicBezTo>
                  <a:cubicBezTo>
                    <a:pt x="201" y="269"/>
                    <a:pt x="272" y="263"/>
                    <a:pt x="272" y="263"/>
                  </a:cubicBezTo>
                  <a:cubicBezTo>
                    <a:pt x="272" y="245"/>
                    <a:pt x="272" y="245"/>
                    <a:pt x="272" y="245"/>
                  </a:cubicBezTo>
                  <a:cubicBezTo>
                    <a:pt x="286" y="247"/>
                    <a:pt x="311" y="235"/>
                    <a:pt x="311" y="235"/>
                  </a:cubicBezTo>
                  <a:cubicBezTo>
                    <a:pt x="292" y="35"/>
                    <a:pt x="231" y="0"/>
                    <a:pt x="231" y="0"/>
                  </a:cubicBezTo>
                  <a:close/>
                </a:path>
              </a:pathLst>
            </a:custGeom>
            <a:solidFill>
              <a:srgbClr val="F4EFE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6" name="Freeform 395"/>
            <p:cNvSpPr/>
            <p:nvPr/>
          </p:nvSpPr>
          <p:spPr bwMode="auto">
            <a:xfrm>
              <a:off x="7618413" y="12198351"/>
              <a:ext cx="101600" cy="566738"/>
            </a:xfrm>
            <a:custGeom>
              <a:avLst/>
              <a:gdLst>
                <a:gd name="T0" fmla="*/ 0 w 27"/>
                <a:gd name="T1" fmla="*/ 562985 h 151"/>
                <a:gd name="T2" fmla="*/ 45156 w 27"/>
                <a:gd name="T3" fmla="*/ 566738 h 151"/>
                <a:gd name="T4" fmla="*/ 101600 w 27"/>
                <a:gd name="T5" fmla="*/ 0 h 151"/>
                <a:gd name="T6" fmla="*/ 0 w 27"/>
                <a:gd name="T7" fmla="*/ 562985 h 15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 h="151">
                  <a:moveTo>
                    <a:pt x="0" y="150"/>
                  </a:moveTo>
                  <a:cubicBezTo>
                    <a:pt x="4" y="151"/>
                    <a:pt x="9" y="151"/>
                    <a:pt x="12" y="151"/>
                  </a:cubicBezTo>
                  <a:cubicBezTo>
                    <a:pt x="12" y="151"/>
                    <a:pt x="16" y="51"/>
                    <a:pt x="27" y="0"/>
                  </a:cubicBezTo>
                  <a:cubicBezTo>
                    <a:pt x="27" y="0"/>
                    <a:pt x="7" y="67"/>
                    <a:pt x="0" y="150"/>
                  </a:cubicBez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7" name="Freeform 396"/>
            <p:cNvSpPr/>
            <p:nvPr/>
          </p:nvSpPr>
          <p:spPr bwMode="auto">
            <a:xfrm>
              <a:off x="8482013" y="12198351"/>
              <a:ext cx="101600" cy="566738"/>
            </a:xfrm>
            <a:custGeom>
              <a:avLst/>
              <a:gdLst>
                <a:gd name="T0" fmla="*/ 101600 w 27"/>
                <a:gd name="T1" fmla="*/ 562985 h 151"/>
                <a:gd name="T2" fmla="*/ 56444 w 27"/>
                <a:gd name="T3" fmla="*/ 566738 h 151"/>
                <a:gd name="T4" fmla="*/ 0 w 27"/>
                <a:gd name="T5" fmla="*/ 0 h 151"/>
                <a:gd name="T6" fmla="*/ 101600 w 27"/>
                <a:gd name="T7" fmla="*/ 562985 h 151"/>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7" h="151">
                  <a:moveTo>
                    <a:pt x="27" y="150"/>
                  </a:moveTo>
                  <a:cubicBezTo>
                    <a:pt x="23" y="151"/>
                    <a:pt x="19" y="151"/>
                    <a:pt x="15" y="151"/>
                  </a:cubicBezTo>
                  <a:cubicBezTo>
                    <a:pt x="15" y="151"/>
                    <a:pt x="11" y="51"/>
                    <a:pt x="0" y="0"/>
                  </a:cubicBezTo>
                  <a:cubicBezTo>
                    <a:pt x="0" y="0"/>
                    <a:pt x="21" y="67"/>
                    <a:pt x="27" y="150"/>
                  </a:cubicBezTo>
                  <a:close/>
                </a:path>
              </a:pathLst>
            </a:custGeom>
            <a:solidFill>
              <a:srgbClr val="E2DC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8" name="Freeform 397"/>
            <p:cNvSpPr/>
            <p:nvPr/>
          </p:nvSpPr>
          <p:spPr bwMode="auto">
            <a:xfrm>
              <a:off x="8556626" y="10123488"/>
              <a:ext cx="722313" cy="1103313"/>
            </a:xfrm>
            <a:custGeom>
              <a:avLst/>
              <a:gdLst>
                <a:gd name="T0" fmla="*/ 22572 w 192"/>
                <a:gd name="T1" fmla="*/ 195144 h 294"/>
                <a:gd name="T2" fmla="*/ 293440 w 192"/>
                <a:gd name="T3" fmla="*/ 37528 h 294"/>
                <a:gd name="T4" fmla="*/ 545497 w 192"/>
                <a:gd name="T5" fmla="*/ 559162 h 294"/>
                <a:gd name="T6" fmla="*/ 714789 w 192"/>
                <a:gd name="T7" fmla="*/ 750553 h 294"/>
                <a:gd name="T8" fmla="*/ 673406 w 192"/>
                <a:gd name="T9" fmla="*/ 829361 h 294"/>
                <a:gd name="T10" fmla="*/ 714789 w 192"/>
                <a:gd name="T11" fmla="*/ 829361 h 294"/>
                <a:gd name="T12" fmla="*/ 289678 w 192"/>
                <a:gd name="T13" fmla="*/ 848125 h 294"/>
                <a:gd name="T14" fmla="*/ 22572 w 192"/>
                <a:gd name="T15" fmla="*/ 195144 h 294"/>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92" h="294">
                  <a:moveTo>
                    <a:pt x="6" y="52"/>
                  </a:moveTo>
                  <a:cubicBezTo>
                    <a:pt x="6" y="52"/>
                    <a:pt x="0" y="0"/>
                    <a:pt x="78" y="10"/>
                  </a:cubicBezTo>
                  <a:cubicBezTo>
                    <a:pt x="156" y="21"/>
                    <a:pt x="136" y="100"/>
                    <a:pt x="145" y="149"/>
                  </a:cubicBezTo>
                  <a:cubicBezTo>
                    <a:pt x="154" y="197"/>
                    <a:pt x="171" y="206"/>
                    <a:pt x="190" y="200"/>
                  </a:cubicBezTo>
                  <a:cubicBezTo>
                    <a:pt x="190" y="200"/>
                    <a:pt x="192" y="217"/>
                    <a:pt x="179" y="221"/>
                  </a:cubicBezTo>
                  <a:cubicBezTo>
                    <a:pt x="179" y="221"/>
                    <a:pt x="180" y="223"/>
                    <a:pt x="190" y="221"/>
                  </a:cubicBezTo>
                  <a:cubicBezTo>
                    <a:pt x="190" y="221"/>
                    <a:pt x="173" y="294"/>
                    <a:pt x="77" y="226"/>
                  </a:cubicBezTo>
                  <a:lnTo>
                    <a:pt x="6" y="52"/>
                  </a:lnTo>
                  <a:close/>
                </a:path>
              </a:pathLst>
            </a:custGeom>
            <a:solidFill>
              <a:srgbClr val="49494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299" name="Freeform 398"/>
            <p:cNvSpPr/>
            <p:nvPr/>
          </p:nvSpPr>
          <p:spPr bwMode="auto">
            <a:xfrm>
              <a:off x="8448676" y="10266363"/>
              <a:ext cx="333375" cy="333375"/>
            </a:xfrm>
            <a:custGeom>
              <a:avLst/>
              <a:gdLst>
                <a:gd name="T0" fmla="*/ 0 w 89"/>
                <a:gd name="T1" fmla="*/ 67424 h 89"/>
                <a:gd name="T2" fmla="*/ 164815 w 89"/>
                <a:gd name="T3" fmla="*/ 52441 h 89"/>
                <a:gd name="T4" fmla="*/ 284680 w 89"/>
                <a:gd name="T5" fmla="*/ 333375 h 89"/>
                <a:gd name="T6" fmla="*/ 0 w 89"/>
                <a:gd name="T7" fmla="*/ 67424 h 8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89" h="89">
                  <a:moveTo>
                    <a:pt x="0" y="18"/>
                  </a:moveTo>
                  <a:cubicBezTo>
                    <a:pt x="0" y="18"/>
                    <a:pt x="22" y="0"/>
                    <a:pt x="44" y="14"/>
                  </a:cubicBezTo>
                  <a:cubicBezTo>
                    <a:pt x="67" y="28"/>
                    <a:pt x="89" y="71"/>
                    <a:pt x="76" y="89"/>
                  </a:cubicBezTo>
                  <a:lnTo>
                    <a:pt x="0" y="18"/>
                  </a:lnTo>
                  <a:close/>
                </a:path>
              </a:pathLst>
            </a:custGeom>
            <a:solidFill>
              <a:srgbClr val="F9F5E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0" name="Freeform 399"/>
            <p:cNvSpPr/>
            <p:nvPr/>
          </p:nvSpPr>
          <p:spPr bwMode="auto">
            <a:xfrm>
              <a:off x="7145338" y="10266363"/>
              <a:ext cx="1916113" cy="1665288"/>
            </a:xfrm>
            <a:custGeom>
              <a:avLst/>
              <a:gdLst>
                <a:gd name="T0" fmla="*/ 958057 w 510"/>
                <a:gd name="T1" fmla="*/ 0 h 444"/>
                <a:gd name="T2" fmla="*/ 326866 w 510"/>
                <a:gd name="T3" fmla="*/ 1395241 h 444"/>
                <a:gd name="T4" fmla="*/ 958057 w 510"/>
                <a:gd name="T5" fmla="*/ 1665288 h 444"/>
                <a:gd name="T6" fmla="*/ 1589247 w 510"/>
                <a:gd name="T7" fmla="*/ 1395241 h 444"/>
                <a:gd name="T8" fmla="*/ 958057 w 510"/>
                <a:gd name="T9" fmla="*/ 0 h 44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10" h="444">
                  <a:moveTo>
                    <a:pt x="255" y="0"/>
                  </a:moveTo>
                  <a:cubicBezTo>
                    <a:pt x="13" y="0"/>
                    <a:pt x="0" y="240"/>
                    <a:pt x="87" y="372"/>
                  </a:cubicBezTo>
                  <a:cubicBezTo>
                    <a:pt x="135" y="444"/>
                    <a:pt x="255" y="444"/>
                    <a:pt x="255" y="444"/>
                  </a:cubicBezTo>
                  <a:cubicBezTo>
                    <a:pt x="255" y="444"/>
                    <a:pt x="375" y="444"/>
                    <a:pt x="423" y="372"/>
                  </a:cubicBezTo>
                  <a:cubicBezTo>
                    <a:pt x="510" y="240"/>
                    <a:pt x="496" y="0"/>
                    <a:pt x="255" y="0"/>
                  </a:cubicBez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1" name="Freeform 400"/>
            <p:cNvSpPr/>
            <p:nvPr/>
          </p:nvSpPr>
          <p:spPr bwMode="auto">
            <a:xfrm>
              <a:off x="7204076" y="11133138"/>
              <a:ext cx="350838" cy="434975"/>
            </a:xfrm>
            <a:custGeom>
              <a:avLst/>
              <a:gdLst>
                <a:gd name="T0" fmla="*/ 286706 w 93"/>
                <a:gd name="T1" fmla="*/ 112494 h 116"/>
                <a:gd name="T2" fmla="*/ 116946 w 93"/>
                <a:gd name="T3" fmla="*/ 48747 h 116"/>
                <a:gd name="T4" fmla="*/ 350838 w 93"/>
                <a:gd name="T5" fmla="*/ 434975 h 116"/>
                <a:gd name="T6" fmla="*/ 286706 w 93"/>
                <a:gd name="T7" fmla="*/ 112494 h 1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3" h="116">
                  <a:moveTo>
                    <a:pt x="76" y="30"/>
                  </a:moveTo>
                  <a:cubicBezTo>
                    <a:pt x="76" y="30"/>
                    <a:pt x="59" y="0"/>
                    <a:pt x="31" y="13"/>
                  </a:cubicBezTo>
                  <a:cubicBezTo>
                    <a:pt x="0" y="27"/>
                    <a:pt x="21" y="106"/>
                    <a:pt x="93" y="116"/>
                  </a:cubicBezTo>
                  <a:lnTo>
                    <a:pt x="76" y="30"/>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2" name="Freeform 401"/>
            <p:cNvSpPr/>
            <p:nvPr/>
          </p:nvSpPr>
          <p:spPr bwMode="auto">
            <a:xfrm>
              <a:off x="8647113" y="11133138"/>
              <a:ext cx="354013" cy="434975"/>
            </a:xfrm>
            <a:custGeom>
              <a:avLst/>
              <a:gdLst>
                <a:gd name="T0" fmla="*/ 64024 w 94"/>
                <a:gd name="T1" fmla="*/ 112494 h 116"/>
                <a:gd name="T2" fmla="*/ 237264 w 94"/>
                <a:gd name="T3" fmla="*/ 48747 h 116"/>
                <a:gd name="T4" fmla="*/ 0 w 94"/>
                <a:gd name="T5" fmla="*/ 434975 h 116"/>
                <a:gd name="T6" fmla="*/ 64024 w 94"/>
                <a:gd name="T7" fmla="*/ 112494 h 116"/>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94" h="116">
                  <a:moveTo>
                    <a:pt x="17" y="30"/>
                  </a:moveTo>
                  <a:cubicBezTo>
                    <a:pt x="17" y="30"/>
                    <a:pt x="34" y="0"/>
                    <a:pt x="63" y="13"/>
                  </a:cubicBezTo>
                  <a:cubicBezTo>
                    <a:pt x="94" y="27"/>
                    <a:pt x="73" y="106"/>
                    <a:pt x="0" y="116"/>
                  </a:cubicBezTo>
                  <a:lnTo>
                    <a:pt x="17" y="30"/>
                  </a:lnTo>
                  <a:close/>
                </a:path>
              </a:pathLst>
            </a:custGeom>
            <a:solidFill>
              <a:srgbClr val="F4D3B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3" name="Freeform 402"/>
            <p:cNvSpPr/>
            <p:nvPr/>
          </p:nvSpPr>
          <p:spPr bwMode="auto">
            <a:xfrm>
              <a:off x="7442201" y="10720388"/>
              <a:ext cx="1322388" cy="1200150"/>
            </a:xfrm>
            <a:custGeom>
              <a:avLst/>
              <a:gdLst>
                <a:gd name="T0" fmla="*/ 980521 w 352"/>
                <a:gd name="T1" fmla="*/ 1091386 h 320"/>
                <a:gd name="T2" fmla="*/ 792681 w 352"/>
                <a:gd name="T3" fmla="*/ 1166396 h 320"/>
                <a:gd name="T4" fmla="*/ 525950 w 352"/>
                <a:gd name="T5" fmla="*/ 1166396 h 320"/>
                <a:gd name="T6" fmla="*/ 338111 w 352"/>
                <a:gd name="T7" fmla="*/ 1091386 h 320"/>
                <a:gd name="T8" fmla="*/ 0 w 352"/>
                <a:gd name="T9" fmla="*/ 592574 h 320"/>
                <a:gd name="T10" fmla="*/ 0 w 352"/>
                <a:gd name="T11" fmla="*/ 0 h 320"/>
                <a:gd name="T12" fmla="*/ 1322388 w 352"/>
                <a:gd name="T13" fmla="*/ 0 h 320"/>
                <a:gd name="T14" fmla="*/ 1322388 w 352"/>
                <a:gd name="T15" fmla="*/ 592574 h 320"/>
                <a:gd name="T16" fmla="*/ 980521 w 352"/>
                <a:gd name="T17" fmla="*/ 1091386 h 32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352" h="320">
                  <a:moveTo>
                    <a:pt x="261" y="291"/>
                  </a:moveTo>
                  <a:cubicBezTo>
                    <a:pt x="211" y="311"/>
                    <a:pt x="211" y="311"/>
                    <a:pt x="211" y="311"/>
                  </a:cubicBezTo>
                  <a:cubicBezTo>
                    <a:pt x="188" y="320"/>
                    <a:pt x="163" y="320"/>
                    <a:pt x="140" y="311"/>
                  </a:cubicBezTo>
                  <a:cubicBezTo>
                    <a:pt x="90" y="291"/>
                    <a:pt x="90" y="291"/>
                    <a:pt x="90" y="291"/>
                  </a:cubicBezTo>
                  <a:cubicBezTo>
                    <a:pt x="36" y="269"/>
                    <a:pt x="0" y="217"/>
                    <a:pt x="0" y="158"/>
                  </a:cubicBezTo>
                  <a:cubicBezTo>
                    <a:pt x="0" y="0"/>
                    <a:pt x="0" y="0"/>
                    <a:pt x="0" y="0"/>
                  </a:cubicBezTo>
                  <a:cubicBezTo>
                    <a:pt x="352" y="0"/>
                    <a:pt x="352" y="0"/>
                    <a:pt x="352" y="0"/>
                  </a:cubicBezTo>
                  <a:cubicBezTo>
                    <a:pt x="352" y="158"/>
                    <a:pt x="352" y="158"/>
                    <a:pt x="352" y="158"/>
                  </a:cubicBezTo>
                  <a:cubicBezTo>
                    <a:pt x="352" y="217"/>
                    <a:pt x="316" y="269"/>
                    <a:pt x="261" y="291"/>
                  </a:cubicBezTo>
                  <a:close/>
                </a:path>
              </a:pathLst>
            </a:custGeom>
            <a:solidFill>
              <a:srgbClr val="F9DAB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4" name="Freeform 403"/>
            <p:cNvSpPr/>
            <p:nvPr/>
          </p:nvSpPr>
          <p:spPr bwMode="auto">
            <a:xfrm>
              <a:off x="7989888" y="11614151"/>
              <a:ext cx="236538" cy="134938"/>
            </a:xfrm>
            <a:custGeom>
              <a:avLst/>
              <a:gdLst>
                <a:gd name="T0" fmla="*/ 0 w 63"/>
                <a:gd name="T1" fmla="*/ 44979 h 36"/>
                <a:gd name="T2" fmla="*/ 63828 w 63"/>
                <a:gd name="T3" fmla="*/ 3748 h 36"/>
                <a:gd name="T4" fmla="*/ 116392 w 63"/>
                <a:gd name="T5" fmla="*/ 37483 h 36"/>
                <a:gd name="T6" fmla="*/ 183974 w 63"/>
                <a:gd name="T7" fmla="*/ 3748 h 36"/>
                <a:gd name="T8" fmla="*/ 236538 w 63"/>
                <a:gd name="T9" fmla="*/ 48728 h 36"/>
                <a:gd name="T10" fmla="*/ 116392 w 63"/>
                <a:gd name="T11" fmla="*/ 134938 h 36"/>
                <a:gd name="T12" fmla="*/ 0 w 63"/>
                <a:gd name="T13" fmla="*/ 44979 h 36"/>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3" h="36">
                  <a:moveTo>
                    <a:pt x="0" y="12"/>
                  </a:moveTo>
                  <a:cubicBezTo>
                    <a:pt x="0" y="12"/>
                    <a:pt x="8" y="0"/>
                    <a:pt x="17" y="1"/>
                  </a:cubicBezTo>
                  <a:cubicBezTo>
                    <a:pt x="26" y="1"/>
                    <a:pt x="31" y="10"/>
                    <a:pt x="31" y="10"/>
                  </a:cubicBezTo>
                  <a:cubicBezTo>
                    <a:pt x="31" y="10"/>
                    <a:pt x="40" y="1"/>
                    <a:pt x="49" y="1"/>
                  </a:cubicBezTo>
                  <a:cubicBezTo>
                    <a:pt x="59" y="1"/>
                    <a:pt x="63" y="13"/>
                    <a:pt x="63" y="13"/>
                  </a:cubicBezTo>
                  <a:cubicBezTo>
                    <a:pt x="63" y="13"/>
                    <a:pt x="53" y="36"/>
                    <a:pt x="31" y="36"/>
                  </a:cubicBezTo>
                  <a:cubicBezTo>
                    <a:pt x="8" y="36"/>
                    <a:pt x="0" y="12"/>
                    <a:pt x="0" y="12"/>
                  </a:cubicBezTo>
                  <a:close/>
                </a:path>
              </a:pathLst>
            </a:custGeom>
            <a:solidFill>
              <a:srgbClr val="C65044"/>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5" name="Freeform 404"/>
            <p:cNvSpPr/>
            <p:nvPr/>
          </p:nvSpPr>
          <p:spPr bwMode="auto">
            <a:xfrm>
              <a:off x="8050213" y="11455401"/>
              <a:ext cx="115888" cy="52388"/>
            </a:xfrm>
            <a:custGeom>
              <a:avLst/>
              <a:gdLst>
                <a:gd name="T0" fmla="*/ 115888 w 31"/>
                <a:gd name="T1" fmla="*/ 0 h 14"/>
                <a:gd name="T2" fmla="*/ 59813 w 31"/>
                <a:gd name="T3" fmla="*/ 52388 h 14"/>
                <a:gd name="T4" fmla="*/ 0 w 31"/>
                <a:gd name="T5" fmla="*/ 0 h 14"/>
                <a:gd name="T6" fmla="*/ 59813 w 31"/>
                <a:gd name="T7" fmla="*/ 33678 h 14"/>
                <a:gd name="T8" fmla="*/ 115888 w 31"/>
                <a:gd name="T9" fmla="*/ 0 h 1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1" h="14">
                  <a:moveTo>
                    <a:pt x="31" y="0"/>
                  </a:moveTo>
                  <a:cubicBezTo>
                    <a:pt x="31" y="0"/>
                    <a:pt x="30" y="14"/>
                    <a:pt x="16" y="14"/>
                  </a:cubicBezTo>
                  <a:cubicBezTo>
                    <a:pt x="2" y="14"/>
                    <a:pt x="0" y="0"/>
                    <a:pt x="0" y="0"/>
                  </a:cubicBezTo>
                  <a:cubicBezTo>
                    <a:pt x="0" y="0"/>
                    <a:pt x="7" y="9"/>
                    <a:pt x="16" y="9"/>
                  </a:cubicBezTo>
                  <a:cubicBezTo>
                    <a:pt x="25" y="9"/>
                    <a:pt x="31" y="0"/>
                    <a:pt x="31" y="0"/>
                  </a:cubicBezTo>
                  <a:close/>
                </a:path>
              </a:pathLst>
            </a:custGeom>
            <a:solidFill>
              <a:srgbClr val="EFC4A0"/>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6" name="Freeform 405"/>
            <p:cNvSpPr/>
            <p:nvPr/>
          </p:nvSpPr>
          <p:spPr bwMode="auto">
            <a:xfrm>
              <a:off x="7648576" y="11282363"/>
              <a:ext cx="157163" cy="60325"/>
            </a:xfrm>
            <a:custGeom>
              <a:avLst/>
              <a:gdLst>
                <a:gd name="T0" fmla="*/ 145937 w 42"/>
                <a:gd name="T1" fmla="*/ 60325 h 16"/>
                <a:gd name="T2" fmla="*/ 145937 w 42"/>
                <a:gd name="T3" fmla="*/ 60325 h 16"/>
                <a:gd name="T4" fmla="*/ 7484 w 42"/>
                <a:gd name="T5" fmla="*/ 26392 h 16"/>
                <a:gd name="T6" fmla="*/ 3742 w 42"/>
                <a:gd name="T7" fmla="*/ 7541 h 16"/>
                <a:gd name="T8" fmla="*/ 22452 w 42"/>
                <a:gd name="T9" fmla="*/ 3770 h 16"/>
                <a:gd name="T10" fmla="*/ 145937 w 42"/>
                <a:gd name="T11" fmla="*/ 33933 h 16"/>
                <a:gd name="T12" fmla="*/ 157163 w 42"/>
                <a:gd name="T13" fmla="*/ 49014 h 16"/>
                <a:gd name="T14" fmla="*/ 145937 w 42"/>
                <a:gd name="T15" fmla="*/ 60325 h 1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2" h="16">
                  <a:moveTo>
                    <a:pt x="39" y="16"/>
                  </a:moveTo>
                  <a:cubicBezTo>
                    <a:pt x="39" y="16"/>
                    <a:pt x="39" y="16"/>
                    <a:pt x="39" y="16"/>
                  </a:cubicBezTo>
                  <a:cubicBezTo>
                    <a:pt x="37" y="16"/>
                    <a:pt x="13" y="13"/>
                    <a:pt x="2" y="7"/>
                  </a:cubicBezTo>
                  <a:cubicBezTo>
                    <a:pt x="1" y="6"/>
                    <a:pt x="0" y="4"/>
                    <a:pt x="1" y="2"/>
                  </a:cubicBezTo>
                  <a:cubicBezTo>
                    <a:pt x="2" y="0"/>
                    <a:pt x="4" y="0"/>
                    <a:pt x="6" y="1"/>
                  </a:cubicBezTo>
                  <a:cubicBezTo>
                    <a:pt x="15" y="7"/>
                    <a:pt x="39" y="9"/>
                    <a:pt x="39" y="9"/>
                  </a:cubicBezTo>
                  <a:cubicBezTo>
                    <a:pt x="41" y="9"/>
                    <a:pt x="42" y="11"/>
                    <a:pt x="42" y="13"/>
                  </a:cubicBezTo>
                  <a:cubicBezTo>
                    <a:pt x="42" y="14"/>
                    <a:pt x="41" y="16"/>
                    <a:pt x="39" y="1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7" name="Freeform 406"/>
            <p:cNvSpPr/>
            <p:nvPr/>
          </p:nvSpPr>
          <p:spPr bwMode="auto">
            <a:xfrm>
              <a:off x="7648576" y="11226801"/>
              <a:ext cx="146050" cy="85725"/>
            </a:xfrm>
            <a:custGeom>
              <a:avLst/>
              <a:gdLst>
                <a:gd name="T0" fmla="*/ 131071 w 39"/>
                <a:gd name="T1" fmla="*/ 85725 h 23"/>
                <a:gd name="T2" fmla="*/ 7490 w 39"/>
                <a:gd name="T3" fmla="*/ 22363 h 23"/>
                <a:gd name="T4" fmla="*/ 7490 w 39"/>
                <a:gd name="T5" fmla="*/ 3727 h 23"/>
                <a:gd name="T6" fmla="*/ 26214 w 39"/>
                <a:gd name="T7" fmla="*/ 7454 h 23"/>
                <a:gd name="T8" fmla="*/ 26214 w 39"/>
                <a:gd name="T9" fmla="*/ 7454 h 23"/>
                <a:gd name="T10" fmla="*/ 131071 w 39"/>
                <a:gd name="T11" fmla="*/ 59635 h 23"/>
                <a:gd name="T12" fmla="*/ 134815 w 39"/>
                <a:gd name="T13" fmla="*/ 59635 h 23"/>
                <a:gd name="T14" fmla="*/ 146050 w 39"/>
                <a:gd name="T15" fmla="*/ 74543 h 23"/>
                <a:gd name="T16" fmla="*/ 134815 w 39"/>
                <a:gd name="T17" fmla="*/ 85725 h 23"/>
                <a:gd name="T18" fmla="*/ 131071 w 39"/>
                <a:gd name="T19" fmla="*/ 85725 h 2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9" h="23">
                  <a:moveTo>
                    <a:pt x="35" y="23"/>
                  </a:moveTo>
                  <a:cubicBezTo>
                    <a:pt x="14" y="23"/>
                    <a:pt x="2" y="7"/>
                    <a:pt x="2" y="6"/>
                  </a:cubicBezTo>
                  <a:cubicBezTo>
                    <a:pt x="0" y="4"/>
                    <a:pt x="1" y="2"/>
                    <a:pt x="2" y="1"/>
                  </a:cubicBezTo>
                  <a:cubicBezTo>
                    <a:pt x="4" y="0"/>
                    <a:pt x="6" y="0"/>
                    <a:pt x="7" y="2"/>
                  </a:cubicBezTo>
                  <a:cubicBezTo>
                    <a:pt x="7" y="2"/>
                    <a:pt x="7" y="2"/>
                    <a:pt x="7" y="2"/>
                  </a:cubicBezTo>
                  <a:cubicBezTo>
                    <a:pt x="7" y="2"/>
                    <a:pt x="18" y="16"/>
                    <a:pt x="35" y="16"/>
                  </a:cubicBezTo>
                  <a:cubicBezTo>
                    <a:pt x="35" y="16"/>
                    <a:pt x="35" y="16"/>
                    <a:pt x="36" y="16"/>
                  </a:cubicBezTo>
                  <a:cubicBezTo>
                    <a:pt x="37" y="16"/>
                    <a:pt x="39" y="18"/>
                    <a:pt x="39" y="20"/>
                  </a:cubicBezTo>
                  <a:cubicBezTo>
                    <a:pt x="39" y="22"/>
                    <a:pt x="38" y="23"/>
                    <a:pt x="36" y="23"/>
                  </a:cubicBezTo>
                  <a:cubicBezTo>
                    <a:pt x="35" y="23"/>
                    <a:pt x="35" y="23"/>
                    <a:pt x="35"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8" name="Freeform 407"/>
            <p:cNvSpPr/>
            <p:nvPr/>
          </p:nvSpPr>
          <p:spPr bwMode="auto">
            <a:xfrm>
              <a:off x="7723188" y="11207751"/>
              <a:ext cx="142875" cy="142875"/>
            </a:xfrm>
            <a:custGeom>
              <a:avLst/>
              <a:gdLst>
                <a:gd name="T0" fmla="*/ 131595 w 38"/>
                <a:gd name="T1" fmla="*/ 86477 h 38"/>
                <a:gd name="T2" fmla="*/ 56398 w 38"/>
                <a:gd name="T3" fmla="*/ 131595 h 38"/>
                <a:gd name="T4" fmla="*/ 7520 w 38"/>
                <a:gd name="T5" fmla="*/ 56398 h 38"/>
                <a:gd name="T6" fmla="*/ 86477 w 38"/>
                <a:gd name="T7" fmla="*/ 7520 h 38"/>
                <a:gd name="T8" fmla="*/ 131595 w 38"/>
                <a:gd name="T9" fmla="*/ 86477 h 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38">
                  <a:moveTo>
                    <a:pt x="35" y="23"/>
                  </a:moveTo>
                  <a:cubicBezTo>
                    <a:pt x="33" y="32"/>
                    <a:pt x="24" y="38"/>
                    <a:pt x="15" y="35"/>
                  </a:cubicBezTo>
                  <a:cubicBezTo>
                    <a:pt x="6" y="33"/>
                    <a:pt x="0" y="24"/>
                    <a:pt x="2" y="15"/>
                  </a:cubicBezTo>
                  <a:cubicBezTo>
                    <a:pt x="4" y="6"/>
                    <a:pt x="14" y="0"/>
                    <a:pt x="23" y="2"/>
                  </a:cubicBezTo>
                  <a:cubicBezTo>
                    <a:pt x="32" y="4"/>
                    <a:pt x="38" y="14"/>
                    <a:pt x="35"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09" name="Freeform 408"/>
            <p:cNvSpPr/>
            <p:nvPr/>
          </p:nvSpPr>
          <p:spPr bwMode="auto">
            <a:xfrm>
              <a:off x="7764463" y="11223626"/>
              <a:ext cx="57150" cy="33338"/>
            </a:xfrm>
            <a:custGeom>
              <a:avLst/>
              <a:gdLst>
                <a:gd name="T0" fmla="*/ 57150 w 15"/>
                <a:gd name="T1" fmla="*/ 18521 h 9"/>
                <a:gd name="T2" fmla="*/ 26670 w 15"/>
                <a:gd name="T3" fmla="*/ 33338 h 9"/>
                <a:gd name="T4" fmla="*/ 0 w 15"/>
                <a:gd name="T5" fmla="*/ 14817 h 9"/>
                <a:gd name="T6" fmla="*/ 30480 w 15"/>
                <a:gd name="T7" fmla="*/ 0 h 9"/>
                <a:gd name="T8" fmla="*/ 57150 w 15"/>
                <a:gd name="T9" fmla="*/ 18521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5" h="9">
                  <a:moveTo>
                    <a:pt x="15" y="5"/>
                  </a:moveTo>
                  <a:cubicBezTo>
                    <a:pt x="15" y="8"/>
                    <a:pt x="12" y="9"/>
                    <a:pt x="7" y="9"/>
                  </a:cubicBezTo>
                  <a:cubicBezTo>
                    <a:pt x="3" y="9"/>
                    <a:pt x="0" y="7"/>
                    <a:pt x="0" y="4"/>
                  </a:cubicBezTo>
                  <a:cubicBezTo>
                    <a:pt x="0" y="2"/>
                    <a:pt x="4" y="0"/>
                    <a:pt x="8" y="0"/>
                  </a:cubicBezTo>
                  <a:cubicBezTo>
                    <a:pt x="12" y="0"/>
                    <a:pt x="15" y="3"/>
                    <a:pt x="15"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10" name="Freeform 409"/>
            <p:cNvSpPr/>
            <p:nvPr/>
          </p:nvSpPr>
          <p:spPr bwMode="auto">
            <a:xfrm>
              <a:off x="7629526" y="11072813"/>
              <a:ext cx="304800" cy="85725"/>
            </a:xfrm>
            <a:custGeom>
              <a:avLst/>
              <a:gdLst>
                <a:gd name="T0" fmla="*/ 304800 w 81"/>
                <a:gd name="T1" fmla="*/ 63362 h 23"/>
                <a:gd name="T2" fmla="*/ 304800 w 81"/>
                <a:gd name="T3" fmla="*/ 33545 h 23"/>
                <a:gd name="T4" fmla="*/ 297274 w 81"/>
                <a:gd name="T5" fmla="*/ 26090 h 23"/>
                <a:gd name="T6" fmla="*/ 3763 w 81"/>
                <a:gd name="T7" fmla="*/ 44726 h 23"/>
                <a:gd name="T8" fmla="*/ 0 w 81"/>
                <a:gd name="T9" fmla="*/ 55908 h 23"/>
                <a:gd name="T10" fmla="*/ 15052 w 81"/>
                <a:gd name="T11" fmla="*/ 81998 h 23"/>
                <a:gd name="T12" fmla="*/ 26341 w 81"/>
                <a:gd name="T13" fmla="*/ 85725 h 23"/>
                <a:gd name="T14" fmla="*/ 293511 w 81"/>
                <a:gd name="T15" fmla="*/ 70816 h 23"/>
                <a:gd name="T16" fmla="*/ 304800 w 81"/>
                <a:gd name="T17" fmla="*/ 63362 h 2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1" h="23">
                  <a:moveTo>
                    <a:pt x="81" y="17"/>
                  </a:moveTo>
                  <a:cubicBezTo>
                    <a:pt x="81" y="9"/>
                    <a:pt x="81" y="9"/>
                    <a:pt x="81" y="9"/>
                  </a:cubicBezTo>
                  <a:cubicBezTo>
                    <a:pt x="81" y="8"/>
                    <a:pt x="80" y="7"/>
                    <a:pt x="79" y="7"/>
                  </a:cubicBezTo>
                  <a:cubicBezTo>
                    <a:pt x="70" y="6"/>
                    <a:pt x="23" y="0"/>
                    <a:pt x="1" y="12"/>
                  </a:cubicBezTo>
                  <a:cubicBezTo>
                    <a:pt x="0" y="13"/>
                    <a:pt x="0" y="14"/>
                    <a:pt x="0" y="15"/>
                  </a:cubicBezTo>
                  <a:cubicBezTo>
                    <a:pt x="4" y="22"/>
                    <a:pt x="4" y="22"/>
                    <a:pt x="4" y="22"/>
                  </a:cubicBezTo>
                  <a:cubicBezTo>
                    <a:pt x="5" y="23"/>
                    <a:pt x="6" y="23"/>
                    <a:pt x="7" y="23"/>
                  </a:cubicBezTo>
                  <a:cubicBezTo>
                    <a:pt x="13" y="20"/>
                    <a:pt x="40" y="13"/>
                    <a:pt x="78" y="19"/>
                  </a:cubicBezTo>
                  <a:cubicBezTo>
                    <a:pt x="80" y="19"/>
                    <a:pt x="81" y="18"/>
                    <a:pt x="81" y="17"/>
                  </a:cubicBezTo>
                  <a:close/>
                </a:path>
              </a:pathLst>
            </a:custGeom>
            <a:solidFill>
              <a:srgbClr val="4C3626"/>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11" name="Freeform 410"/>
            <p:cNvSpPr/>
            <p:nvPr/>
          </p:nvSpPr>
          <p:spPr bwMode="auto">
            <a:xfrm>
              <a:off x="8324851" y="11072813"/>
              <a:ext cx="303213" cy="85725"/>
            </a:xfrm>
            <a:custGeom>
              <a:avLst/>
              <a:gdLst>
                <a:gd name="T0" fmla="*/ 0 w 81"/>
                <a:gd name="T1" fmla="*/ 63362 h 23"/>
                <a:gd name="T2" fmla="*/ 0 w 81"/>
                <a:gd name="T3" fmla="*/ 33545 h 23"/>
                <a:gd name="T4" fmla="*/ 7487 w 81"/>
                <a:gd name="T5" fmla="*/ 26090 h 23"/>
                <a:gd name="T6" fmla="*/ 299470 w 81"/>
                <a:gd name="T7" fmla="*/ 44726 h 23"/>
                <a:gd name="T8" fmla="*/ 299470 w 81"/>
                <a:gd name="T9" fmla="*/ 55908 h 23"/>
                <a:gd name="T10" fmla="*/ 284496 w 81"/>
                <a:gd name="T11" fmla="*/ 81998 h 23"/>
                <a:gd name="T12" fmla="*/ 277009 w 81"/>
                <a:gd name="T13" fmla="*/ 85725 h 23"/>
                <a:gd name="T14" fmla="*/ 7487 w 81"/>
                <a:gd name="T15" fmla="*/ 70816 h 23"/>
                <a:gd name="T16" fmla="*/ 0 w 81"/>
                <a:gd name="T17" fmla="*/ 63362 h 2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1" h="23">
                  <a:moveTo>
                    <a:pt x="0" y="17"/>
                  </a:moveTo>
                  <a:cubicBezTo>
                    <a:pt x="0" y="9"/>
                    <a:pt x="0" y="9"/>
                    <a:pt x="0" y="9"/>
                  </a:cubicBezTo>
                  <a:cubicBezTo>
                    <a:pt x="0" y="8"/>
                    <a:pt x="1" y="7"/>
                    <a:pt x="2" y="7"/>
                  </a:cubicBezTo>
                  <a:cubicBezTo>
                    <a:pt x="11" y="6"/>
                    <a:pt x="57" y="0"/>
                    <a:pt x="80" y="12"/>
                  </a:cubicBezTo>
                  <a:cubicBezTo>
                    <a:pt x="81" y="13"/>
                    <a:pt x="81" y="14"/>
                    <a:pt x="80" y="15"/>
                  </a:cubicBezTo>
                  <a:cubicBezTo>
                    <a:pt x="76" y="22"/>
                    <a:pt x="76" y="22"/>
                    <a:pt x="76" y="22"/>
                  </a:cubicBezTo>
                  <a:cubicBezTo>
                    <a:pt x="76" y="23"/>
                    <a:pt x="75" y="23"/>
                    <a:pt x="74" y="23"/>
                  </a:cubicBezTo>
                  <a:cubicBezTo>
                    <a:pt x="68" y="20"/>
                    <a:pt x="40" y="13"/>
                    <a:pt x="2" y="19"/>
                  </a:cubicBezTo>
                  <a:cubicBezTo>
                    <a:pt x="1" y="19"/>
                    <a:pt x="0" y="18"/>
                    <a:pt x="0" y="17"/>
                  </a:cubicBezTo>
                  <a:close/>
                </a:path>
              </a:pathLst>
            </a:custGeom>
            <a:solidFill>
              <a:srgbClr val="4C3626"/>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12" name="Freeform 411"/>
            <p:cNvSpPr/>
            <p:nvPr/>
          </p:nvSpPr>
          <p:spPr bwMode="auto">
            <a:xfrm>
              <a:off x="8448676" y="11282363"/>
              <a:ext cx="157163" cy="60325"/>
            </a:xfrm>
            <a:custGeom>
              <a:avLst/>
              <a:gdLst>
                <a:gd name="T0" fmla="*/ 14968 w 42"/>
                <a:gd name="T1" fmla="*/ 60325 h 16"/>
                <a:gd name="T2" fmla="*/ 0 w 42"/>
                <a:gd name="T3" fmla="*/ 49014 h 16"/>
                <a:gd name="T4" fmla="*/ 11226 w 42"/>
                <a:gd name="T5" fmla="*/ 33933 h 16"/>
                <a:gd name="T6" fmla="*/ 138453 w 42"/>
                <a:gd name="T7" fmla="*/ 3770 h 16"/>
                <a:gd name="T8" fmla="*/ 153421 w 42"/>
                <a:gd name="T9" fmla="*/ 7541 h 16"/>
                <a:gd name="T10" fmla="*/ 149679 w 42"/>
                <a:gd name="T11" fmla="*/ 26392 h 16"/>
                <a:gd name="T12" fmla="*/ 14968 w 42"/>
                <a:gd name="T13" fmla="*/ 60325 h 16"/>
                <a:gd name="T14" fmla="*/ 14968 w 42"/>
                <a:gd name="T15" fmla="*/ 60325 h 16"/>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42" h="16">
                  <a:moveTo>
                    <a:pt x="4" y="16"/>
                  </a:moveTo>
                  <a:cubicBezTo>
                    <a:pt x="2" y="16"/>
                    <a:pt x="0" y="14"/>
                    <a:pt x="0" y="13"/>
                  </a:cubicBezTo>
                  <a:cubicBezTo>
                    <a:pt x="0" y="11"/>
                    <a:pt x="1" y="9"/>
                    <a:pt x="3" y="9"/>
                  </a:cubicBezTo>
                  <a:cubicBezTo>
                    <a:pt x="4" y="9"/>
                    <a:pt x="27" y="7"/>
                    <a:pt x="37" y="1"/>
                  </a:cubicBezTo>
                  <a:cubicBezTo>
                    <a:pt x="38" y="0"/>
                    <a:pt x="40" y="0"/>
                    <a:pt x="41" y="2"/>
                  </a:cubicBezTo>
                  <a:cubicBezTo>
                    <a:pt x="42" y="4"/>
                    <a:pt x="42" y="6"/>
                    <a:pt x="40" y="7"/>
                  </a:cubicBezTo>
                  <a:cubicBezTo>
                    <a:pt x="30" y="13"/>
                    <a:pt x="5" y="16"/>
                    <a:pt x="4" y="16"/>
                  </a:cubicBezTo>
                  <a:cubicBezTo>
                    <a:pt x="4" y="16"/>
                    <a:pt x="4" y="16"/>
                    <a:pt x="4" y="16"/>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13" name="Freeform 412"/>
            <p:cNvSpPr/>
            <p:nvPr/>
          </p:nvSpPr>
          <p:spPr bwMode="auto">
            <a:xfrm>
              <a:off x="8459788" y="11226801"/>
              <a:ext cx="146050" cy="85725"/>
            </a:xfrm>
            <a:custGeom>
              <a:avLst/>
              <a:gdLst>
                <a:gd name="T0" fmla="*/ 14979 w 39"/>
                <a:gd name="T1" fmla="*/ 85725 h 23"/>
                <a:gd name="T2" fmla="*/ 14979 w 39"/>
                <a:gd name="T3" fmla="*/ 85725 h 23"/>
                <a:gd name="T4" fmla="*/ 0 w 39"/>
                <a:gd name="T5" fmla="*/ 74543 h 23"/>
                <a:gd name="T6" fmla="*/ 14979 w 39"/>
                <a:gd name="T7" fmla="*/ 59635 h 23"/>
                <a:gd name="T8" fmla="*/ 14979 w 39"/>
                <a:gd name="T9" fmla="*/ 59635 h 23"/>
                <a:gd name="T10" fmla="*/ 14979 w 39"/>
                <a:gd name="T11" fmla="*/ 59635 h 23"/>
                <a:gd name="T12" fmla="*/ 119836 w 39"/>
                <a:gd name="T13" fmla="*/ 7454 h 23"/>
                <a:gd name="T14" fmla="*/ 138560 w 39"/>
                <a:gd name="T15" fmla="*/ 3727 h 23"/>
                <a:gd name="T16" fmla="*/ 142305 w 39"/>
                <a:gd name="T17" fmla="*/ 22363 h 23"/>
                <a:gd name="T18" fmla="*/ 14979 w 39"/>
                <a:gd name="T19" fmla="*/ 85725 h 23"/>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9" h="23">
                  <a:moveTo>
                    <a:pt x="4" y="23"/>
                  </a:moveTo>
                  <a:cubicBezTo>
                    <a:pt x="4" y="23"/>
                    <a:pt x="4" y="23"/>
                    <a:pt x="4" y="23"/>
                  </a:cubicBezTo>
                  <a:cubicBezTo>
                    <a:pt x="2" y="23"/>
                    <a:pt x="0" y="22"/>
                    <a:pt x="0" y="20"/>
                  </a:cubicBezTo>
                  <a:cubicBezTo>
                    <a:pt x="1" y="18"/>
                    <a:pt x="2" y="16"/>
                    <a:pt x="4" y="16"/>
                  </a:cubicBezTo>
                  <a:cubicBezTo>
                    <a:pt x="4" y="16"/>
                    <a:pt x="4" y="16"/>
                    <a:pt x="4" y="16"/>
                  </a:cubicBezTo>
                  <a:cubicBezTo>
                    <a:pt x="4" y="16"/>
                    <a:pt x="4" y="16"/>
                    <a:pt x="4" y="16"/>
                  </a:cubicBezTo>
                  <a:cubicBezTo>
                    <a:pt x="22" y="16"/>
                    <a:pt x="32" y="2"/>
                    <a:pt x="32" y="2"/>
                  </a:cubicBezTo>
                  <a:cubicBezTo>
                    <a:pt x="33" y="0"/>
                    <a:pt x="36" y="0"/>
                    <a:pt x="37" y="1"/>
                  </a:cubicBezTo>
                  <a:cubicBezTo>
                    <a:pt x="39" y="2"/>
                    <a:pt x="39" y="4"/>
                    <a:pt x="38" y="6"/>
                  </a:cubicBezTo>
                  <a:cubicBezTo>
                    <a:pt x="37" y="7"/>
                    <a:pt x="26" y="23"/>
                    <a:pt x="4"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14" name="Freeform 413"/>
            <p:cNvSpPr/>
            <p:nvPr/>
          </p:nvSpPr>
          <p:spPr bwMode="auto">
            <a:xfrm>
              <a:off x="8391526" y="11207751"/>
              <a:ext cx="142875" cy="142875"/>
            </a:xfrm>
            <a:custGeom>
              <a:avLst/>
              <a:gdLst>
                <a:gd name="T0" fmla="*/ 7520 w 38"/>
                <a:gd name="T1" fmla="*/ 86477 h 38"/>
                <a:gd name="T2" fmla="*/ 86477 w 38"/>
                <a:gd name="T3" fmla="*/ 131595 h 38"/>
                <a:gd name="T4" fmla="*/ 131595 w 38"/>
                <a:gd name="T5" fmla="*/ 56398 h 38"/>
                <a:gd name="T6" fmla="*/ 56398 w 38"/>
                <a:gd name="T7" fmla="*/ 7520 h 38"/>
                <a:gd name="T8" fmla="*/ 7520 w 38"/>
                <a:gd name="T9" fmla="*/ 86477 h 3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8" h="38">
                  <a:moveTo>
                    <a:pt x="2" y="23"/>
                  </a:moveTo>
                  <a:cubicBezTo>
                    <a:pt x="5" y="32"/>
                    <a:pt x="14" y="38"/>
                    <a:pt x="23" y="35"/>
                  </a:cubicBezTo>
                  <a:cubicBezTo>
                    <a:pt x="32" y="33"/>
                    <a:pt x="38" y="24"/>
                    <a:pt x="35" y="15"/>
                  </a:cubicBezTo>
                  <a:cubicBezTo>
                    <a:pt x="33" y="6"/>
                    <a:pt x="24" y="0"/>
                    <a:pt x="15" y="2"/>
                  </a:cubicBezTo>
                  <a:cubicBezTo>
                    <a:pt x="6" y="4"/>
                    <a:pt x="0" y="14"/>
                    <a:pt x="2" y="23"/>
                  </a:cubicBezTo>
                  <a:close/>
                </a:path>
              </a:pathLst>
            </a:custGeom>
            <a:solidFill>
              <a:srgbClr val="3A332D"/>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15" name="Freeform 414"/>
            <p:cNvSpPr/>
            <p:nvPr/>
          </p:nvSpPr>
          <p:spPr bwMode="auto">
            <a:xfrm>
              <a:off x="8432801" y="11223626"/>
              <a:ext cx="60325" cy="33338"/>
            </a:xfrm>
            <a:custGeom>
              <a:avLst/>
              <a:gdLst>
                <a:gd name="T0" fmla="*/ 0 w 16"/>
                <a:gd name="T1" fmla="*/ 18521 h 9"/>
                <a:gd name="T2" fmla="*/ 30163 w 16"/>
                <a:gd name="T3" fmla="*/ 33338 h 9"/>
                <a:gd name="T4" fmla="*/ 60325 w 16"/>
                <a:gd name="T5" fmla="*/ 14817 h 9"/>
                <a:gd name="T6" fmla="*/ 30163 w 16"/>
                <a:gd name="T7" fmla="*/ 0 h 9"/>
                <a:gd name="T8" fmla="*/ 0 w 16"/>
                <a:gd name="T9" fmla="*/ 18521 h 9"/>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6" h="9">
                  <a:moveTo>
                    <a:pt x="0" y="5"/>
                  </a:moveTo>
                  <a:cubicBezTo>
                    <a:pt x="0" y="8"/>
                    <a:pt x="4" y="9"/>
                    <a:pt x="8" y="9"/>
                  </a:cubicBezTo>
                  <a:cubicBezTo>
                    <a:pt x="12" y="9"/>
                    <a:pt x="16" y="7"/>
                    <a:pt x="16" y="4"/>
                  </a:cubicBezTo>
                  <a:cubicBezTo>
                    <a:pt x="16" y="2"/>
                    <a:pt x="12" y="0"/>
                    <a:pt x="8" y="0"/>
                  </a:cubicBezTo>
                  <a:cubicBezTo>
                    <a:pt x="3" y="0"/>
                    <a:pt x="0" y="3"/>
                    <a:pt x="0" y="5"/>
                  </a:cubicBezTo>
                  <a:close/>
                </a:path>
              </a:pathLst>
            </a:custGeom>
            <a:solidFill>
              <a:srgbClr val="E8DFD9"/>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sp>
          <p:nvSpPr>
            <p:cNvPr id="316" name="Freeform 415"/>
            <p:cNvSpPr/>
            <p:nvPr/>
          </p:nvSpPr>
          <p:spPr bwMode="auto">
            <a:xfrm>
              <a:off x="7385051" y="10498138"/>
              <a:ext cx="1435100" cy="673100"/>
            </a:xfrm>
            <a:custGeom>
              <a:avLst/>
              <a:gdLst>
                <a:gd name="T0" fmla="*/ 56352 w 382"/>
                <a:gd name="T1" fmla="*/ 627976 h 179"/>
                <a:gd name="T2" fmla="*/ 725064 w 382"/>
                <a:gd name="T3" fmla="*/ 233141 h 179"/>
                <a:gd name="T4" fmla="*/ 593575 w 382"/>
                <a:gd name="T5" fmla="*/ 364753 h 179"/>
                <a:gd name="T6" fmla="*/ 1078203 w 382"/>
                <a:gd name="T7" fmla="*/ 278265 h 179"/>
                <a:gd name="T8" fmla="*/ 1378748 w 382"/>
                <a:gd name="T9" fmla="*/ 673100 h 179"/>
                <a:gd name="T10" fmla="*/ 1435100 w 382"/>
                <a:gd name="T11" fmla="*/ 661819 h 179"/>
                <a:gd name="T12" fmla="*/ 1420073 w 382"/>
                <a:gd name="T13" fmla="*/ 214339 h 179"/>
                <a:gd name="T14" fmla="*/ 834011 w 382"/>
                <a:gd name="T15" fmla="*/ 0 h 179"/>
                <a:gd name="T16" fmla="*/ 0 w 382"/>
                <a:gd name="T17" fmla="*/ 184256 h 179"/>
                <a:gd name="T18" fmla="*/ 56352 w 382"/>
                <a:gd name="T19" fmla="*/ 627976 h 179"/>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0" t="0" r="r" b="b"/>
              <a:pathLst>
                <a:path w="382" h="179">
                  <a:moveTo>
                    <a:pt x="15" y="167"/>
                  </a:moveTo>
                  <a:cubicBezTo>
                    <a:pt x="15" y="167"/>
                    <a:pt x="21" y="57"/>
                    <a:pt x="193" y="62"/>
                  </a:cubicBezTo>
                  <a:cubicBezTo>
                    <a:pt x="193" y="62"/>
                    <a:pt x="190" y="88"/>
                    <a:pt x="158" y="97"/>
                  </a:cubicBezTo>
                  <a:cubicBezTo>
                    <a:pt x="158" y="97"/>
                    <a:pt x="242" y="123"/>
                    <a:pt x="287" y="74"/>
                  </a:cubicBezTo>
                  <a:cubicBezTo>
                    <a:pt x="287" y="74"/>
                    <a:pt x="374" y="94"/>
                    <a:pt x="367" y="179"/>
                  </a:cubicBezTo>
                  <a:cubicBezTo>
                    <a:pt x="382" y="176"/>
                    <a:pt x="382" y="176"/>
                    <a:pt x="382" y="176"/>
                  </a:cubicBezTo>
                  <a:cubicBezTo>
                    <a:pt x="378" y="57"/>
                    <a:pt x="378" y="57"/>
                    <a:pt x="378" y="57"/>
                  </a:cubicBezTo>
                  <a:cubicBezTo>
                    <a:pt x="222" y="0"/>
                    <a:pt x="222" y="0"/>
                    <a:pt x="222" y="0"/>
                  </a:cubicBezTo>
                  <a:cubicBezTo>
                    <a:pt x="0" y="49"/>
                    <a:pt x="0" y="49"/>
                    <a:pt x="0" y="49"/>
                  </a:cubicBezTo>
                  <a:lnTo>
                    <a:pt x="15" y="167"/>
                  </a:lnTo>
                  <a:close/>
                </a:path>
              </a:pathLst>
            </a:custGeom>
            <a:solidFill>
              <a:srgbClr val="515151"/>
            </a:solidFill>
            <a:ln>
              <a:noFill/>
            </a:ln>
            <a:extLst>
              <a:ext uri="{91240B29-F687-4F45-9708-019B960494DF}">
                <a14:hiddenLine xmlns:a14="http://schemas.microsoft.com/office/drawing/2010/main" w="9525">
                  <a:solidFill>
                    <a:srgbClr val="000000"/>
                  </a:solidFill>
                  <a:round/>
                </a14:hiddenLine>
              </a:ext>
            </a:extLst>
          </p:spPr>
          <p:txBody>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sp>
        <p:nvSpPr>
          <p:cNvPr id="317" name="圆角矩形 316"/>
          <p:cNvSpPr/>
          <p:nvPr/>
        </p:nvSpPr>
        <p:spPr>
          <a:xfrm>
            <a:off x="10466626" y="5566945"/>
            <a:ext cx="1360448" cy="423746"/>
          </a:xfrm>
          <a:prstGeom prst="roundRect">
            <a:avLst>
              <a:gd name="adj" fmla="val 50000"/>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dirty="0"/>
              <a:t>白天悦</a:t>
            </a:r>
            <a:endParaRPr lang="en-US" altLang="zh-CN" dirty="0"/>
          </a:p>
        </p:txBody>
      </p:sp>
    </p:spTree>
  </p:cSld>
  <p:clrMapOvr>
    <a:masterClrMapping/>
  </p:clrMapOvr>
  <mc:AlternateContent xmlns:mc="http://schemas.openxmlformats.org/markup-compatibility/2006">
    <mc:Choice xmlns:p14="http://schemas.microsoft.com/office/powerpoint/2010/main" Requires="p14">
      <p:transition spd="slow" p14:dur="1600" advClick="0" advTm="3000">
        <p14:prism dir="u" isInverted="1"/>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37"/>
                                        </p:tgtEl>
                                        <p:attrNameLst>
                                          <p:attrName>style.visibility</p:attrName>
                                        </p:attrNameLst>
                                      </p:cBhvr>
                                      <p:to>
                                        <p:strVal val="visible"/>
                                      </p:to>
                                    </p:set>
                                    <p:anim calcmode="lin" valueType="num">
                                      <p:cBhvr>
                                        <p:cTn id="11" dur="500" fill="hold"/>
                                        <p:tgtEl>
                                          <p:spTgt spid="37"/>
                                        </p:tgtEl>
                                        <p:attrNameLst>
                                          <p:attrName>ppt_w</p:attrName>
                                        </p:attrNameLst>
                                      </p:cBhvr>
                                      <p:tavLst>
                                        <p:tav tm="0">
                                          <p:val>
                                            <p:fltVal val="0"/>
                                          </p:val>
                                        </p:tav>
                                        <p:tav tm="100000">
                                          <p:val>
                                            <p:strVal val="#ppt_w"/>
                                          </p:val>
                                        </p:tav>
                                      </p:tavLst>
                                    </p:anim>
                                    <p:anim calcmode="lin" valueType="num">
                                      <p:cBhvr>
                                        <p:cTn id="12" dur="500" fill="hold"/>
                                        <p:tgtEl>
                                          <p:spTgt spid="37"/>
                                        </p:tgtEl>
                                        <p:attrNameLst>
                                          <p:attrName>ppt_h</p:attrName>
                                        </p:attrNameLst>
                                      </p:cBhvr>
                                      <p:tavLst>
                                        <p:tav tm="0">
                                          <p:val>
                                            <p:fltVal val="0"/>
                                          </p:val>
                                        </p:tav>
                                        <p:tav tm="100000">
                                          <p:val>
                                            <p:strVal val="#ppt_h"/>
                                          </p:val>
                                        </p:tav>
                                      </p:tavLst>
                                    </p:anim>
                                    <p:animEffect transition="in" filter="fade">
                                      <p:cBhvr>
                                        <p:cTn id="13" dur="500"/>
                                        <p:tgtEl>
                                          <p:spTgt spid="37"/>
                                        </p:tgtEl>
                                      </p:cBhvr>
                                    </p:animEffect>
                                  </p:childTnLst>
                                </p:cTn>
                              </p:par>
                            </p:childTnLst>
                          </p:cTn>
                        </p:par>
                        <p:par>
                          <p:cTn id="14" fill="hold">
                            <p:stCondLst>
                              <p:cond delay="500"/>
                            </p:stCondLst>
                            <p:childTnLst>
                              <p:par>
                                <p:cTn id="15" presetID="2" presetClass="entr" presetSubtype="4" decel="100000" fill="hold" nodeType="afterEffect">
                                  <p:stCondLst>
                                    <p:cond delay="0"/>
                                  </p:stCondLst>
                                  <p:childTnLst>
                                    <p:set>
                                      <p:cBhvr>
                                        <p:cTn id="16" dur="1" fill="hold">
                                          <p:stCondLst>
                                            <p:cond delay="0"/>
                                          </p:stCondLst>
                                        </p:cTn>
                                        <p:tgtEl>
                                          <p:spTgt spid="44"/>
                                        </p:tgtEl>
                                        <p:attrNameLst>
                                          <p:attrName>style.visibility</p:attrName>
                                        </p:attrNameLst>
                                      </p:cBhvr>
                                      <p:to>
                                        <p:strVal val="visible"/>
                                      </p:to>
                                    </p:set>
                                    <p:anim calcmode="lin" valueType="num">
                                      <p:cBhvr additive="base">
                                        <p:cTn id="17" dur="500" fill="hold"/>
                                        <p:tgtEl>
                                          <p:spTgt spid="44"/>
                                        </p:tgtEl>
                                        <p:attrNameLst>
                                          <p:attrName>ppt_x</p:attrName>
                                        </p:attrNameLst>
                                      </p:cBhvr>
                                      <p:tavLst>
                                        <p:tav tm="0">
                                          <p:val>
                                            <p:strVal val="#ppt_x"/>
                                          </p:val>
                                        </p:tav>
                                        <p:tav tm="100000">
                                          <p:val>
                                            <p:strVal val="#ppt_x"/>
                                          </p:val>
                                        </p:tav>
                                      </p:tavLst>
                                    </p:anim>
                                    <p:anim calcmode="lin" valueType="num">
                                      <p:cBhvr additive="base">
                                        <p:cTn id="18" dur="500" fill="hold"/>
                                        <p:tgtEl>
                                          <p:spTgt spid="44"/>
                                        </p:tgtEl>
                                        <p:attrNameLst>
                                          <p:attrName>ppt_y</p:attrName>
                                        </p:attrNameLst>
                                      </p:cBhvr>
                                      <p:tavLst>
                                        <p:tav tm="0">
                                          <p:val>
                                            <p:strVal val="1+#ppt_h/2"/>
                                          </p:val>
                                        </p:tav>
                                        <p:tav tm="100000">
                                          <p:val>
                                            <p:strVal val="#ppt_y"/>
                                          </p:val>
                                        </p:tav>
                                      </p:tavLst>
                                    </p:anim>
                                  </p:childTnLst>
                                </p:cTn>
                              </p:par>
                              <p:par>
                                <p:cTn id="19" presetID="53" presetClass="entr" presetSubtype="16"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anim calcmode="lin" valueType="num">
                                      <p:cBhvr>
                                        <p:cTn id="21" dur="500" fill="hold"/>
                                        <p:tgtEl>
                                          <p:spTgt spid="39"/>
                                        </p:tgtEl>
                                        <p:attrNameLst>
                                          <p:attrName>ppt_w</p:attrName>
                                        </p:attrNameLst>
                                      </p:cBhvr>
                                      <p:tavLst>
                                        <p:tav tm="0">
                                          <p:val>
                                            <p:fltVal val="0"/>
                                          </p:val>
                                        </p:tav>
                                        <p:tav tm="100000">
                                          <p:val>
                                            <p:strVal val="#ppt_w"/>
                                          </p:val>
                                        </p:tav>
                                      </p:tavLst>
                                    </p:anim>
                                    <p:anim calcmode="lin" valueType="num">
                                      <p:cBhvr>
                                        <p:cTn id="22" dur="500" fill="hold"/>
                                        <p:tgtEl>
                                          <p:spTgt spid="39"/>
                                        </p:tgtEl>
                                        <p:attrNameLst>
                                          <p:attrName>ppt_h</p:attrName>
                                        </p:attrNameLst>
                                      </p:cBhvr>
                                      <p:tavLst>
                                        <p:tav tm="0">
                                          <p:val>
                                            <p:fltVal val="0"/>
                                          </p:val>
                                        </p:tav>
                                        <p:tav tm="100000">
                                          <p:val>
                                            <p:strVal val="#ppt_h"/>
                                          </p:val>
                                        </p:tav>
                                      </p:tavLst>
                                    </p:anim>
                                    <p:animEffect transition="in" filter="fade">
                                      <p:cBhvr>
                                        <p:cTn id="23" dur="500"/>
                                        <p:tgtEl>
                                          <p:spTgt spid="39"/>
                                        </p:tgtEl>
                                      </p:cBhvr>
                                    </p:animEffect>
                                  </p:childTnLst>
                                </p:cTn>
                              </p:par>
                            </p:childTnLst>
                          </p:cTn>
                        </p:par>
                        <p:par>
                          <p:cTn id="24" fill="hold">
                            <p:stCondLst>
                              <p:cond delay="1000"/>
                            </p:stCondLst>
                            <p:childTnLst>
                              <p:par>
                                <p:cTn id="25" presetID="2" presetClass="entr" presetSubtype="4" decel="100000" fill="hold" nodeType="afterEffect">
                                  <p:stCondLst>
                                    <p:cond delay="0"/>
                                  </p:stCondLst>
                                  <p:childTnLst>
                                    <p:set>
                                      <p:cBhvr>
                                        <p:cTn id="26" dur="1" fill="hold">
                                          <p:stCondLst>
                                            <p:cond delay="0"/>
                                          </p:stCondLst>
                                        </p:cTn>
                                        <p:tgtEl>
                                          <p:spTgt spid="81"/>
                                        </p:tgtEl>
                                        <p:attrNameLst>
                                          <p:attrName>style.visibility</p:attrName>
                                        </p:attrNameLst>
                                      </p:cBhvr>
                                      <p:to>
                                        <p:strVal val="visible"/>
                                      </p:to>
                                    </p:set>
                                    <p:anim calcmode="lin" valueType="num">
                                      <p:cBhvr additive="base">
                                        <p:cTn id="27" dur="500" fill="hold"/>
                                        <p:tgtEl>
                                          <p:spTgt spid="81"/>
                                        </p:tgtEl>
                                        <p:attrNameLst>
                                          <p:attrName>ppt_x</p:attrName>
                                        </p:attrNameLst>
                                      </p:cBhvr>
                                      <p:tavLst>
                                        <p:tav tm="0">
                                          <p:val>
                                            <p:strVal val="#ppt_x"/>
                                          </p:val>
                                        </p:tav>
                                        <p:tav tm="100000">
                                          <p:val>
                                            <p:strVal val="#ppt_x"/>
                                          </p:val>
                                        </p:tav>
                                      </p:tavLst>
                                    </p:anim>
                                    <p:anim calcmode="lin" valueType="num">
                                      <p:cBhvr additive="base">
                                        <p:cTn id="28" dur="500" fill="hold"/>
                                        <p:tgtEl>
                                          <p:spTgt spid="81"/>
                                        </p:tgtEl>
                                        <p:attrNameLst>
                                          <p:attrName>ppt_y</p:attrName>
                                        </p:attrNameLst>
                                      </p:cBhvr>
                                      <p:tavLst>
                                        <p:tav tm="0">
                                          <p:val>
                                            <p:strVal val="1+#ppt_h/2"/>
                                          </p:val>
                                        </p:tav>
                                        <p:tav tm="100000">
                                          <p:val>
                                            <p:strVal val="#ppt_y"/>
                                          </p:val>
                                        </p:tav>
                                      </p:tavLst>
                                    </p:anim>
                                  </p:childTnLst>
                                </p:cTn>
                              </p:par>
                              <p:par>
                                <p:cTn id="29" presetID="53" presetClass="entr" presetSubtype="16" fill="hold" grpId="0" nodeType="withEffect">
                                  <p:stCondLst>
                                    <p:cond delay="0"/>
                                  </p:stCondLst>
                                  <p:childTnLst>
                                    <p:set>
                                      <p:cBhvr>
                                        <p:cTn id="30" dur="1" fill="hold">
                                          <p:stCondLst>
                                            <p:cond delay="0"/>
                                          </p:stCondLst>
                                        </p:cTn>
                                        <p:tgtEl>
                                          <p:spTgt spid="41"/>
                                        </p:tgtEl>
                                        <p:attrNameLst>
                                          <p:attrName>style.visibility</p:attrName>
                                        </p:attrNameLst>
                                      </p:cBhvr>
                                      <p:to>
                                        <p:strVal val="visible"/>
                                      </p:to>
                                    </p:set>
                                    <p:anim calcmode="lin" valueType="num">
                                      <p:cBhvr>
                                        <p:cTn id="31" dur="500" fill="hold"/>
                                        <p:tgtEl>
                                          <p:spTgt spid="41"/>
                                        </p:tgtEl>
                                        <p:attrNameLst>
                                          <p:attrName>ppt_w</p:attrName>
                                        </p:attrNameLst>
                                      </p:cBhvr>
                                      <p:tavLst>
                                        <p:tav tm="0">
                                          <p:val>
                                            <p:fltVal val="0"/>
                                          </p:val>
                                        </p:tav>
                                        <p:tav tm="100000">
                                          <p:val>
                                            <p:strVal val="#ppt_w"/>
                                          </p:val>
                                        </p:tav>
                                      </p:tavLst>
                                    </p:anim>
                                    <p:anim calcmode="lin" valueType="num">
                                      <p:cBhvr>
                                        <p:cTn id="32" dur="500" fill="hold"/>
                                        <p:tgtEl>
                                          <p:spTgt spid="41"/>
                                        </p:tgtEl>
                                        <p:attrNameLst>
                                          <p:attrName>ppt_h</p:attrName>
                                        </p:attrNameLst>
                                      </p:cBhvr>
                                      <p:tavLst>
                                        <p:tav tm="0">
                                          <p:val>
                                            <p:fltVal val="0"/>
                                          </p:val>
                                        </p:tav>
                                        <p:tav tm="100000">
                                          <p:val>
                                            <p:strVal val="#ppt_h"/>
                                          </p:val>
                                        </p:tav>
                                      </p:tavLst>
                                    </p:anim>
                                    <p:animEffect transition="in" filter="fade">
                                      <p:cBhvr>
                                        <p:cTn id="33" dur="500"/>
                                        <p:tgtEl>
                                          <p:spTgt spid="41"/>
                                        </p:tgtEl>
                                      </p:cBhvr>
                                    </p:animEffect>
                                  </p:childTnLst>
                                </p:cTn>
                              </p:par>
                            </p:childTnLst>
                          </p:cTn>
                        </p:par>
                        <p:par>
                          <p:cTn id="34" fill="hold">
                            <p:stCondLst>
                              <p:cond delay="1500"/>
                            </p:stCondLst>
                            <p:childTnLst>
                              <p:par>
                                <p:cTn id="35" presetID="2" presetClass="entr" presetSubtype="4" decel="100000" fill="hold" nodeType="afterEffect">
                                  <p:stCondLst>
                                    <p:cond delay="0"/>
                                  </p:stCondLst>
                                  <p:childTnLst>
                                    <p:set>
                                      <p:cBhvr>
                                        <p:cTn id="36" dur="1" fill="hold">
                                          <p:stCondLst>
                                            <p:cond delay="0"/>
                                          </p:stCondLst>
                                        </p:cTn>
                                        <p:tgtEl>
                                          <p:spTgt spid="105"/>
                                        </p:tgtEl>
                                        <p:attrNameLst>
                                          <p:attrName>style.visibility</p:attrName>
                                        </p:attrNameLst>
                                      </p:cBhvr>
                                      <p:to>
                                        <p:strVal val="visible"/>
                                      </p:to>
                                    </p:set>
                                    <p:anim calcmode="lin" valueType="num">
                                      <p:cBhvr additive="base">
                                        <p:cTn id="37" dur="500" fill="hold"/>
                                        <p:tgtEl>
                                          <p:spTgt spid="105"/>
                                        </p:tgtEl>
                                        <p:attrNameLst>
                                          <p:attrName>ppt_x</p:attrName>
                                        </p:attrNameLst>
                                      </p:cBhvr>
                                      <p:tavLst>
                                        <p:tav tm="0">
                                          <p:val>
                                            <p:strVal val="#ppt_x"/>
                                          </p:val>
                                        </p:tav>
                                        <p:tav tm="100000">
                                          <p:val>
                                            <p:strVal val="#ppt_x"/>
                                          </p:val>
                                        </p:tav>
                                      </p:tavLst>
                                    </p:anim>
                                    <p:anim calcmode="lin" valueType="num">
                                      <p:cBhvr additive="base">
                                        <p:cTn id="38" dur="500" fill="hold"/>
                                        <p:tgtEl>
                                          <p:spTgt spid="105"/>
                                        </p:tgtEl>
                                        <p:attrNameLst>
                                          <p:attrName>ppt_y</p:attrName>
                                        </p:attrNameLst>
                                      </p:cBhvr>
                                      <p:tavLst>
                                        <p:tav tm="0">
                                          <p:val>
                                            <p:strVal val="1+#ppt_h/2"/>
                                          </p:val>
                                        </p:tav>
                                        <p:tav tm="100000">
                                          <p:val>
                                            <p:strVal val="#ppt_y"/>
                                          </p:val>
                                        </p:tav>
                                      </p:tavLst>
                                    </p:anim>
                                  </p:childTnLst>
                                </p:cTn>
                              </p:par>
                              <p:par>
                                <p:cTn id="39" presetID="53" presetClass="entr" presetSubtype="16" fill="hold" grpId="0" nodeType="withEffect">
                                  <p:stCondLst>
                                    <p:cond delay="0"/>
                                  </p:stCondLst>
                                  <p:childTnLst>
                                    <p:set>
                                      <p:cBhvr>
                                        <p:cTn id="40" dur="1" fill="hold">
                                          <p:stCondLst>
                                            <p:cond delay="0"/>
                                          </p:stCondLst>
                                        </p:cTn>
                                        <p:tgtEl>
                                          <p:spTgt spid="43"/>
                                        </p:tgtEl>
                                        <p:attrNameLst>
                                          <p:attrName>style.visibility</p:attrName>
                                        </p:attrNameLst>
                                      </p:cBhvr>
                                      <p:to>
                                        <p:strVal val="visible"/>
                                      </p:to>
                                    </p:set>
                                    <p:anim calcmode="lin" valueType="num">
                                      <p:cBhvr>
                                        <p:cTn id="41" dur="500" fill="hold"/>
                                        <p:tgtEl>
                                          <p:spTgt spid="43"/>
                                        </p:tgtEl>
                                        <p:attrNameLst>
                                          <p:attrName>ppt_w</p:attrName>
                                        </p:attrNameLst>
                                      </p:cBhvr>
                                      <p:tavLst>
                                        <p:tav tm="0">
                                          <p:val>
                                            <p:fltVal val="0"/>
                                          </p:val>
                                        </p:tav>
                                        <p:tav tm="100000">
                                          <p:val>
                                            <p:strVal val="#ppt_w"/>
                                          </p:val>
                                        </p:tav>
                                      </p:tavLst>
                                    </p:anim>
                                    <p:anim calcmode="lin" valueType="num">
                                      <p:cBhvr>
                                        <p:cTn id="42" dur="500" fill="hold"/>
                                        <p:tgtEl>
                                          <p:spTgt spid="43"/>
                                        </p:tgtEl>
                                        <p:attrNameLst>
                                          <p:attrName>ppt_h</p:attrName>
                                        </p:attrNameLst>
                                      </p:cBhvr>
                                      <p:tavLst>
                                        <p:tav tm="0">
                                          <p:val>
                                            <p:fltVal val="0"/>
                                          </p:val>
                                        </p:tav>
                                        <p:tav tm="100000">
                                          <p:val>
                                            <p:strVal val="#ppt_h"/>
                                          </p:val>
                                        </p:tav>
                                      </p:tavLst>
                                    </p:anim>
                                    <p:animEffect transition="in" filter="fade">
                                      <p:cBhvr>
                                        <p:cTn id="43" dur="500"/>
                                        <p:tgtEl>
                                          <p:spTgt spid="43"/>
                                        </p:tgtEl>
                                      </p:cBhvr>
                                    </p:animEffect>
                                  </p:childTnLst>
                                </p:cTn>
                              </p:par>
                            </p:childTnLst>
                          </p:cTn>
                        </p:par>
                        <p:par>
                          <p:cTn id="44" fill="hold">
                            <p:stCondLst>
                              <p:cond delay="2000"/>
                            </p:stCondLst>
                            <p:childTnLst>
                              <p:par>
                                <p:cTn id="45" presetID="2" presetClass="entr" presetSubtype="4" decel="100000" fill="hold" nodeType="afterEffect">
                                  <p:stCondLst>
                                    <p:cond delay="0"/>
                                  </p:stCondLst>
                                  <p:childTnLst>
                                    <p:set>
                                      <p:cBhvr>
                                        <p:cTn id="46" dur="1" fill="hold">
                                          <p:stCondLst>
                                            <p:cond delay="0"/>
                                          </p:stCondLst>
                                        </p:cTn>
                                        <p:tgtEl>
                                          <p:spTgt spid="139"/>
                                        </p:tgtEl>
                                        <p:attrNameLst>
                                          <p:attrName>style.visibility</p:attrName>
                                        </p:attrNameLst>
                                      </p:cBhvr>
                                      <p:to>
                                        <p:strVal val="visible"/>
                                      </p:to>
                                    </p:set>
                                    <p:anim calcmode="lin" valueType="num">
                                      <p:cBhvr additive="base">
                                        <p:cTn id="47" dur="500" fill="hold"/>
                                        <p:tgtEl>
                                          <p:spTgt spid="139"/>
                                        </p:tgtEl>
                                        <p:attrNameLst>
                                          <p:attrName>ppt_x</p:attrName>
                                        </p:attrNameLst>
                                      </p:cBhvr>
                                      <p:tavLst>
                                        <p:tav tm="0">
                                          <p:val>
                                            <p:strVal val="#ppt_x"/>
                                          </p:val>
                                        </p:tav>
                                        <p:tav tm="100000">
                                          <p:val>
                                            <p:strVal val="#ppt_x"/>
                                          </p:val>
                                        </p:tav>
                                      </p:tavLst>
                                    </p:anim>
                                    <p:anim calcmode="lin" valueType="num">
                                      <p:cBhvr additive="base">
                                        <p:cTn id="48" dur="500" fill="hold"/>
                                        <p:tgtEl>
                                          <p:spTgt spid="139"/>
                                        </p:tgtEl>
                                        <p:attrNameLst>
                                          <p:attrName>ppt_y</p:attrName>
                                        </p:attrNameLst>
                                      </p:cBhvr>
                                      <p:tavLst>
                                        <p:tav tm="0">
                                          <p:val>
                                            <p:strVal val="1+#ppt_h/2"/>
                                          </p:val>
                                        </p:tav>
                                        <p:tav tm="100000">
                                          <p:val>
                                            <p:strVal val="#ppt_y"/>
                                          </p:val>
                                        </p:tav>
                                      </p:tavLst>
                                    </p:anim>
                                  </p:childTnLst>
                                </p:cTn>
                              </p:par>
                              <p:par>
                                <p:cTn id="49" presetID="53" presetClass="entr" presetSubtype="16" fill="hold" grpId="0" nodeType="withEffect">
                                  <p:stCondLst>
                                    <p:cond delay="0"/>
                                  </p:stCondLst>
                                  <p:childTnLst>
                                    <p:set>
                                      <p:cBhvr>
                                        <p:cTn id="50" dur="1" fill="hold">
                                          <p:stCondLst>
                                            <p:cond delay="0"/>
                                          </p:stCondLst>
                                        </p:cTn>
                                        <p:tgtEl>
                                          <p:spTgt spid="170"/>
                                        </p:tgtEl>
                                        <p:attrNameLst>
                                          <p:attrName>style.visibility</p:attrName>
                                        </p:attrNameLst>
                                      </p:cBhvr>
                                      <p:to>
                                        <p:strVal val="visible"/>
                                      </p:to>
                                    </p:set>
                                    <p:anim calcmode="lin" valueType="num">
                                      <p:cBhvr>
                                        <p:cTn id="51" dur="500" fill="hold"/>
                                        <p:tgtEl>
                                          <p:spTgt spid="170"/>
                                        </p:tgtEl>
                                        <p:attrNameLst>
                                          <p:attrName>ppt_w</p:attrName>
                                        </p:attrNameLst>
                                      </p:cBhvr>
                                      <p:tavLst>
                                        <p:tav tm="0">
                                          <p:val>
                                            <p:fltVal val="0"/>
                                          </p:val>
                                        </p:tav>
                                        <p:tav tm="100000">
                                          <p:val>
                                            <p:strVal val="#ppt_w"/>
                                          </p:val>
                                        </p:tav>
                                      </p:tavLst>
                                    </p:anim>
                                    <p:anim calcmode="lin" valueType="num">
                                      <p:cBhvr>
                                        <p:cTn id="52" dur="500" fill="hold"/>
                                        <p:tgtEl>
                                          <p:spTgt spid="170"/>
                                        </p:tgtEl>
                                        <p:attrNameLst>
                                          <p:attrName>ppt_h</p:attrName>
                                        </p:attrNameLst>
                                      </p:cBhvr>
                                      <p:tavLst>
                                        <p:tav tm="0">
                                          <p:val>
                                            <p:fltVal val="0"/>
                                          </p:val>
                                        </p:tav>
                                        <p:tav tm="100000">
                                          <p:val>
                                            <p:strVal val="#ppt_h"/>
                                          </p:val>
                                        </p:tav>
                                      </p:tavLst>
                                    </p:anim>
                                    <p:animEffect transition="in" filter="fade">
                                      <p:cBhvr>
                                        <p:cTn id="53" dur="500"/>
                                        <p:tgtEl>
                                          <p:spTgt spid="170"/>
                                        </p:tgtEl>
                                      </p:cBhvr>
                                    </p:animEffect>
                                  </p:childTnLst>
                                </p:cTn>
                              </p:par>
                            </p:childTnLst>
                          </p:cTn>
                        </p:par>
                        <p:par>
                          <p:cTn id="54" fill="hold">
                            <p:stCondLst>
                              <p:cond delay="2500"/>
                            </p:stCondLst>
                            <p:childTnLst>
                              <p:par>
                                <p:cTn id="55" presetID="2" presetClass="entr" presetSubtype="4" decel="100000" fill="hold" nodeType="afterEffect">
                                  <p:stCondLst>
                                    <p:cond delay="0"/>
                                  </p:stCondLst>
                                  <p:childTnLst>
                                    <p:set>
                                      <p:cBhvr>
                                        <p:cTn id="56" dur="1" fill="hold">
                                          <p:stCondLst>
                                            <p:cond delay="0"/>
                                          </p:stCondLst>
                                        </p:cTn>
                                        <p:tgtEl>
                                          <p:spTgt spid="172"/>
                                        </p:tgtEl>
                                        <p:attrNameLst>
                                          <p:attrName>style.visibility</p:attrName>
                                        </p:attrNameLst>
                                      </p:cBhvr>
                                      <p:to>
                                        <p:strVal val="visible"/>
                                      </p:to>
                                    </p:set>
                                    <p:anim calcmode="lin" valueType="num">
                                      <p:cBhvr additive="base">
                                        <p:cTn id="57" dur="500" fill="hold"/>
                                        <p:tgtEl>
                                          <p:spTgt spid="172"/>
                                        </p:tgtEl>
                                        <p:attrNameLst>
                                          <p:attrName>ppt_x</p:attrName>
                                        </p:attrNameLst>
                                      </p:cBhvr>
                                      <p:tavLst>
                                        <p:tav tm="0">
                                          <p:val>
                                            <p:strVal val="#ppt_x"/>
                                          </p:val>
                                        </p:tav>
                                        <p:tav tm="100000">
                                          <p:val>
                                            <p:strVal val="#ppt_x"/>
                                          </p:val>
                                        </p:tav>
                                      </p:tavLst>
                                    </p:anim>
                                    <p:anim calcmode="lin" valueType="num">
                                      <p:cBhvr additive="base">
                                        <p:cTn id="58" dur="500" fill="hold"/>
                                        <p:tgtEl>
                                          <p:spTgt spid="172"/>
                                        </p:tgtEl>
                                        <p:attrNameLst>
                                          <p:attrName>ppt_y</p:attrName>
                                        </p:attrNameLst>
                                      </p:cBhvr>
                                      <p:tavLst>
                                        <p:tav tm="0">
                                          <p:val>
                                            <p:strVal val="1+#ppt_h/2"/>
                                          </p:val>
                                        </p:tav>
                                        <p:tav tm="100000">
                                          <p:val>
                                            <p:strVal val="#ppt_y"/>
                                          </p:val>
                                        </p:tav>
                                      </p:tavLst>
                                    </p:anim>
                                  </p:childTnLst>
                                </p:cTn>
                              </p:par>
                              <p:par>
                                <p:cTn id="59" presetID="53" presetClass="entr" presetSubtype="16" fill="hold" grpId="0" nodeType="withEffect">
                                  <p:stCondLst>
                                    <p:cond delay="0"/>
                                  </p:stCondLst>
                                  <p:childTnLst>
                                    <p:set>
                                      <p:cBhvr>
                                        <p:cTn id="60" dur="1" fill="hold">
                                          <p:stCondLst>
                                            <p:cond delay="0"/>
                                          </p:stCondLst>
                                        </p:cTn>
                                        <p:tgtEl>
                                          <p:spTgt spid="171"/>
                                        </p:tgtEl>
                                        <p:attrNameLst>
                                          <p:attrName>style.visibility</p:attrName>
                                        </p:attrNameLst>
                                      </p:cBhvr>
                                      <p:to>
                                        <p:strVal val="visible"/>
                                      </p:to>
                                    </p:set>
                                    <p:anim calcmode="lin" valueType="num">
                                      <p:cBhvr>
                                        <p:cTn id="61" dur="500" fill="hold"/>
                                        <p:tgtEl>
                                          <p:spTgt spid="171"/>
                                        </p:tgtEl>
                                        <p:attrNameLst>
                                          <p:attrName>ppt_w</p:attrName>
                                        </p:attrNameLst>
                                      </p:cBhvr>
                                      <p:tavLst>
                                        <p:tav tm="0">
                                          <p:val>
                                            <p:fltVal val="0"/>
                                          </p:val>
                                        </p:tav>
                                        <p:tav tm="100000">
                                          <p:val>
                                            <p:strVal val="#ppt_w"/>
                                          </p:val>
                                        </p:tav>
                                      </p:tavLst>
                                    </p:anim>
                                    <p:anim calcmode="lin" valueType="num">
                                      <p:cBhvr>
                                        <p:cTn id="62" dur="500" fill="hold"/>
                                        <p:tgtEl>
                                          <p:spTgt spid="171"/>
                                        </p:tgtEl>
                                        <p:attrNameLst>
                                          <p:attrName>ppt_h</p:attrName>
                                        </p:attrNameLst>
                                      </p:cBhvr>
                                      <p:tavLst>
                                        <p:tav tm="0">
                                          <p:val>
                                            <p:fltVal val="0"/>
                                          </p:val>
                                        </p:tav>
                                        <p:tav tm="100000">
                                          <p:val>
                                            <p:strVal val="#ppt_h"/>
                                          </p:val>
                                        </p:tav>
                                      </p:tavLst>
                                    </p:anim>
                                    <p:animEffect transition="in" filter="fade">
                                      <p:cBhvr>
                                        <p:cTn id="63" dur="500"/>
                                        <p:tgtEl>
                                          <p:spTgt spid="171"/>
                                        </p:tgtEl>
                                      </p:cBhvr>
                                    </p:animEffect>
                                  </p:childTnLst>
                                </p:cTn>
                              </p:par>
                            </p:childTnLst>
                          </p:cTn>
                        </p:par>
                        <p:par>
                          <p:cTn id="64" fill="hold">
                            <p:stCondLst>
                              <p:cond delay="3000"/>
                            </p:stCondLst>
                            <p:childTnLst>
                              <p:par>
                                <p:cTn id="65" presetID="2" presetClass="entr" presetSubtype="4" decel="100000" fill="hold" nodeType="afterEffect">
                                  <p:stCondLst>
                                    <p:cond delay="0"/>
                                  </p:stCondLst>
                                  <p:childTnLst>
                                    <p:set>
                                      <p:cBhvr>
                                        <p:cTn id="66" dur="1" fill="hold">
                                          <p:stCondLst>
                                            <p:cond delay="0"/>
                                          </p:stCondLst>
                                        </p:cTn>
                                        <p:tgtEl>
                                          <p:spTgt spid="248"/>
                                        </p:tgtEl>
                                        <p:attrNameLst>
                                          <p:attrName>style.visibility</p:attrName>
                                        </p:attrNameLst>
                                      </p:cBhvr>
                                      <p:to>
                                        <p:strVal val="visible"/>
                                      </p:to>
                                    </p:set>
                                    <p:anim calcmode="lin" valueType="num">
                                      <p:cBhvr additive="base">
                                        <p:cTn id="67" dur="500" fill="hold"/>
                                        <p:tgtEl>
                                          <p:spTgt spid="248"/>
                                        </p:tgtEl>
                                        <p:attrNameLst>
                                          <p:attrName>ppt_x</p:attrName>
                                        </p:attrNameLst>
                                      </p:cBhvr>
                                      <p:tavLst>
                                        <p:tav tm="0">
                                          <p:val>
                                            <p:strVal val="#ppt_x"/>
                                          </p:val>
                                        </p:tav>
                                        <p:tav tm="100000">
                                          <p:val>
                                            <p:strVal val="#ppt_x"/>
                                          </p:val>
                                        </p:tav>
                                      </p:tavLst>
                                    </p:anim>
                                    <p:anim calcmode="lin" valueType="num">
                                      <p:cBhvr additive="base">
                                        <p:cTn id="68" dur="500" fill="hold"/>
                                        <p:tgtEl>
                                          <p:spTgt spid="248"/>
                                        </p:tgtEl>
                                        <p:attrNameLst>
                                          <p:attrName>ppt_y</p:attrName>
                                        </p:attrNameLst>
                                      </p:cBhvr>
                                      <p:tavLst>
                                        <p:tav tm="0">
                                          <p:val>
                                            <p:strVal val="1+#ppt_h/2"/>
                                          </p:val>
                                        </p:tav>
                                        <p:tav tm="100000">
                                          <p:val>
                                            <p:strVal val="#ppt_y"/>
                                          </p:val>
                                        </p:tav>
                                      </p:tavLst>
                                    </p:anim>
                                  </p:childTnLst>
                                </p:cTn>
                              </p:par>
                              <p:par>
                                <p:cTn id="69" presetID="53" presetClass="entr" presetSubtype="16" fill="hold" grpId="0" nodeType="withEffect">
                                  <p:stCondLst>
                                    <p:cond delay="0"/>
                                  </p:stCondLst>
                                  <p:childTnLst>
                                    <p:set>
                                      <p:cBhvr>
                                        <p:cTn id="70" dur="1" fill="hold">
                                          <p:stCondLst>
                                            <p:cond delay="0"/>
                                          </p:stCondLst>
                                        </p:cTn>
                                        <p:tgtEl>
                                          <p:spTgt spid="282"/>
                                        </p:tgtEl>
                                        <p:attrNameLst>
                                          <p:attrName>style.visibility</p:attrName>
                                        </p:attrNameLst>
                                      </p:cBhvr>
                                      <p:to>
                                        <p:strVal val="visible"/>
                                      </p:to>
                                    </p:set>
                                    <p:anim calcmode="lin" valueType="num">
                                      <p:cBhvr>
                                        <p:cTn id="71" dur="500" fill="hold"/>
                                        <p:tgtEl>
                                          <p:spTgt spid="282"/>
                                        </p:tgtEl>
                                        <p:attrNameLst>
                                          <p:attrName>ppt_w</p:attrName>
                                        </p:attrNameLst>
                                      </p:cBhvr>
                                      <p:tavLst>
                                        <p:tav tm="0">
                                          <p:val>
                                            <p:fltVal val="0"/>
                                          </p:val>
                                        </p:tav>
                                        <p:tav tm="100000">
                                          <p:val>
                                            <p:strVal val="#ppt_w"/>
                                          </p:val>
                                        </p:tav>
                                      </p:tavLst>
                                    </p:anim>
                                    <p:anim calcmode="lin" valueType="num">
                                      <p:cBhvr>
                                        <p:cTn id="72" dur="500" fill="hold"/>
                                        <p:tgtEl>
                                          <p:spTgt spid="282"/>
                                        </p:tgtEl>
                                        <p:attrNameLst>
                                          <p:attrName>ppt_h</p:attrName>
                                        </p:attrNameLst>
                                      </p:cBhvr>
                                      <p:tavLst>
                                        <p:tav tm="0">
                                          <p:val>
                                            <p:fltVal val="0"/>
                                          </p:val>
                                        </p:tav>
                                        <p:tav tm="100000">
                                          <p:val>
                                            <p:strVal val="#ppt_h"/>
                                          </p:val>
                                        </p:tav>
                                      </p:tavLst>
                                    </p:anim>
                                    <p:animEffect transition="in" filter="fade">
                                      <p:cBhvr>
                                        <p:cTn id="73" dur="500"/>
                                        <p:tgtEl>
                                          <p:spTgt spid="282"/>
                                        </p:tgtEl>
                                      </p:cBhvr>
                                    </p:animEffect>
                                  </p:childTnLst>
                                </p:cTn>
                              </p:par>
                            </p:childTnLst>
                          </p:cTn>
                        </p:par>
                        <p:par>
                          <p:cTn id="74" fill="hold">
                            <p:stCondLst>
                              <p:cond delay="3500"/>
                            </p:stCondLst>
                            <p:childTnLst>
                              <p:par>
                                <p:cTn id="75" presetID="2" presetClass="entr" presetSubtype="4" decel="100000" fill="hold" nodeType="afterEffect">
                                  <p:stCondLst>
                                    <p:cond delay="0"/>
                                  </p:stCondLst>
                                  <p:childTnLst>
                                    <p:set>
                                      <p:cBhvr>
                                        <p:cTn id="76" dur="1" fill="hold">
                                          <p:stCondLst>
                                            <p:cond delay="0"/>
                                          </p:stCondLst>
                                        </p:cTn>
                                        <p:tgtEl>
                                          <p:spTgt spid="283"/>
                                        </p:tgtEl>
                                        <p:attrNameLst>
                                          <p:attrName>style.visibility</p:attrName>
                                        </p:attrNameLst>
                                      </p:cBhvr>
                                      <p:to>
                                        <p:strVal val="visible"/>
                                      </p:to>
                                    </p:set>
                                    <p:anim calcmode="lin" valueType="num">
                                      <p:cBhvr additive="base">
                                        <p:cTn id="77" dur="500" fill="hold"/>
                                        <p:tgtEl>
                                          <p:spTgt spid="283"/>
                                        </p:tgtEl>
                                        <p:attrNameLst>
                                          <p:attrName>ppt_x</p:attrName>
                                        </p:attrNameLst>
                                      </p:cBhvr>
                                      <p:tavLst>
                                        <p:tav tm="0">
                                          <p:val>
                                            <p:strVal val="#ppt_x"/>
                                          </p:val>
                                        </p:tav>
                                        <p:tav tm="100000">
                                          <p:val>
                                            <p:strVal val="#ppt_x"/>
                                          </p:val>
                                        </p:tav>
                                      </p:tavLst>
                                    </p:anim>
                                    <p:anim calcmode="lin" valueType="num">
                                      <p:cBhvr additive="base">
                                        <p:cTn id="78" dur="500" fill="hold"/>
                                        <p:tgtEl>
                                          <p:spTgt spid="283"/>
                                        </p:tgtEl>
                                        <p:attrNameLst>
                                          <p:attrName>ppt_y</p:attrName>
                                        </p:attrNameLst>
                                      </p:cBhvr>
                                      <p:tavLst>
                                        <p:tav tm="0">
                                          <p:val>
                                            <p:strVal val="1+#ppt_h/2"/>
                                          </p:val>
                                        </p:tav>
                                        <p:tav tm="100000">
                                          <p:val>
                                            <p:strVal val="#ppt_y"/>
                                          </p:val>
                                        </p:tav>
                                      </p:tavLst>
                                    </p:anim>
                                  </p:childTnLst>
                                </p:cTn>
                              </p:par>
                              <p:par>
                                <p:cTn id="79" presetID="53" presetClass="entr" presetSubtype="16" fill="hold" grpId="0" nodeType="withEffect">
                                  <p:stCondLst>
                                    <p:cond delay="0"/>
                                  </p:stCondLst>
                                  <p:childTnLst>
                                    <p:set>
                                      <p:cBhvr>
                                        <p:cTn id="80" dur="1" fill="hold">
                                          <p:stCondLst>
                                            <p:cond delay="0"/>
                                          </p:stCondLst>
                                        </p:cTn>
                                        <p:tgtEl>
                                          <p:spTgt spid="317"/>
                                        </p:tgtEl>
                                        <p:attrNameLst>
                                          <p:attrName>style.visibility</p:attrName>
                                        </p:attrNameLst>
                                      </p:cBhvr>
                                      <p:to>
                                        <p:strVal val="visible"/>
                                      </p:to>
                                    </p:set>
                                    <p:anim calcmode="lin" valueType="num">
                                      <p:cBhvr>
                                        <p:cTn id="81" dur="500" fill="hold"/>
                                        <p:tgtEl>
                                          <p:spTgt spid="317"/>
                                        </p:tgtEl>
                                        <p:attrNameLst>
                                          <p:attrName>ppt_w</p:attrName>
                                        </p:attrNameLst>
                                      </p:cBhvr>
                                      <p:tavLst>
                                        <p:tav tm="0">
                                          <p:val>
                                            <p:fltVal val="0"/>
                                          </p:val>
                                        </p:tav>
                                        <p:tav tm="100000">
                                          <p:val>
                                            <p:strVal val="#ppt_w"/>
                                          </p:val>
                                        </p:tav>
                                      </p:tavLst>
                                    </p:anim>
                                    <p:anim calcmode="lin" valueType="num">
                                      <p:cBhvr>
                                        <p:cTn id="82" dur="500" fill="hold"/>
                                        <p:tgtEl>
                                          <p:spTgt spid="317"/>
                                        </p:tgtEl>
                                        <p:attrNameLst>
                                          <p:attrName>ppt_h</p:attrName>
                                        </p:attrNameLst>
                                      </p:cBhvr>
                                      <p:tavLst>
                                        <p:tav tm="0">
                                          <p:val>
                                            <p:fltVal val="0"/>
                                          </p:val>
                                        </p:tav>
                                        <p:tav tm="100000">
                                          <p:val>
                                            <p:strVal val="#ppt_h"/>
                                          </p:val>
                                        </p:tav>
                                      </p:tavLst>
                                    </p:anim>
                                    <p:animEffect transition="in" filter="fade">
                                      <p:cBhvr>
                                        <p:cTn id="83" dur="500"/>
                                        <p:tgtEl>
                                          <p:spTgt spid="3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bldLvl="0" animBg="1"/>
      <p:bldP spid="39" grpId="0" bldLvl="0" animBg="1"/>
      <p:bldP spid="41" grpId="0" bldLvl="0" animBg="1"/>
      <p:bldP spid="43" grpId="0" bldLvl="0" animBg="1"/>
      <p:bldP spid="170" grpId="0" bldLvl="0" animBg="1"/>
      <p:bldP spid="171" grpId="0" bldLvl="0" animBg="1"/>
      <p:bldP spid="282" grpId="0" bldLvl="0" animBg="1"/>
      <p:bldP spid="317"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等腰三角形 3"/>
          <p:cNvSpPr/>
          <p:nvPr/>
        </p:nvSpPr>
        <p:spPr>
          <a:xfrm rot="10800000">
            <a:off x="-16271" y="2929"/>
            <a:ext cx="12192000" cy="2174487"/>
          </a:xfrm>
          <a:prstGeom prst="triangle">
            <a:avLst>
              <a:gd name="adj" fmla="val 50000"/>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菱形 13"/>
          <p:cNvSpPr/>
          <p:nvPr/>
        </p:nvSpPr>
        <p:spPr>
          <a:xfrm>
            <a:off x="4892124" y="1717288"/>
            <a:ext cx="2397512" cy="2397512"/>
          </a:xfrm>
          <a:prstGeom prst="diamond">
            <a:avLst/>
          </a:prstGeom>
          <a:solidFill>
            <a:srgbClr val="DB573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704760" y="2529924"/>
            <a:ext cx="772240" cy="772240"/>
          </a:xfrm>
          <a:prstGeom prst="ellipse">
            <a:avLst/>
          </a:prstGeom>
          <a:solidFill>
            <a:srgbClr val="A4391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微软雅黑" panose="020B0503020204020204" pitchFamily="34" charset="-122"/>
                <a:ea typeface="微软雅黑" panose="020B0503020204020204" pitchFamily="34" charset="-122"/>
              </a:rPr>
              <a:t>０２</a:t>
            </a:r>
            <a:endParaRPr lang="zh-CN" altLang="en-US" sz="1400" dirty="0">
              <a:latin typeface="微软雅黑" panose="020B0503020204020204" pitchFamily="34" charset="-122"/>
              <a:ea typeface="微软雅黑" panose="020B0503020204020204" pitchFamily="34" charset="-122"/>
            </a:endParaRPr>
          </a:p>
        </p:txBody>
      </p:sp>
      <p:sp>
        <p:nvSpPr>
          <p:cNvPr id="19" name="KSO_Shape"/>
          <p:cNvSpPr/>
          <p:nvPr/>
        </p:nvSpPr>
        <p:spPr>
          <a:xfrm>
            <a:off x="6785042" y="2802638"/>
            <a:ext cx="133817" cy="226809"/>
          </a:xfrm>
          <a:prstGeom prst="chevron">
            <a:avLst>
              <a:gd name="adj" fmla="val 88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0" name="KSO_Shape"/>
          <p:cNvSpPr/>
          <p:nvPr/>
        </p:nvSpPr>
        <p:spPr>
          <a:xfrm rot="10800000">
            <a:off x="5262900" y="2783169"/>
            <a:ext cx="133817" cy="226809"/>
          </a:xfrm>
          <a:prstGeom prst="chevron">
            <a:avLst>
              <a:gd name="adj" fmla="val 88007"/>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21" name="文本框 20"/>
          <p:cNvSpPr txBox="1"/>
          <p:nvPr/>
        </p:nvSpPr>
        <p:spPr>
          <a:xfrm>
            <a:off x="4582119" y="4287363"/>
            <a:ext cx="3017520" cy="829945"/>
          </a:xfrm>
          <a:prstGeom prst="rect">
            <a:avLst/>
          </a:prstGeom>
          <a:noFill/>
        </p:spPr>
        <p:txBody>
          <a:bodyPr wrap="square" rtlCol="0">
            <a:spAutoFit/>
          </a:bodyPr>
          <a:lstStyle/>
          <a:p>
            <a:pPr algn="ctr"/>
            <a:r>
              <a:rPr lang="en-US" altLang="zh-CN" sz="2400" dirty="0">
                <a:latin typeface="微软雅黑" panose="020B0503020204020204" pitchFamily="34" charset="-122"/>
                <a:ea typeface="微软雅黑" panose="020B0503020204020204" pitchFamily="34" charset="-122"/>
                <a:sym typeface="+mn-ea"/>
              </a:rPr>
              <a:t>Honeycomb—</a:t>
            </a:r>
            <a:r>
              <a:rPr lang="zh-CN" altLang="en-US" sz="2400" dirty="0">
                <a:latin typeface="微软雅黑" panose="020B0503020204020204" pitchFamily="34" charset="-122"/>
                <a:ea typeface="微软雅黑" panose="020B0503020204020204" pitchFamily="34" charset="-122"/>
                <a:sym typeface="+mn-ea"/>
              </a:rPr>
              <a:t>开发流程</a:t>
            </a:r>
            <a:endParaRPr lang="zh-CN" altLang="en-US" sz="2400" dirty="0">
              <a:solidFill>
                <a:srgbClr val="3C3D42"/>
              </a:solidFill>
              <a:latin typeface="微软雅黑" panose="020B0503020204020204" pitchFamily="34" charset="-122"/>
              <a:ea typeface="微软雅黑" panose="020B0503020204020204" pitchFamily="34" charset="-122"/>
              <a:sym typeface="+mn-ea"/>
            </a:endParaRPr>
          </a:p>
        </p:txBody>
      </p:sp>
      <p:sp>
        <p:nvSpPr>
          <p:cNvPr id="22" name="椭圆 21"/>
          <p:cNvSpPr/>
          <p:nvPr/>
        </p:nvSpPr>
        <p:spPr>
          <a:xfrm>
            <a:off x="5951964" y="5666239"/>
            <a:ext cx="178419" cy="178419"/>
          </a:xfrm>
          <a:prstGeom prst="ellipse">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5971715" y="6037728"/>
            <a:ext cx="138916" cy="138916"/>
          </a:xfrm>
          <a:prstGeom prst="ellipse">
            <a:avLst/>
          </a:prstGeom>
          <a:solidFill>
            <a:srgbClr val="5A5B6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5991466" y="6369714"/>
            <a:ext cx="99414" cy="99414"/>
          </a:xfrm>
          <a:prstGeom prst="ellipse">
            <a:avLst/>
          </a:prstGeom>
          <a:solidFill>
            <a:srgbClr val="777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900" advClick="0" advTm="3000">
        <p14:warp dir="in"/>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49" presetClass="entr" presetSubtype="0" decel="100000" fill="hold" grpId="0" nodeType="after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p:cTn id="12" dur="500" fill="hold"/>
                                        <p:tgtEl>
                                          <p:spTgt spid="14"/>
                                        </p:tgtEl>
                                        <p:attrNameLst>
                                          <p:attrName>ppt_w</p:attrName>
                                        </p:attrNameLst>
                                      </p:cBhvr>
                                      <p:tavLst>
                                        <p:tav tm="0">
                                          <p:val>
                                            <p:fltVal val="0"/>
                                          </p:val>
                                        </p:tav>
                                        <p:tav tm="100000">
                                          <p:val>
                                            <p:strVal val="#ppt_w"/>
                                          </p:val>
                                        </p:tav>
                                      </p:tavLst>
                                    </p:anim>
                                    <p:anim calcmode="lin" valueType="num">
                                      <p:cBhvr>
                                        <p:cTn id="13" dur="500" fill="hold"/>
                                        <p:tgtEl>
                                          <p:spTgt spid="14"/>
                                        </p:tgtEl>
                                        <p:attrNameLst>
                                          <p:attrName>ppt_h</p:attrName>
                                        </p:attrNameLst>
                                      </p:cBhvr>
                                      <p:tavLst>
                                        <p:tav tm="0">
                                          <p:val>
                                            <p:fltVal val="0"/>
                                          </p:val>
                                        </p:tav>
                                        <p:tav tm="100000">
                                          <p:val>
                                            <p:strVal val="#ppt_h"/>
                                          </p:val>
                                        </p:tav>
                                      </p:tavLst>
                                    </p:anim>
                                    <p:anim calcmode="lin" valueType="num">
                                      <p:cBhvr>
                                        <p:cTn id="14" dur="500" fill="hold"/>
                                        <p:tgtEl>
                                          <p:spTgt spid="14"/>
                                        </p:tgtEl>
                                        <p:attrNameLst>
                                          <p:attrName>style.rotation</p:attrName>
                                        </p:attrNameLst>
                                      </p:cBhvr>
                                      <p:tavLst>
                                        <p:tav tm="0">
                                          <p:val>
                                            <p:fltVal val="360"/>
                                          </p:val>
                                        </p:tav>
                                        <p:tav tm="100000">
                                          <p:val>
                                            <p:fltVal val="0"/>
                                          </p:val>
                                        </p:tav>
                                      </p:tavLst>
                                    </p:anim>
                                    <p:animEffect transition="in" filter="fade">
                                      <p:cBhvr>
                                        <p:cTn id="15" dur="500"/>
                                        <p:tgtEl>
                                          <p:spTgt spid="14"/>
                                        </p:tgtEl>
                                      </p:cBhvr>
                                    </p:animEffect>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fade">
                                      <p:cBhvr>
                                        <p:cTn id="19" dur="500"/>
                                        <p:tgtEl>
                                          <p:spTgt spid="18"/>
                                        </p:tgtEl>
                                      </p:cBhvr>
                                    </p:animEffect>
                                  </p:childTnLst>
                                </p:cTn>
                              </p:par>
                            </p:childTnLst>
                          </p:cTn>
                        </p:par>
                        <p:par>
                          <p:cTn id="20" fill="hold">
                            <p:stCondLst>
                              <p:cond delay="1500"/>
                            </p:stCondLst>
                            <p:childTnLst>
                              <p:par>
                                <p:cTn id="21" presetID="10" presetClass="entr" presetSubtype="0" fill="hold" grpId="0" nodeType="after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par>
                          <p:cTn id="27" fill="hold">
                            <p:stCondLst>
                              <p:cond delay="2000"/>
                            </p:stCondLst>
                            <p:childTnLst>
                              <p:par>
                                <p:cTn id="28" presetID="2" presetClass="entr" presetSubtype="4" decel="100000" fill="hold" grpId="0" nodeType="afterEffect">
                                  <p:stCondLst>
                                    <p:cond delay="0"/>
                                  </p:stCondLst>
                                  <p:iterate type="lt">
                                    <p:tmPct val="10000"/>
                                  </p:iterate>
                                  <p:childTnLst>
                                    <p:set>
                                      <p:cBhvr>
                                        <p:cTn id="29" dur="1" fill="hold">
                                          <p:stCondLst>
                                            <p:cond delay="0"/>
                                          </p:stCondLst>
                                        </p:cTn>
                                        <p:tgtEl>
                                          <p:spTgt spid="21"/>
                                        </p:tgtEl>
                                        <p:attrNameLst>
                                          <p:attrName>style.visibility</p:attrName>
                                        </p:attrNameLst>
                                      </p:cBhvr>
                                      <p:to>
                                        <p:strVal val="visible"/>
                                      </p:to>
                                    </p:set>
                                    <p:anim calcmode="lin" valueType="num">
                                      <p:cBhvr additive="base">
                                        <p:cTn id="30" dur="500" fill="hold"/>
                                        <p:tgtEl>
                                          <p:spTgt spid="21"/>
                                        </p:tgtEl>
                                        <p:attrNameLst>
                                          <p:attrName>ppt_x</p:attrName>
                                        </p:attrNameLst>
                                      </p:cBhvr>
                                      <p:tavLst>
                                        <p:tav tm="0">
                                          <p:val>
                                            <p:strVal val="#ppt_x"/>
                                          </p:val>
                                        </p:tav>
                                        <p:tav tm="100000">
                                          <p:val>
                                            <p:strVal val="#ppt_x"/>
                                          </p:val>
                                        </p:tav>
                                      </p:tavLst>
                                    </p:anim>
                                    <p:anim calcmode="lin" valueType="num">
                                      <p:cBhvr additive="base">
                                        <p:cTn id="31" dur="500" fill="hold"/>
                                        <p:tgtEl>
                                          <p:spTgt spid="21"/>
                                        </p:tgtEl>
                                        <p:attrNameLst>
                                          <p:attrName>ppt_y</p:attrName>
                                        </p:attrNameLst>
                                      </p:cBhvr>
                                      <p:tavLst>
                                        <p:tav tm="0">
                                          <p:val>
                                            <p:strVal val="1+#ppt_h/2"/>
                                          </p:val>
                                        </p:tav>
                                        <p:tav tm="100000">
                                          <p:val>
                                            <p:strVal val="#ppt_y"/>
                                          </p:val>
                                        </p:tav>
                                      </p:tavLst>
                                    </p:anim>
                                  </p:childTnLst>
                                </p:cTn>
                              </p:par>
                            </p:childTnLst>
                          </p:cTn>
                        </p:par>
                        <p:par>
                          <p:cTn id="32" fill="hold">
                            <p:stCondLst>
                              <p:cond delay="3150"/>
                            </p:stCondLst>
                            <p:childTnLst>
                              <p:par>
                                <p:cTn id="33" presetID="10" presetClass="entr" presetSubtype="0" fill="hold" grpId="0" nodeType="after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par>
                          <p:cTn id="36" fill="hold">
                            <p:stCondLst>
                              <p:cond delay="3650"/>
                            </p:stCondLst>
                            <p:childTnLst>
                              <p:par>
                                <p:cTn id="37" presetID="10" presetClass="entr" presetSubtype="0" fill="hold" grpId="0" nodeType="after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childTnLst>
                          </p:cTn>
                        </p:par>
                        <p:par>
                          <p:cTn id="40" fill="hold">
                            <p:stCondLst>
                              <p:cond delay="4150"/>
                            </p:stCondLst>
                            <p:childTnLst>
                              <p:par>
                                <p:cTn id="41" presetID="10" presetClass="entr" presetSubtype="0" fill="hold" grpId="0" nodeType="after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P spid="18" grpId="0" animBg="1"/>
      <p:bldP spid="19" grpId="0" animBg="1"/>
      <p:bldP spid="20" grpId="0" animBg="1"/>
      <p:bldP spid="21" grpId="0"/>
      <p:bldP spid="22" grpId="0" animBg="1"/>
      <p:bldP spid="23" grpId="0" animBg="1"/>
      <p:bldP spid="2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等腰三角形 1"/>
          <p:cNvSpPr/>
          <p:nvPr/>
        </p:nvSpPr>
        <p:spPr>
          <a:xfrm rot="16200000">
            <a:off x="4876165" y="-660401"/>
            <a:ext cx="6858000" cy="8178800"/>
          </a:xfrm>
          <a:prstGeom prst="triangle">
            <a:avLst>
              <a:gd name="adj" fmla="val 100000"/>
            </a:avLst>
          </a:prstGeom>
          <a:solidFill>
            <a:srgbClr val="3C3D4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p:nvSpPr>
        <p:spPr>
          <a:xfrm>
            <a:off x="11508740" y="401955"/>
            <a:ext cx="613410" cy="3598545"/>
          </a:xfrm>
          <a:prstGeom prst="rect">
            <a:avLst/>
          </a:prstGeom>
          <a:noFill/>
        </p:spPr>
        <p:txBody>
          <a:bodyPr vert="eaVert" wrap="square" rtlCol="0">
            <a:spAutoFit/>
          </a:bodyPr>
          <a:lstStyle/>
          <a:p>
            <a:r>
              <a:rPr lang="zh-CN" altLang="en-US" sz="2800" dirty="0">
                <a:solidFill>
                  <a:schemeClr val="bg1"/>
                </a:solidFill>
                <a:latin typeface="微软雅黑" panose="020B0503020204020204" pitchFamily="34" charset="-122"/>
                <a:ea typeface="微软雅黑" panose="020B0503020204020204" pitchFamily="34" charset="-122"/>
              </a:rPr>
              <a:t> </a:t>
            </a:r>
            <a:r>
              <a:rPr lang="en-US" altLang="zh-CN" sz="2400" dirty="0">
                <a:solidFill>
                  <a:srgbClr val="D75931"/>
                </a:solidFill>
                <a:latin typeface="微软雅黑" panose="020B0503020204020204" pitchFamily="34" charset="-122"/>
                <a:ea typeface="微软雅黑" panose="020B0503020204020204" pitchFamily="34" charset="-122"/>
                <a:sym typeface="+mn-ea"/>
              </a:rPr>
              <a:t>Honeycomb </a:t>
            </a:r>
            <a:r>
              <a:rPr lang="zh-CN" altLang="en-US" sz="2400" dirty="0">
                <a:solidFill>
                  <a:schemeClr val="bg1"/>
                </a:solidFill>
                <a:latin typeface="微软雅黑" panose="020B0503020204020204" pitchFamily="34" charset="-122"/>
                <a:ea typeface="微软雅黑" panose="020B0503020204020204" pitchFamily="34" charset="-122"/>
              </a:rPr>
              <a:t>发 展 历 程</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4" name="矩形 3"/>
          <p:cNvSpPr/>
          <p:nvPr/>
        </p:nvSpPr>
        <p:spPr>
          <a:xfrm>
            <a:off x="8763397" y="425759"/>
            <a:ext cx="2675890" cy="3957645"/>
          </a:xfrm>
          <a:prstGeom prst="rect">
            <a:avLst/>
          </a:prstGeom>
        </p:spPr>
        <p:txBody>
          <a:bodyPr vert="eaVert" wrap="square">
            <a:spAutoFit/>
          </a:bodyPr>
          <a:lstStyle/>
          <a:p>
            <a:pPr>
              <a:lnSpc>
                <a:spcPct val="150000"/>
              </a:lnSpc>
            </a:pPr>
            <a:r>
              <a:rPr lang="zh-CN" altLang="en-US" dirty="0">
                <a:solidFill>
                  <a:schemeClr val="bg1">
                    <a:lumMod val="85000"/>
                  </a:schemeClr>
                </a:solidFill>
                <a:latin typeface="微软雅黑" panose="020B0503020204020204" pitchFamily="34" charset="-122"/>
                <a:ea typeface="微软雅黑" panose="020B0503020204020204" pitchFamily="34" charset="-122"/>
              </a:rPr>
              <a:t>本项目主要的用途与功能在于解决全国各个高校大学生联系不紧密等问题。进行关联全国各个高校，扩大大学生的交友圈（本校乃至外校），职业规划学习交流的APP。使用对象为全国大学生。</a:t>
            </a:r>
            <a:endParaRPr lang="zh-CN" altLang="en-US" dirty="0">
              <a:solidFill>
                <a:schemeClr val="bg1">
                  <a:lumMod val="85000"/>
                </a:schemeClr>
              </a:solidFill>
              <a:latin typeface="微软雅黑" panose="020B0503020204020204" pitchFamily="34" charset="-122"/>
              <a:ea typeface="微软雅黑" panose="020B0503020204020204" pitchFamily="34" charset="-122"/>
            </a:endParaRPr>
          </a:p>
        </p:txBody>
      </p:sp>
      <p:cxnSp>
        <p:nvCxnSpPr>
          <p:cNvPr id="7" name="直接连接符 6"/>
          <p:cNvCxnSpPr/>
          <p:nvPr/>
        </p:nvCxnSpPr>
        <p:spPr>
          <a:xfrm>
            <a:off x="6756400" y="0"/>
            <a:ext cx="1943100" cy="161290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5251847" y="-2"/>
            <a:ext cx="1187053" cy="95250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1439723" y="4686298"/>
            <a:ext cx="752277" cy="63500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636826" y="1351290"/>
            <a:ext cx="5078174" cy="1029950"/>
            <a:chOff x="636826" y="1351290"/>
            <a:chExt cx="5078174" cy="1029950"/>
          </a:xfrm>
        </p:grpSpPr>
        <p:sp>
          <p:nvSpPr>
            <p:cNvPr id="12" name="文本框 11"/>
            <p:cNvSpPr txBox="1"/>
            <p:nvPr/>
          </p:nvSpPr>
          <p:spPr>
            <a:xfrm>
              <a:off x="636826" y="1351290"/>
              <a:ext cx="3017520" cy="521970"/>
            </a:xfrm>
            <a:prstGeom prst="rect">
              <a:avLst/>
            </a:prstGeom>
            <a:noFill/>
          </p:spPr>
          <p:txBody>
            <a:bodyPr wrap="square" rtlCol="0">
              <a:spAutoFit/>
            </a:bodyPr>
            <a:lstStyle/>
            <a:p>
              <a:r>
                <a:rPr lang="en-US" altLang="zh-CN" sz="2800" dirty="0">
                  <a:solidFill>
                    <a:srgbClr val="D75931"/>
                  </a:solidFill>
                  <a:latin typeface="微软雅黑" panose="020B0503020204020204" pitchFamily="34" charset="-122"/>
                  <a:ea typeface="微软雅黑" panose="020B0503020204020204" pitchFamily="34" charset="-122"/>
                </a:rPr>
                <a:t>Honeycomb</a:t>
              </a:r>
              <a:endParaRPr lang="zh-CN" altLang="en-US" sz="2800" dirty="0">
                <a:solidFill>
                  <a:srgbClr val="D75931"/>
                </a:solidFill>
                <a:latin typeface="微软雅黑" panose="020B0503020204020204" pitchFamily="34" charset="-122"/>
                <a:ea typeface="微软雅黑" panose="020B0503020204020204" pitchFamily="34" charset="-122"/>
              </a:endParaRPr>
            </a:p>
          </p:txBody>
        </p:sp>
        <p:sp>
          <p:nvSpPr>
            <p:cNvPr id="13" name="矩形 12"/>
            <p:cNvSpPr/>
            <p:nvPr/>
          </p:nvSpPr>
          <p:spPr>
            <a:xfrm>
              <a:off x="636826" y="1874510"/>
              <a:ext cx="5078174" cy="506730"/>
            </a:xfrm>
            <a:prstGeom prst="rect">
              <a:avLst/>
            </a:prstGeom>
          </p:spPr>
          <p:txBody>
            <a:bodyPr wrap="square">
              <a:spAutoFit/>
            </a:bodyPr>
            <a:lstStyle/>
            <a:p>
              <a:pPr>
                <a:lnSpc>
                  <a:spcPct val="150000"/>
                </a:lnSpc>
              </a:pPr>
              <a:r>
                <a:rPr lang="en-US" altLang="zh-CN" dirty="0">
                  <a:solidFill>
                    <a:schemeClr val="bg2">
                      <a:lumMod val="25000"/>
                    </a:schemeClr>
                  </a:solidFill>
                  <a:latin typeface="微软雅黑" panose="020B0503020204020204" pitchFamily="34" charset="-122"/>
                  <a:ea typeface="微软雅黑" panose="020B0503020204020204" pitchFamily="34" charset="-122"/>
                </a:rPr>
                <a:t>Honeycomb</a:t>
              </a:r>
              <a:r>
                <a:rPr lang="zh-CN" altLang="en-US" dirty="0">
                  <a:solidFill>
                    <a:schemeClr val="bg2">
                      <a:lumMod val="25000"/>
                    </a:schemeClr>
                  </a:solidFill>
                  <a:latin typeface="微软雅黑" panose="020B0503020204020204" pitchFamily="34" charset="-122"/>
                  <a:ea typeface="微软雅黑" panose="020B0503020204020204" pitchFamily="34" charset="-122"/>
                </a:rPr>
                <a:t>前身今事</a:t>
              </a:r>
              <a:endParaRPr lang="zh-CN" altLang="en-US" dirty="0">
                <a:solidFill>
                  <a:schemeClr val="bg2">
                    <a:lumMod val="25000"/>
                  </a:schemeClr>
                </a:solidFill>
                <a:latin typeface="微软雅黑" panose="020B0503020204020204" pitchFamily="34" charset="-122"/>
                <a:ea typeface="微软雅黑" panose="020B0503020204020204" pitchFamily="34" charset="-122"/>
              </a:endParaRPr>
            </a:p>
          </p:txBody>
        </p:sp>
      </p:grpSp>
      <p:cxnSp>
        <p:nvCxnSpPr>
          <p:cNvPr id="15" name="直接连接符 14"/>
          <p:cNvCxnSpPr/>
          <p:nvPr/>
        </p:nvCxnSpPr>
        <p:spPr>
          <a:xfrm>
            <a:off x="738426" y="2532390"/>
            <a:ext cx="3223974"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1244600" y="4229100"/>
            <a:ext cx="7823200" cy="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9067800" y="4254500"/>
            <a:ext cx="0" cy="2603500"/>
          </a:xfrm>
          <a:prstGeom prst="line">
            <a:avLst/>
          </a:prstGeom>
          <a:ln>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nvGrpSpPr>
          <p:cNvPr id="6" name="组合 5"/>
          <p:cNvGrpSpPr/>
          <p:nvPr/>
        </p:nvGrpSpPr>
        <p:grpSpPr>
          <a:xfrm>
            <a:off x="1104900" y="4000500"/>
            <a:ext cx="469900" cy="469900"/>
            <a:chOff x="1104900" y="4000500"/>
            <a:chExt cx="469900" cy="469900"/>
          </a:xfrm>
        </p:grpSpPr>
        <p:sp>
          <p:nvSpPr>
            <p:cNvPr id="20" name="椭圆 19"/>
            <p:cNvSpPr/>
            <p:nvPr/>
          </p:nvSpPr>
          <p:spPr>
            <a:xfrm>
              <a:off x="1104900" y="4000500"/>
              <a:ext cx="469900" cy="469900"/>
            </a:xfrm>
            <a:prstGeom prst="ellipse">
              <a:avLst/>
            </a:prstGeom>
            <a:solidFill>
              <a:srgbClr val="D7593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1190030" y="4087515"/>
              <a:ext cx="295870" cy="295870"/>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1</a:t>
              </a:r>
              <a:endParaRPr lang="zh-CN" altLang="en-US" dirty="0"/>
            </a:p>
          </p:txBody>
        </p:sp>
      </p:grpSp>
      <p:grpSp>
        <p:nvGrpSpPr>
          <p:cNvPr id="9" name="组合 8"/>
          <p:cNvGrpSpPr/>
          <p:nvPr/>
        </p:nvGrpSpPr>
        <p:grpSpPr>
          <a:xfrm>
            <a:off x="8834735" y="5221585"/>
            <a:ext cx="469900" cy="469900"/>
            <a:chOff x="8834735" y="5221585"/>
            <a:chExt cx="469900" cy="469900"/>
          </a:xfrm>
        </p:grpSpPr>
        <p:sp>
          <p:nvSpPr>
            <p:cNvPr id="22" name="椭圆 21"/>
            <p:cNvSpPr/>
            <p:nvPr/>
          </p:nvSpPr>
          <p:spPr>
            <a:xfrm>
              <a:off x="8834735" y="5221585"/>
              <a:ext cx="469900" cy="469900"/>
            </a:xfrm>
            <a:prstGeom prst="ellipse">
              <a:avLst/>
            </a:prstGeom>
            <a:solidFill>
              <a:srgbClr val="D75931">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8919865" y="5308600"/>
              <a:ext cx="295870" cy="295870"/>
            </a:xfrm>
            <a:prstGeom prst="ellipse">
              <a:avLst/>
            </a:prstGeom>
            <a:solidFill>
              <a:srgbClr val="D7593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2</a:t>
              </a:r>
              <a:endParaRPr lang="zh-CN" altLang="en-US" dirty="0"/>
            </a:p>
          </p:txBody>
        </p:sp>
      </p:grpSp>
      <p:sp>
        <p:nvSpPr>
          <p:cNvPr id="24" name="文本框 23"/>
          <p:cNvSpPr txBox="1"/>
          <p:nvPr/>
        </p:nvSpPr>
        <p:spPr>
          <a:xfrm>
            <a:off x="972534" y="3560376"/>
            <a:ext cx="1636474" cy="368300"/>
          </a:xfrm>
          <a:prstGeom prst="rect">
            <a:avLst/>
          </a:prstGeom>
          <a:noFill/>
        </p:spPr>
        <p:txBody>
          <a:bodyPr wrap="square" rtlCol="0">
            <a:spAutoFit/>
          </a:bodyPr>
          <a:lstStyle/>
          <a:p>
            <a:r>
              <a:rPr lang="en-US" altLang="zh-CN" dirty="0">
                <a:solidFill>
                  <a:srgbClr val="D75931"/>
                </a:solidFill>
                <a:latin typeface="微软雅黑" panose="020B0503020204020204" pitchFamily="34" charset="-122"/>
                <a:ea typeface="微软雅黑" panose="020B0503020204020204" pitchFamily="34" charset="-122"/>
              </a:rPr>
              <a:t>2019.4</a:t>
            </a:r>
            <a:endParaRPr lang="zh-CN" altLang="en-US" dirty="0">
              <a:solidFill>
                <a:srgbClr val="D75931"/>
              </a:solidFill>
              <a:latin typeface="微软雅黑" panose="020B0503020204020204" pitchFamily="34" charset="-122"/>
              <a:ea typeface="微软雅黑" panose="020B0503020204020204" pitchFamily="34" charset="-122"/>
            </a:endParaRPr>
          </a:p>
        </p:txBody>
      </p:sp>
      <p:grpSp>
        <p:nvGrpSpPr>
          <p:cNvPr id="11" name="组合 10"/>
          <p:cNvGrpSpPr/>
          <p:nvPr/>
        </p:nvGrpSpPr>
        <p:grpSpPr>
          <a:xfrm>
            <a:off x="872173" y="4446626"/>
            <a:ext cx="2953325" cy="1878637"/>
            <a:chOff x="872173" y="4446626"/>
            <a:chExt cx="2953325" cy="1878637"/>
          </a:xfrm>
        </p:grpSpPr>
        <p:sp>
          <p:nvSpPr>
            <p:cNvPr id="18" name="文本框 17"/>
            <p:cNvSpPr txBox="1"/>
            <p:nvPr/>
          </p:nvSpPr>
          <p:spPr>
            <a:xfrm>
              <a:off x="872173" y="4987318"/>
              <a:ext cx="2953325" cy="1337945"/>
            </a:xfrm>
            <a:prstGeom prst="rect">
              <a:avLst/>
            </a:prstGeom>
            <a:noFill/>
          </p:spPr>
          <p:txBody>
            <a:bodyPr wrap="square" rtlCol="0">
              <a:spAutoFit/>
            </a:bodyPr>
            <a:lstStyle/>
            <a:p>
              <a:pPr>
                <a:lnSpc>
                  <a:spcPct val="150000"/>
                </a:lnSpc>
              </a:pPr>
              <a:r>
                <a:rPr lang="zh-CN" altLang="en-US" dirty="0">
                  <a:latin typeface="微软雅黑" panose="020B0503020204020204" pitchFamily="34" charset="-122"/>
                  <a:ea typeface="微软雅黑" panose="020B0503020204020204" pitchFamily="34" charset="-122"/>
                </a:rPr>
                <a:t>由我们最初的一些成员提出：感觉没有一款针对大学生的社交软件</a:t>
              </a:r>
              <a:endParaRPr lang="zh-CN" altLang="en-US" dirty="0">
                <a:latin typeface="微软雅黑" panose="020B0503020204020204" pitchFamily="34" charset="-122"/>
                <a:ea typeface="微软雅黑" panose="020B0503020204020204" pitchFamily="34" charset="-122"/>
              </a:endParaRPr>
            </a:p>
          </p:txBody>
        </p:sp>
        <p:sp>
          <p:nvSpPr>
            <p:cNvPr id="25" name="文本框 24"/>
            <p:cNvSpPr txBox="1"/>
            <p:nvPr/>
          </p:nvSpPr>
          <p:spPr>
            <a:xfrm>
              <a:off x="872173" y="4446626"/>
              <a:ext cx="2953325" cy="645160"/>
            </a:xfrm>
            <a:prstGeom prst="rect">
              <a:avLst/>
            </a:prstGeom>
            <a:noFill/>
          </p:spPr>
          <p:txBody>
            <a:bodyPr wrap="square" rtlCol="0">
              <a:spAutoFit/>
            </a:bodyPr>
            <a:lstStyle/>
            <a:p>
              <a:pPr>
                <a:lnSpc>
                  <a:spcPct val="150000"/>
                </a:lnSpc>
              </a:pPr>
              <a:r>
                <a:rPr lang="zh-CN" altLang="en-US" sz="2400" dirty="0">
                  <a:solidFill>
                    <a:srgbClr val="00B050"/>
                  </a:solidFill>
                  <a:latin typeface="微软雅黑" panose="020B0503020204020204" pitchFamily="34" charset="-122"/>
                  <a:ea typeface="微软雅黑" panose="020B0503020204020204" pitchFamily="34" charset="-122"/>
                </a:rPr>
                <a:t>起源：</a:t>
              </a:r>
              <a:endParaRPr lang="zh-CN" altLang="en-US" sz="2400" dirty="0">
                <a:solidFill>
                  <a:srgbClr val="00B050"/>
                </a:solidFill>
                <a:latin typeface="微软雅黑" panose="020B0503020204020204" pitchFamily="34" charset="-122"/>
                <a:ea typeface="微软雅黑" panose="020B0503020204020204" pitchFamily="34" charset="-122"/>
              </a:endParaRPr>
            </a:p>
          </p:txBody>
        </p:sp>
      </p:grpSp>
      <p:sp>
        <p:nvSpPr>
          <p:cNvPr id="26" name="文本框 25"/>
          <p:cNvSpPr txBox="1"/>
          <p:nvPr/>
        </p:nvSpPr>
        <p:spPr>
          <a:xfrm>
            <a:off x="9375140" y="5264150"/>
            <a:ext cx="990600" cy="368300"/>
          </a:xfrm>
          <a:prstGeom prst="rect">
            <a:avLst/>
          </a:prstGeom>
          <a:noFill/>
        </p:spPr>
        <p:txBody>
          <a:bodyPr wrap="square" rtlCol="0">
            <a:spAutoFit/>
          </a:bodyPr>
          <a:lstStyle/>
          <a:p>
            <a:r>
              <a:rPr lang="en-US" altLang="zh-CN" dirty="0">
                <a:solidFill>
                  <a:srgbClr val="D75931"/>
                </a:solidFill>
                <a:latin typeface="微软雅黑" panose="020B0503020204020204" pitchFamily="34" charset="-122"/>
                <a:ea typeface="微软雅黑" panose="020B0503020204020204" pitchFamily="34" charset="-122"/>
              </a:rPr>
              <a:t>2019.5</a:t>
            </a:r>
            <a:endParaRPr lang="zh-CN" altLang="en-US" dirty="0">
              <a:solidFill>
                <a:srgbClr val="D75931"/>
              </a:solidFill>
              <a:latin typeface="微软雅黑" panose="020B0503020204020204" pitchFamily="34" charset="-122"/>
              <a:ea typeface="微软雅黑" panose="020B0503020204020204" pitchFamily="34" charset="-122"/>
            </a:endParaRPr>
          </a:p>
        </p:txBody>
      </p:sp>
      <p:grpSp>
        <p:nvGrpSpPr>
          <p:cNvPr id="14" name="组合 13"/>
          <p:cNvGrpSpPr/>
          <p:nvPr/>
        </p:nvGrpSpPr>
        <p:grpSpPr>
          <a:xfrm>
            <a:off x="5715227" y="4778599"/>
            <a:ext cx="2984440" cy="1843712"/>
            <a:chOff x="5715227" y="4778599"/>
            <a:chExt cx="2984440" cy="1843712"/>
          </a:xfrm>
        </p:grpSpPr>
        <p:sp>
          <p:nvSpPr>
            <p:cNvPr id="27" name="文本框 26"/>
            <p:cNvSpPr txBox="1"/>
            <p:nvPr/>
          </p:nvSpPr>
          <p:spPr>
            <a:xfrm>
              <a:off x="5746342" y="5423431"/>
              <a:ext cx="2953325" cy="1198880"/>
            </a:xfrm>
            <a:prstGeom prst="rect">
              <a:avLst/>
            </a:prstGeom>
            <a:noFill/>
          </p:spPr>
          <p:txBody>
            <a:bodyPr wrap="square" rtlCol="0">
              <a:spAutoFit/>
            </a:bodyPr>
            <a:lstStyle/>
            <a:p>
              <a:pPr algn="r">
                <a:lnSpc>
                  <a:spcPct val="150000"/>
                </a:lnSpc>
              </a:pPr>
              <a:r>
                <a:rPr lang="zh-CN" altLang="en-US" sz="1600" dirty="0">
                  <a:latin typeface="微软雅黑" panose="020B0503020204020204" pitchFamily="34" charset="-122"/>
                  <a:ea typeface="微软雅黑" panose="020B0503020204020204" pitchFamily="34" charset="-122"/>
                </a:rPr>
                <a:t>完善我们对于</a:t>
              </a:r>
              <a:r>
                <a:rPr lang="en-US" altLang="zh-CN" sz="1600" dirty="0">
                  <a:latin typeface="微软雅黑" panose="020B0503020204020204" pitchFamily="34" charset="-122"/>
                  <a:ea typeface="微软雅黑" panose="020B0503020204020204" pitchFamily="34" charset="-122"/>
                </a:rPr>
                <a:t>Honeycomb</a:t>
              </a:r>
              <a:r>
                <a:rPr lang="zh-CN" altLang="en-US" sz="1600" dirty="0">
                  <a:latin typeface="微软雅黑" panose="020B0503020204020204" pitchFamily="34" charset="-122"/>
                  <a:ea typeface="微软雅黑" panose="020B0503020204020204" pitchFamily="34" charset="-122"/>
                </a:rPr>
                <a:t>的定制，对于其中的需要实现的功能进行了可实现的筛选</a:t>
              </a:r>
              <a:endParaRPr lang="zh-CN" altLang="en-US" sz="1600" dirty="0">
                <a:latin typeface="微软雅黑" panose="020B0503020204020204" pitchFamily="34" charset="-122"/>
                <a:ea typeface="微软雅黑" panose="020B0503020204020204" pitchFamily="34" charset="-122"/>
              </a:endParaRPr>
            </a:p>
          </p:txBody>
        </p:sp>
        <p:sp>
          <p:nvSpPr>
            <p:cNvPr id="28" name="文本框 27"/>
            <p:cNvSpPr txBox="1"/>
            <p:nvPr/>
          </p:nvSpPr>
          <p:spPr>
            <a:xfrm>
              <a:off x="5715227" y="4778599"/>
              <a:ext cx="2953325" cy="645160"/>
            </a:xfrm>
            <a:prstGeom prst="rect">
              <a:avLst/>
            </a:prstGeom>
            <a:noFill/>
          </p:spPr>
          <p:txBody>
            <a:bodyPr wrap="square" rtlCol="0">
              <a:spAutoFit/>
            </a:bodyPr>
            <a:lstStyle/>
            <a:p>
              <a:pPr algn="r">
                <a:lnSpc>
                  <a:spcPct val="150000"/>
                </a:lnSpc>
              </a:pPr>
              <a:r>
                <a:rPr lang="zh-CN" altLang="en-US" sz="2400" dirty="0">
                  <a:solidFill>
                    <a:srgbClr val="00B050"/>
                  </a:solidFill>
                  <a:latin typeface="微软雅黑" panose="020B0503020204020204" pitchFamily="34" charset="-122"/>
                  <a:ea typeface="微软雅黑" panose="020B0503020204020204" pitchFamily="34" charset="-122"/>
                </a:rPr>
                <a:t>计划书的定制：</a:t>
              </a:r>
              <a:endParaRPr lang="zh-CN" altLang="en-US" sz="2400" dirty="0">
                <a:solidFill>
                  <a:srgbClr val="00B050"/>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250" advClick="0" advTm="3000">
        <p14:flip dir="r"/>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10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0" presetClass="entr" presetSubtype="0" fill="hold" grpId="0" nodeType="afterEffect">
                                  <p:stCondLst>
                                    <p:cond delay="0"/>
                                  </p:stCondLst>
                                  <p:iterate type="lt">
                                    <p:tmPct val="10000"/>
                                  </p:iterate>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par>
                          <p:cTn id="13" fill="hold">
                            <p:stCondLst>
                              <p:cond delay="1850"/>
                            </p:stCondLst>
                            <p:childTnLst>
                              <p:par>
                                <p:cTn id="14" presetID="53" presetClass="entr" presetSubtype="16"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 calcmode="lin" valueType="num">
                                      <p:cBhvr>
                                        <p:cTn id="16" dur="500" fill="hold"/>
                                        <p:tgtEl>
                                          <p:spTgt spid="4"/>
                                        </p:tgtEl>
                                        <p:attrNameLst>
                                          <p:attrName>ppt_w</p:attrName>
                                        </p:attrNameLst>
                                      </p:cBhvr>
                                      <p:tavLst>
                                        <p:tav tm="0">
                                          <p:val>
                                            <p:fltVal val="0"/>
                                          </p:val>
                                        </p:tav>
                                        <p:tav tm="100000">
                                          <p:val>
                                            <p:strVal val="#ppt_w"/>
                                          </p:val>
                                        </p:tav>
                                      </p:tavLst>
                                    </p:anim>
                                    <p:anim calcmode="lin" valueType="num">
                                      <p:cBhvr>
                                        <p:cTn id="17" dur="500" fill="hold"/>
                                        <p:tgtEl>
                                          <p:spTgt spid="4"/>
                                        </p:tgtEl>
                                        <p:attrNameLst>
                                          <p:attrName>ppt_h</p:attrName>
                                        </p:attrNameLst>
                                      </p:cBhvr>
                                      <p:tavLst>
                                        <p:tav tm="0">
                                          <p:val>
                                            <p:fltVal val="0"/>
                                          </p:val>
                                        </p:tav>
                                        <p:tav tm="100000">
                                          <p:val>
                                            <p:strVal val="#ppt_h"/>
                                          </p:val>
                                        </p:tav>
                                      </p:tavLst>
                                    </p:anim>
                                    <p:animEffect transition="in" filter="fade">
                                      <p:cBhvr>
                                        <p:cTn id="18" dur="500"/>
                                        <p:tgtEl>
                                          <p:spTgt spid="4"/>
                                        </p:tgtEl>
                                      </p:cBhvr>
                                    </p:animEffect>
                                  </p:childTnLst>
                                </p:cTn>
                              </p:par>
                            </p:childTnLst>
                          </p:cTn>
                        </p:par>
                        <p:par>
                          <p:cTn id="19" fill="hold">
                            <p:stCondLst>
                              <p:cond delay="2350"/>
                            </p:stCondLst>
                            <p:childTnLst>
                              <p:par>
                                <p:cTn id="20" presetID="22" presetClass="entr" presetSubtype="4" fill="hold" nodeType="after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wipe(down)">
                                      <p:cBhvr>
                                        <p:cTn id="22" dur="500"/>
                                        <p:tgtEl>
                                          <p:spTgt spid="10"/>
                                        </p:tgtEl>
                                      </p:cBhvr>
                                    </p:animEffect>
                                  </p:childTnLst>
                                </p:cTn>
                              </p:par>
                              <p:par>
                                <p:cTn id="23" presetID="22" presetClass="entr" presetSubtype="1" fill="hold" nodeType="with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up)">
                                      <p:cBhvr>
                                        <p:cTn id="25" dur="500"/>
                                        <p:tgtEl>
                                          <p:spTgt spid="7"/>
                                        </p:tgtEl>
                                      </p:cBhvr>
                                    </p:animEffect>
                                  </p:childTnLst>
                                </p:cTn>
                              </p:par>
                              <p:par>
                                <p:cTn id="26" presetID="22" presetClass="entr" presetSubtype="1" fill="hold"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up)">
                                      <p:cBhvr>
                                        <p:cTn id="28" dur="500"/>
                                        <p:tgtEl>
                                          <p:spTgt spid="8"/>
                                        </p:tgtEl>
                                      </p:cBhvr>
                                    </p:animEffect>
                                  </p:childTnLst>
                                </p:cTn>
                              </p:par>
                            </p:childTnLst>
                          </p:cTn>
                        </p:par>
                        <p:par>
                          <p:cTn id="29" fill="hold">
                            <p:stCondLst>
                              <p:cond delay="2850"/>
                            </p:stCondLst>
                            <p:childTnLst>
                              <p:par>
                                <p:cTn id="30" presetID="2" presetClass="entr" presetSubtype="4" decel="100000" fill="hold" nodeType="afterEffect">
                                  <p:stCondLst>
                                    <p:cond delay="0"/>
                                  </p:stCondLst>
                                  <p:childTnLst>
                                    <p:set>
                                      <p:cBhvr>
                                        <p:cTn id="31" dur="1" fill="hold">
                                          <p:stCondLst>
                                            <p:cond delay="0"/>
                                          </p:stCondLst>
                                        </p:cTn>
                                        <p:tgtEl>
                                          <p:spTgt spid="5"/>
                                        </p:tgtEl>
                                        <p:attrNameLst>
                                          <p:attrName>style.visibility</p:attrName>
                                        </p:attrNameLst>
                                      </p:cBhvr>
                                      <p:to>
                                        <p:strVal val="visible"/>
                                      </p:to>
                                    </p:set>
                                    <p:anim calcmode="lin" valueType="num">
                                      <p:cBhvr additive="base">
                                        <p:cTn id="32" dur="500" fill="hold"/>
                                        <p:tgtEl>
                                          <p:spTgt spid="5"/>
                                        </p:tgtEl>
                                        <p:attrNameLst>
                                          <p:attrName>ppt_x</p:attrName>
                                        </p:attrNameLst>
                                      </p:cBhvr>
                                      <p:tavLst>
                                        <p:tav tm="0">
                                          <p:val>
                                            <p:strVal val="#ppt_x"/>
                                          </p:val>
                                        </p:tav>
                                        <p:tav tm="100000">
                                          <p:val>
                                            <p:strVal val="#ppt_x"/>
                                          </p:val>
                                        </p:tav>
                                      </p:tavLst>
                                    </p:anim>
                                    <p:anim calcmode="lin" valueType="num">
                                      <p:cBhvr additive="base">
                                        <p:cTn id="33" dur="500" fill="hold"/>
                                        <p:tgtEl>
                                          <p:spTgt spid="5"/>
                                        </p:tgtEl>
                                        <p:attrNameLst>
                                          <p:attrName>ppt_y</p:attrName>
                                        </p:attrNameLst>
                                      </p:cBhvr>
                                      <p:tavLst>
                                        <p:tav tm="0">
                                          <p:val>
                                            <p:strVal val="1+#ppt_h/2"/>
                                          </p:val>
                                        </p:tav>
                                        <p:tav tm="100000">
                                          <p:val>
                                            <p:strVal val="#ppt_y"/>
                                          </p:val>
                                        </p:tav>
                                      </p:tavLst>
                                    </p:anim>
                                  </p:childTnLst>
                                </p:cTn>
                              </p:par>
                            </p:childTnLst>
                          </p:cTn>
                        </p:par>
                        <p:par>
                          <p:cTn id="34" fill="hold">
                            <p:stCondLst>
                              <p:cond delay="3350"/>
                            </p:stCondLst>
                            <p:childTnLst>
                              <p:par>
                                <p:cTn id="35" presetID="22" presetClass="entr" presetSubtype="8" fill="hold" nodeType="after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wipe(left)">
                                      <p:cBhvr>
                                        <p:cTn id="37" dur="500"/>
                                        <p:tgtEl>
                                          <p:spTgt spid="15"/>
                                        </p:tgtEl>
                                      </p:cBhvr>
                                    </p:animEffect>
                                  </p:childTnLst>
                                </p:cTn>
                              </p:par>
                            </p:childTnLst>
                          </p:cTn>
                        </p:par>
                        <p:par>
                          <p:cTn id="38" fill="hold">
                            <p:stCondLst>
                              <p:cond delay="3850"/>
                            </p:stCondLst>
                            <p:childTnLst>
                              <p:par>
                                <p:cTn id="39" presetID="53" presetClass="entr" presetSubtype="16" fill="hold" nodeType="afterEffect">
                                  <p:stCondLst>
                                    <p:cond delay="0"/>
                                  </p:stCondLst>
                                  <p:childTnLst>
                                    <p:set>
                                      <p:cBhvr>
                                        <p:cTn id="40" dur="1" fill="hold">
                                          <p:stCondLst>
                                            <p:cond delay="0"/>
                                          </p:stCondLst>
                                        </p:cTn>
                                        <p:tgtEl>
                                          <p:spTgt spid="6"/>
                                        </p:tgtEl>
                                        <p:attrNameLst>
                                          <p:attrName>style.visibility</p:attrName>
                                        </p:attrNameLst>
                                      </p:cBhvr>
                                      <p:to>
                                        <p:strVal val="visible"/>
                                      </p:to>
                                    </p:set>
                                    <p:anim calcmode="lin" valueType="num">
                                      <p:cBhvr>
                                        <p:cTn id="41" dur="500" fill="hold"/>
                                        <p:tgtEl>
                                          <p:spTgt spid="6"/>
                                        </p:tgtEl>
                                        <p:attrNameLst>
                                          <p:attrName>ppt_w</p:attrName>
                                        </p:attrNameLst>
                                      </p:cBhvr>
                                      <p:tavLst>
                                        <p:tav tm="0">
                                          <p:val>
                                            <p:fltVal val="0"/>
                                          </p:val>
                                        </p:tav>
                                        <p:tav tm="100000">
                                          <p:val>
                                            <p:strVal val="#ppt_w"/>
                                          </p:val>
                                        </p:tav>
                                      </p:tavLst>
                                    </p:anim>
                                    <p:anim calcmode="lin" valueType="num">
                                      <p:cBhvr>
                                        <p:cTn id="42" dur="500" fill="hold"/>
                                        <p:tgtEl>
                                          <p:spTgt spid="6"/>
                                        </p:tgtEl>
                                        <p:attrNameLst>
                                          <p:attrName>ppt_h</p:attrName>
                                        </p:attrNameLst>
                                      </p:cBhvr>
                                      <p:tavLst>
                                        <p:tav tm="0">
                                          <p:val>
                                            <p:fltVal val="0"/>
                                          </p:val>
                                        </p:tav>
                                        <p:tav tm="100000">
                                          <p:val>
                                            <p:strVal val="#ppt_h"/>
                                          </p:val>
                                        </p:tav>
                                      </p:tavLst>
                                    </p:anim>
                                    <p:animEffect transition="in" filter="fade">
                                      <p:cBhvr>
                                        <p:cTn id="43" dur="500"/>
                                        <p:tgtEl>
                                          <p:spTgt spid="6"/>
                                        </p:tgtEl>
                                      </p:cBhvr>
                                    </p:animEffect>
                                  </p:childTnLst>
                                </p:cTn>
                              </p:par>
                            </p:childTnLst>
                          </p:cTn>
                        </p:par>
                        <p:par>
                          <p:cTn id="44" fill="hold">
                            <p:stCondLst>
                              <p:cond delay="4350"/>
                            </p:stCondLst>
                            <p:childTnLst>
                              <p:par>
                                <p:cTn id="45" presetID="10" presetClass="entr" presetSubtype="0" fill="hold" grpId="0" nodeType="afterEffect">
                                  <p:stCondLst>
                                    <p:cond delay="0"/>
                                  </p:stCondLst>
                                  <p:childTnLst>
                                    <p:set>
                                      <p:cBhvr>
                                        <p:cTn id="46" dur="1" fill="hold">
                                          <p:stCondLst>
                                            <p:cond delay="0"/>
                                          </p:stCondLst>
                                        </p:cTn>
                                        <p:tgtEl>
                                          <p:spTgt spid="24"/>
                                        </p:tgtEl>
                                        <p:attrNameLst>
                                          <p:attrName>style.visibility</p:attrName>
                                        </p:attrNameLst>
                                      </p:cBhvr>
                                      <p:to>
                                        <p:strVal val="visible"/>
                                      </p:to>
                                    </p:set>
                                    <p:animEffect transition="in" filter="fade">
                                      <p:cBhvr>
                                        <p:cTn id="47" dur="500"/>
                                        <p:tgtEl>
                                          <p:spTgt spid="24"/>
                                        </p:tgtEl>
                                      </p:cBhvr>
                                    </p:animEffect>
                                  </p:childTnLst>
                                </p:cTn>
                              </p:par>
                              <p:par>
                                <p:cTn id="48" presetID="2" presetClass="entr" presetSubtype="4" decel="100000" fill="hold" nodeType="withEffect">
                                  <p:stCondLst>
                                    <p:cond delay="0"/>
                                  </p:stCondLst>
                                  <p:childTnLst>
                                    <p:set>
                                      <p:cBhvr>
                                        <p:cTn id="49" dur="1" fill="hold">
                                          <p:stCondLst>
                                            <p:cond delay="0"/>
                                          </p:stCondLst>
                                        </p:cTn>
                                        <p:tgtEl>
                                          <p:spTgt spid="11"/>
                                        </p:tgtEl>
                                        <p:attrNameLst>
                                          <p:attrName>style.visibility</p:attrName>
                                        </p:attrNameLst>
                                      </p:cBhvr>
                                      <p:to>
                                        <p:strVal val="visible"/>
                                      </p:to>
                                    </p:set>
                                    <p:anim calcmode="lin" valueType="num">
                                      <p:cBhvr additive="base">
                                        <p:cTn id="50" dur="500" fill="hold"/>
                                        <p:tgtEl>
                                          <p:spTgt spid="11"/>
                                        </p:tgtEl>
                                        <p:attrNameLst>
                                          <p:attrName>ppt_x</p:attrName>
                                        </p:attrNameLst>
                                      </p:cBhvr>
                                      <p:tavLst>
                                        <p:tav tm="0">
                                          <p:val>
                                            <p:strVal val="#ppt_x"/>
                                          </p:val>
                                        </p:tav>
                                        <p:tav tm="100000">
                                          <p:val>
                                            <p:strVal val="#ppt_x"/>
                                          </p:val>
                                        </p:tav>
                                      </p:tavLst>
                                    </p:anim>
                                    <p:anim calcmode="lin" valueType="num">
                                      <p:cBhvr additive="base">
                                        <p:cTn id="51" dur="500" fill="hold"/>
                                        <p:tgtEl>
                                          <p:spTgt spid="11"/>
                                        </p:tgtEl>
                                        <p:attrNameLst>
                                          <p:attrName>ppt_y</p:attrName>
                                        </p:attrNameLst>
                                      </p:cBhvr>
                                      <p:tavLst>
                                        <p:tav tm="0">
                                          <p:val>
                                            <p:strVal val="1+#ppt_h/2"/>
                                          </p:val>
                                        </p:tav>
                                        <p:tav tm="100000">
                                          <p:val>
                                            <p:strVal val="#ppt_y"/>
                                          </p:val>
                                        </p:tav>
                                      </p:tavLst>
                                    </p:anim>
                                  </p:childTnLst>
                                </p:cTn>
                              </p:par>
                            </p:childTnLst>
                          </p:cTn>
                        </p:par>
                        <p:par>
                          <p:cTn id="52" fill="hold">
                            <p:stCondLst>
                              <p:cond delay="4850"/>
                            </p:stCondLst>
                            <p:childTnLst>
                              <p:par>
                                <p:cTn id="53" presetID="22" presetClass="entr" presetSubtype="8" fill="hold" nodeType="after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wipe(left)">
                                      <p:cBhvr>
                                        <p:cTn id="55" dur="500"/>
                                        <p:tgtEl>
                                          <p:spTgt spid="17"/>
                                        </p:tgtEl>
                                      </p:cBhvr>
                                    </p:animEffect>
                                  </p:childTnLst>
                                </p:cTn>
                              </p:par>
                            </p:childTnLst>
                          </p:cTn>
                        </p:par>
                        <p:par>
                          <p:cTn id="56" fill="hold">
                            <p:stCondLst>
                              <p:cond delay="5350"/>
                            </p:stCondLst>
                            <p:childTnLst>
                              <p:par>
                                <p:cTn id="57" presetID="22" presetClass="entr" presetSubtype="1" fill="hold"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up)">
                                      <p:cBhvr>
                                        <p:cTn id="59" dur="500"/>
                                        <p:tgtEl>
                                          <p:spTgt spid="19"/>
                                        </p:tgtEl>
                                      </p:cBhvr>
                                    </p:animEffect>
                                  </p:childTnLst>
                                </p:cTn>
                              </p:par>
                            </p:childTnLst>
                          </p:cTn>
                        </p:par>
                        <p:par>
                          <p:cTn id="60" fill="hold">
                            <p:stCondLst>
                              <p:cond delay="5850"/>
                            </p:stCondLst>
                            <p:childTnLst>
                              <p:par>
                                <p:cTn id="61" presetID="53" presetClass="entr" presetSubtype="16" fill="hold" nodeType="afterEffect">
                                  <p:stCondLst>
                                    <p:cond delay="0"/>
                                  </p:stCondLst>
                                  <p:childTnLst>
                                    <p:set>
                                      <p:cBhvr>
                                        <p:cTn id="62" dur="1" fill="hold">
                                          <p:stCondLst>
                                            <p:cond delay="0"/>
                                          </p:stCondLst>
                                        </p:cTn>
                                        <p:tgtEl>
                                          <p:spTgt spid="9"/>
                                        </p:tgtEl>
                                        <p:attrNameLst>
                                          <p:attrName>style.visibility</p:attrName>
                                        </p:attrNameLst>
                                      </p:cBhvr>
                                      <p:to>
                                        <p:strVal val="visible"/>
                                      </p:to>
                                    </p:set>
                                    <p:anim calcmode="lin" valueType="num">
                                      <p:cBhvr>
                                        <p:cTn id="63" dur="500" fill="hold"/>
                                        <p:tgtEl>
                                          <p:spTgt spid="9"/>
                                        </p:tgtEl>
                                        <p:attrNameLst>
                                          <p:attrName>ppt_w</p:attrName>
                                        </p:attrNameLst>
                                      </p:cBhvr>
                                      <p:tavLst>
                                        <p:tav tm="0">
                                          <p:val>
                                            <p:fltVal val="0"/>
                                          </p:val>
                                        </p:tav>
                                        <p:tav tm="100000">
                                          <p:val>
                                            <p:strVal val="#ppt_w"/>
                                          </p:val>
                                        </p:tav>
                                      </p:tavLst>
                                    </p:anim>
                                    <p:anim calcmode="lin" valueType="num">
                                      <p:cBhvr>
                                        <p:cTn id="64" dur="500" fill="hold"/>
                                        <p:tgtEl>
                                          <p:spTgt spid="9"/>
                                        </p:tgtEl>
                                        <p:attrNameLst>
                                          <p:attrName>ppt_h</p:attrName>
                                        </p:attrNameLst>
                                      </p:cBhvr>
                                      <p:tavLst>
                                        <p:tav tm="0">
                                          <p:val>
                                            <p:fltVal val="0"/>
                                          </p:val>
                                        </p:tav>
                                        <p:tav tm="100000">
                                          <p:val>
                                            <p:strVal val="#ppt_h"/>
                                          </p:val>
                                        </p:tav>
                                      </p:tavLst>
                                    </p:anim>
                                    <p:animEffect transition="in" filter="fade">
                                      <p:cBhvr>
                                        <p:cTn id="65" dur="500"/>
                                        <p:tgtEl>
                                          <p:spTgt spid="9"/>
                                        </p:tgtEl>
                                      </p:cBhvr>
                                    </p:animEffect>
                                  </p:childTnLst>
                                </p:cTn>
                              </p:par>
                            </p:childTnLst>
                          </p:cTn>
                        </p:par>
                        <p:par>
                          <p:cTn id="66" fill="hold">
                            <p:stCondLst>
                              <p:cond delay="6350"/>
                            </p:stCondLst>
                            <p:childTnLst>
                              <p:par>
                                <p:cTn id="67" presetID="10" presetClass="entr" presetSubtype="0" fill="hold" grpId="0" nodeType="afterEffect">
                                  <p:stCondLst>
                                    <p:cond delay="0"/>
                                  </p:stCondLst>
                                  <p:childTnLst>
                                    <p:set>
                                      <p:cBhvr>
                                        <p:cTn id="68" dur="1" fill="hold">
                                          <p:stCondLst>
                                            <p:cond delay="0"/>
                                          </p:stCondLst>
                                        </p:cTn>
                                        <p:tgtEl>
                                          <p:spTgt spid="26"/>
                                        </p:tgtEl>
                                        <p:attrNameLst>
                                          <p:attrName>style.visibility</p:attrName>
                                        </p:attrNameLst>
                                      </p:cBhvr>
                                      <p:to>
                                        <p:strVal val="visible"/>
                                      </p:to>
                                    </p:set>
                                    <p:animEffect transition="in" filter="fade">
                                      <p:cBhvr>
                                        <p:cTn id="69" dur="500"/>
                                        <p:tgtEl>
                                          <p:spTgt spid="26"/>
                                        </p:tgtEl>
                                      </p:cBhvr>
                                    </p:animEffect>
                                  </p:childTnLst>
                                </p:cTn>
                              </p:par>
                              <p:par>
                                <p:cTn id="70" presetID="2" presetClass="entr" presetSubtype="4" decel="100000" fill="hold" nodeType="withEffect">
                                  <p:stCondLst>
                                    <p:cond delay="0"/>
                                  </p:stCondLst>
                                  <p:childTnLst>
                                    <p:set>
                                      <p:cBhvr>
                                        <p:cTn id="71" dur="1" fill="hold">
                                          <p:stCondLst>
                                            <p:cond delay="0"/>
                                          </p:stCondLst>
                                        </p:cTn>
                                        <p:tgtEl>
                                          <p:spTgt spid="14"/>
                                        </p:tgtEl>
                                        <p:attrNameLst>
                                          <p:attrName>style.visibility</p:attrName>
                                        </p:attrNameLst>
                                      </p:cBhvr>
                                      <p:to>
                                        <p:strVal val="visible"/>
                                      </p:to>
                                    </p:set>
                                    <p:anim calcmode="lin" valueType="num">
                                      <p:cBhvr additive="base">
                                        <p:cTn id="72" dur="500" fill="hold"/>
                                        <p:tgtEl>
                                          <p:spTgt spid="14"/>
                                        </p:tgtEl>
                                        <p:attrNameLst>
                                          <p:attrName>ppt_x</p:attrName>
                                        </p:attrNameLst>
                                      </p:cBhvr>
                                      <p:tavLst>
                                        <p:tav tm="0">
                                          <p:val>
                                            <p:strVal val="#ppt_x"/>
                                          </p:val>
                                        </p:tav>
                                        <p:tav tm="100000">
                                          <p:val>
                                            <p:strVal val="#ppt_x"/>
                                          </p:val>
                                        </p:tav>
                                      </p:tavLst>
                                    </p:anim>
                                    <p:anim calcmode="lin" valueType="num">
                                      <p:cBhvr additive="base">
                                        <p:cTn id="7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4" grpId="0"/>
      <p:bldP spid="24" grpId="0"/>
      <p:bldP spid="26" grpId="0"/>
    </p:bldLst>
  </p:timing>
</p:sld>
</file>

<file path=ppt/tags/tag1.xml><?xml version="1.0" encoding="utf-8"?>
<p:tagLst xmlns:p="http://schemas.openxmlformats.org/presentationml/2006/main">
  <p:tag name="KSO_WM_SLIDE_MODEL_TYPE" val="cover"/>
</p:tagLst>
</file>

<file path=ppt/tags/tag2.xml><?xml version="1.0" encoding="utf-8"?>
<p:tagLst xmlns:p="http://schemas.openxmlformats.org/presentationml/2006/main">
  <p:tag name="ISPRING_ULTRA_SCORM_COURSE_ID" val="86B4E993-61B0-447F-B662-5E6A34FC86B1"/>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NpTCksVDq0oZAQAAAcRAAAdAAAAdW5pdmVyc2FsL2NvbW1vbl9tZXNzYWdlcy5sbmetWG1v2zYQ/l6g/4EQUGADtrQd0KIYEge0xNhEZMmV6DjZCwRGYmwilJjpxW32ab9mP2y/ZEfKTuK+QFISwDZMyvfc8e6eu6MPjz/nCm1EWUldHDlvD944SBSpzmSxOnIW7OTnDw6qal5kXOlCHDmFdtDx6OWLQ8WLVcNXAr6/fIHQYS6qCpbVyKzu10hmR858nLjhbI6Di8QPJ2EyphNn5Or8hhe3yNcr/Uf5wy/vP3x+++79j4evt5J9gOIZ9v19KGSR3r3pARSwKPQTQCN+EpBz5ozM5zC5cMF8GhBntP0yTHoekTNnZD475RZRRAKWxD71SELjJAiZ9YVPGPGc0YVu0JpvBKo12kjxCdVrAZGsZSlQpWRmH6QaNopGdCnzwhmmQRKRmEXUZTQMnFGsy/L2JwvLm3qtS1BXoUxW/FKJzOqEnLHPb0pRgWpeQ04heNVrCb/UOZfFQafqCC9pMElYGPpxQgJvt+OMSJEhr+RGzUCUCMckAoCSV6J8hGxis8yKI6zUMIQpnUx9eDNjwlSu1gre9VA75gRiMBdFlxTkCIkgu+J4GUaecRqoQhzd8Kr6pMtsLz8eBqoLmAZuCCnosgfgzGDsgCHGEipHWYq07gKbkTjGE5KMw3NIZOBdOEQiPAW6nQ6RuCAxUITEXTIBPqMTbBLeUGyX/zt+pdyks7pFPE1BzrhvI3VTwY5xKbDAMq06GKYmJh8XEDaK/e/QuEUF79rVSm4E2FFmouxUBJXFJZ7Joo8L+ltygqlPvATSyguXCbMlz2jM+S0qdI14tuFFKtClSHkDuX4LzzKZ2Wcmzlb/X438G/F6W1VebQtS4JHzV0Pt2ath3zCrqcCmuhb5Td2l2jhsa/5jrDA5/V0T+hz9cfpjlwQ4ouHzRKaSeaPaqvvk+NxZNjRGnUY80VP9o/XclsRtbR1TKFhjqftLEOimpn9AA1T9pWhwAormbYmGGk6LqwE6g3ALEGj0WIwzcNWeCWfgwgHySzKOKYPZaCkuK1l3jh2WjW2Avh3aFOY8JWpxT8ZLcaVhwlGCb9rpA7qQjXRnQB8MN3utglHmg8kBAK7a5AFIJXOwP+uBuZiRnQfaAr93kqVuVGbJq+S1LfLg2yYXX49NV6XO7a7i1S552yZz/BQr2sNFrdL5gPZ/x7/e8XlAv8dHKSY4cqeJiwOXmEHfcFX1FAIKGFf4LE58PDbiwIWc1+kamumVboqsJ1A7q3vkBAPY9syx4GW6/u+ff3tifGFJu4u2u78OAgFimypI7sB+D3Qtqj+7QBge78vZRR+p7d1mJ9fzqsMoZOGz3CF421pyncPWQbdeSPJt0DBj2J3OgAexTXvdlDC6DUGY4egUapmdwp3RjJfXUAiZ1moQinW1ScB6mPb762VTK1mIIbJPayXmwIzOE+x59q4N5FMyvW57ZgY3inR76VZw6e4L5k5xAHX2CzyRyXogoG1NuyoERG/X9zTffN2p7laV/cvi8PWDfzD+B1BLAwQUAAIACADaUwpLu1C4NysDAACGDAAAJwAAAHVuaXZlcnNhbC9mbGFzaF9wdWJsaXNoaW5nX3NldHRpbmdzLnhtbNVX21IaMRi+5yky6XgpqxarMgtOKzBlVGCEtnrlhE1gM+aw3WRBvOrT9MH6JP2zAYTR2vXATHvBQP7D95//hPD4Vgo0YanhWtXwbnkHI6YiTbka1/CXQWv7ECNjiaJEaMVqWGmMjuulMMmGgpu4z6wFUYMARplqYms4tjapBsF0Oi1zk6SOq0VmAd+UIy2DJGWGKcvSIBFkBl92ljCD5wgFAOAjtZqr1UslhEKPdK5pJhjiFDxX3AVFREsQE+PAiw1JdDNOdaboiRY6Rel4WMPvWgeto9anhYyHanDJlMuJqQPRkW2VUMqdF0T0+R1DMePjGNw9qGA05dTGNbxXcSggHTxEybF96MShnGjIgbJzeMksocQSf/T2LLu1ZkHwJDpTRPJoABzk4q/hxuD681WveXHW7pxeD7rds0G7553IdYJ1nDBYNxSCQzpLI7a0ExJrSRSD36AzIsKwMFglLcRGWq05585oqAXkPteCNpJDRjtEspVq9G+4aoHkLkYjCETMavhjyonAiFsieLRUNtnQWG7zqrdWJRFgQXsydN7H9+Z9dqKYpIaturXgGJfzqP5NZ4Kimc6Q4DcMWY0g/kzCr5ih1eKgUaplToX2scgIDhYnnE0ZPc5zOgf8k6ErMCEz0IReTQSz3sL3jN+hIRvpFHAZmUBnA50bj19+FnBCjLkHJQsft/pn7Ubzut1pNC+3XICEToiKngkOBWcysRvBJzOktF3oQToikhmWF4VymvOKxFZ+eRkMl5nwZX7rYqxAb7Akm7HynML81YPCZmMyyQfRDVcODSPIoSQeExgRrAuuMlYUMCIKaSVmiESw1owb6wnXmQGKH2APbV7uoddHXOWnMaw2sJhSlhaC3Nnde1/Z/3BweFQtB79+/Nx+Umm+8HuCOHN+4588ufKXa//hNgwDt6UfX9o2zf7Nnd27aH4tktdO83JQqKTNfiG4bhGp7mkRqQt/yfRWLphCLsBSGvshg7UkuOSW0bdssRe0yavudt9jm2mTDcb8mtH4b0L2p+Uzce1dGAaPPlwdR3LFJSTCrcTla7e+X9mBl+ajrFIJ0Nb/O9RLvwFQSwMEFAACAAgA2lMKSzDzi8S5AgAAUQoAACEAAAB1bml2ZXJzYWwvZmxhc2hfc2tpbl9zZXR0aW5ncy54bWyVVttO4zAQfd+vqLrvpOyNRTKVoLQSErsgQLw7yTSx6tiRPSnbv187sYndNjR0hFTPnGOPx2emEL1hYv5lMiGZ5FI9AyIThbYe75uw/GqaNohSnGVSIAg8E1JVlE/nX1fthyQt8hRLbkGN5axpBv0xs9lidnk+huLO+HlhbYiQyaqmYncvC3mW0mxTKNmI/GRq5a4GxZnY2IwuLxbLwQM403iHUEU5LX9bG0epFWgNNqVfS2snWZymwP1Js/YzktMf9fHt92hbphm2tOtza0O0mhawV+SL1eXqZhgvzO6fJiD8QwP9/s3aIJTTHah48+XK2iBD1k39GY3USha2oDHn40d853BJc9N+hnA7s3aSYC9kDzr5Cq48P26tBSD3Nex7YttVSf5o67o3EOyjpxzmqBogiV91MV3Kt4cGTX/AfE25NoDQ1YMeTdKPtNF+m9jX457gjYk8ADlHj3iVvKlg0eUbAGN/j18sbtpREeb37gsSVLB1ziDD3tkj/5qyHiADZ4985iyHB8F3hxnshzqSf+Mb6l7z4/KbKAhqlr5gfuWj9qR727k6SNU5PKaSOcy1TeeFVWCfjSStr0spOciJCLplBUUmxR+LS3ftZTRJ9gJOaseFRZAhh2N6a3M0UzosV7uO5eiisR67X4X+ct16gmaIX00pIs3Kyvwq6enE8UyXmMJMk+MMOyYNHNSdWMuRnIqqDagXKfnYU4RECLHtzYbAsmutIThJghKQ5HiRidvkWPVFU6WglubRGHjVxL4OV7Ki5OYPXxm8QR4TBoIdE0uznaDsXZSBwykAqMpKL9lu0UWqhiPjsAXf+YGjvfDQzYg2Eh1S2zXewxpDvTnPKEG6QdELJcTFgSOEV5OXjEdOGBiheaSpbm8Wtb0fwf3O0VD2s8xKLxxj7dopKdrYxA8raJz2X8n/UEsDBBQAAgAIANpTCks1CTVsAQMAAJcLAAAmAAAAdW5pdmVyc2FsL2h0bWxfcHVibGlzaGluZ19zZXR0aW5ncy54bWzNlt1SGjEUgO95ikw6XsqqtVWZXZxWYGT8gRHa6pUTNoHNmE22SRbEqz5NH6xP0pMNIIyWro50esEsOcn5zl9ykvD4PhVozLThSkZ4t7qDEZOxolyOIvyl39o+xMhYIikRSrIIS4XRcb0SZvlAcJP0mLWw1CDASFPLbIQTa7NaEEwmkyo3mXazSuQW+KYaqzTINDNMWqaDTJApfOw0YwbPCCUA8EuVnKnVKxWEQk+6UDQXDHEKnkvugiLi1KYCB37VgMR3I61ySU+UUBrp0SDC71oHraPW5/kaT2rwlEmXElMHoRPbGqGUOyeI6PEHhhLGRwl4e7CP0YRTm0R4b99RYHXwlFKwfeTEUU4UpEDaGT5lllBiiR96e5bdWzMXeBGdSpLyuA8zyIUf4Ub/9vSm27w6b1+e3fY7nfN+u+udKHSCVU4YrBoKwSGV65gt7ITEWhIn4DfoDIkwLAyWRfNlQyVXnHNjNFACUl9oYTQET8U0wp80JwIjbong8WLWEj1itsUFxOB0d6tDafEj0McbJ0QbtmxoPmNcFuP6N5ULiqYqR4LfMWQVgojyFP4lDC2nGw21SgupIMYiIzhlaMzZhNHjIksz4J8M3YCJNAdN2HyZYNZb+J7zBzRgQ6WBy8gYtirIufH86ovAGTHmEUrmPm71ztuN5m37stG83nIBEjomMn4hHErI0sxuhE+mSCo714N0xCQ3rCgK5bSYKxNb9fVlMDzNhS/zWxdjCb3BkmzGyksK81cPSptNyLg4iO5wFWg4ghxK4pkwEcNx5zJnZYExkUhJMUUkhkZl3LEec5UbkPgD7NHm9R56fcRlMRrBzQEWNWW6FHJnd+/9/oePB4dHtWrw68fP7bVKsxbeFcSZ8z38ZG0TXzTyp90wDFzvfL4NW53/qy7cvWp+LZOpy+Z1v1SRmr1SuE6ZVZ2zMquu/LXRXboySrkAbWbkjw00GsFTbhl9y03zisKvv3/9tnijwm8wirXb9/8Nwo8Wz62V91UYPPsArIB89TFdr/wGUEsDBBQAAgAIANpTCktjqZVpowEAAC4GAAAfAAAAdW5pdmVyc2FsL2h0bWxfc2tpbl9zZXR0aW5ncy5qc42UTW/CMAyG7/wKlF0nVPbF2G2DIiFxmDRu0w6hmFKRxlESOhjiv68uA5o2HcSX5u2T17WreNdq54tFrP3S3hXPxf7d3RcakGb1Gm5dXTToKenMiGQO0yQFkUhgFSQ7Hj3J+zPhM2ayMJ1tP8jWlPwY0psFF6aMK4+F9mjGo2Ue7dujbXyJf05iq1TWoaRSn2dra1F2IpQWpO1I1CkvGHYzKla5wgqMGegL6IJH4JgGwSDod5vIs+Njj6LMRZgqLrcTjLEz49Eq1riW86b8y60Cnf/x1V/afm8QOnYiMXZsIa0mDp8pmkmlwRj4y/sUUnhhwWcgSr5Bsf5BHeN6QRU6S0xij/Rrl6JMKx5DvUu9UX/05mIy97qWs7CxB+L+jsIhBN+CrlmFIwoHRLVWV/xApTGmjtTQes9PqEA+T2R84IYBhZejjyXbpu6dC30YUjDnCmHlCi09VzJtmhxXXHvrzKRjVlPJOvFdeuETfXnRoynf4cw/Rmx1jND+s824tTxapvl0yEcjdRxM/gx6LBdIQsr1CvQUUeT1fF368mry1v4XUEsDBBQAAgAIANpTCks9PC/RwQAAAOUBAAAaAAAAdW5pdmVyc2FsL2kxOG5fcHJlc2V0cy54bWydkbEKwjAQhvc+RbjdxG6lJHUT3Bx0lpqmGmkvJZdaH9+UinSRgEMg//F9PyQnd6++Y0/jyTpUkPMtMIPaNRZvCs6n/aYARqHGpu4cGgXogO2qTNq8wKM3ZAKxWIGk4B7CUAoxTRO3NPjYQK4bQywmrl0v4ukditkUw6LC4pb2L/szgyrLGJPX0XbhgFW8x7QgjLxWMDsXjdxi60D8AhqTAEyqwVACaH0CeAwJwI8rQIrvm+ekRwrxo2KQYrWeKnsDUEsDBBQAAgAIANpTCkuUE7MiaQAAAG4AAAAcAAAAdW5pdmVyc2FsL2xvY2FsX3NldHRpbmdzLnhtbA3MMQ6DMAxA0Z1TWN4p7daBwMZWltIDWMRFkRwbkYDg9mT7w9Nv+zMKHLylYOrw9XgisM7mgy4Of9NQvxFSJvUkpuxQDaHvqlZsJvlyzgUmWIUu3iaOJTKPFIscdhGo4VNe/8Aem666AVBLAwQUAAIACABElFdHI7RO+/sCAACwCAAAFAAAAHVuaXZlcnNhbC9wbGF5ZXIueG1srVXfT9swEH4u0v6HyO/YLR0DqgTEkNAexoTUse2tMombeE3izHYI5a/f2c7vpWxIe2iVnO/77nz33cW/es5S74lJxUUeoAWeI4/loYh4Hgfo4evt8Tm6unx35Bcp3TPp8ShAZc4NgKbIi5gKJS80gO+pTgLUM2BgRl4huZBc74H7FLjbSCdL9O5oBi65ClCidbEipKoqzBUg8liJtDQkCociI4VkiuWaSeLSQF6DXem/o+GXiZzofcFUD1notweuSVqOZ8UHJNUSCxmTk/l8QX7cfV6HCcvoMc+VpnnIkAeVnNlSPtJwdyeiMmXK2Ga+S3LNtDZJWNvM1yu+OM89JcMAOYdNxpSiMVM4zWNEHJZMgP1tSlVS86gBreFVO17zWr+Ned80brZzpHMuyseUqwSO+pDOOgn0yTCqn9nrWgU9NAq6NUzIk+xXySWL7Ou3VozzBXIBW8XZPLGqQjiAp1saaiH3NwADFdUdxG3TsGsatqCWA7fR1x0Fam67ZVSXkjWlmvlPPGLiC5WSGllcalkyn4yMNZYMwT5xV66b1DXET3SWnv5Db4zfqDU/1WudsYD/0ZhPQNTWhOcRe77l4KNZBjXVDIptbFgXKTYxu5xU+Zj1dD0wuRzrpsBFPE1lzGAMI6op6ezkEJRJqsAlLOUI2zs4CE54nKTw05MM49ODNBmVu0mG3sFBcCrC3QS0NbdlJOM6jsTUKsgnE+vED0ulRcZfrDwHe0avrA5fG7nm6Lrg7cHZ/I9RHMRoBnOLJlaXeertq+bw3sypVp3PpnCWgVphHpguC+fVzEJZjHwitqVlqm/6OTX7sAcd5Tw1HdNc30HvolrzF+ZVPDJfusXS1CRhRjMB+nC+7DFAP2G7DMJb06GIW5E3dcCY2Df3byvabPm6da7rhzrsQw2fOKscxs3UR1BHLEWZR6Me4qL7iKgUdtq1ZNRL2RZutDgBkYoiQO/hob7zxelFd+WzxUWDtXndu8Aulzes9DrhTkGk1nV7Eb/eDfD4G1BLAwQUAAIACADaUwpLNdvZrWgBAADzAgAAKQAAAHVuaXZlcnNhbC9za2luX2N1c3RvbWl6YXRpb25fc2V0dGluZ3MueG1sjVLbahsxEH3PV4j8gCWNbgtbg67FkIdCE/K89aphiaMtK4WEoo+vNq1x3Lq0mqeZc+YMMzp9fpySfc5lfpq+D2Wa0+dYypQe8vYKoX4/H+bl0xJzLHlzqtxPaZxfdunrvNZaNZchjcMy2hXNW4zC20NKauVUy5hhFEnmqVfIeW4b1oHrwDbMUWL7zW8SP3WXuI+pXFbtN2fonw27lONSdmmMr1s4Z7+Hzjf4uAzj1Hh5K9ga9Ti1OrYGYoRL7ivVACCQ5Y44XKXspCbIY8YxVKMoUECEc9KJSiTl0LLQiabCfCcQk4xRV6mnrRtpbRy1VUJHiG7TvOpsDcFIjBEhBJirXEAwGDU2NA0Naj0gODAgqjaaKEDBBhNY9c4Ly5GiXmBcmTGA8em4p+3en+tU/e91juf8h+DFL7iIrt7aXDBXv39elka+jU/fDkOJ6MuQ4278cB3ubm6uf3nyzb9HxmrUtvFfff0DUEsDBBQAAgAIANtTCkvt/6nm7g4AABMkAAAXAAAAdW5pdmVyc2FsL3VuaXZlcnNhbC5wbmftmmtYktnaxzGzmslDTTt11LRydvOOkVZmniFLO+zUcjRFTbFxJ5MJaoqHEJhql00q1hzU8EDZpKkpGimKqNlBMlQyQTJEnUhJEAgZQEBkPzjXft/58H57r/ebH7ie517X+q31X/f9rHutxbV+PBl6xOJzu89BIJDFsaOB34JAq8EgkGn0ujVAyfMYcgrwMMn49shBUNOQwyxgrEYEhASAQC3F6xfPmAH2Z2lHozNAIMtnxp8JI/XBP0Eg5wfHAgMicuIlfDg5JTuOIVeY561ZMN/9uyOdYet29KttIeaXdl4qsT++ymXV3btfBRIMdq+ri8oO1B8UWeDNr2//226zc3bbtrLZsPCrNd+Y/QPjoEEttPZQhrKXJNiZCtbt3MYPv3axHrYmDcZgkkiaLsTg3PGGcxeXNMIolp9iQDRbS4IoPvx8YhUg0OH5RyvO9vpjAyPre9/nQxfPdO4FSp8UnUR+F4zofT+GICFtVgMl7bfqwyrMCnZGNT1eD5igcXOOiytHF0i7bbQ8D7XeOH7CXxnhuwmwppIeRKbXlZsAr2nun1kDjwMOvcbOrjvDjLXTVxub2EpIMNZ4vhHwKOgHr8tGd2040mys8H7dCrQCrUAr0Aq0Aq1AK9AKtAKtQCvQCrQCrUAr0Aq0Aq1AK9D/D3RaO0xhNRpff/o/dFqRYVbAIGl6RcjJpaeiaSt+z8V+G+hj2h9WpQK2pJ4XRaWgUqlOxj9TYYqcR/ZMvotIVeqJE1AwRd7nx2IQDyfj1I3VKMM2xjhmbUGqn7KL47Y44i8pCjlFpaKyqVAjamuFM8jf2nS5VfdVtKbyIazk27FIv64C7W3pI4PunS9sXPXy63f2ZU1GwEbpide1uPPp96l6lexht+Ij/nSGBoqX93Kc9HJShaZAtzRP1DgMcZ1wH64mGvpP6PWnFDOk47s8WeUcVgpY/dyAM9TnCubj8E1iqTM30Z5XgmHxs1PHWQXE41rlwgkRHRF2f9wS9EN4uNt2eLEQXodTwp2+V2MimZlixyvasXjZJjOVpTU12aKex5ewgthPZGfdMGNjW5vLe/6gcbuWiEyXLPa0h5crOW+aXIGNc2WcYbeQT4YxFgmePZqr34eFJSyCX5F7tJzzieGNUfDz/BjUQIMuKOgHomc3iSvJVN8StxSFMDndo0outmOGJY5zy4e4NzRhSuGEb6imoCk2e72vm34+nyc8yfiNp46mDu2pI8mVeRtTZQnD/AexQVSo8JQp3c5rlGsHymIOJDfzLHaINytzb8K4rUxlejp6XNiLr4w7eau6G24p2hnKYdV3k1/uwyU55xROi5Z2D7XXgXaTLOQ3oujVRY7PaLqXudQw3e7uycenJYp2qJMLbPy6OyXLu8BlOgsEqiD62LdipJkpNCwJLXYo10Zn63COl194F4ULsy3MPaYq11aKvZ6976sj9c8jokx1Wpr5MaXeS3e3+um6NR6fnJi/pOMf2Db7xVYvdc0iOqWQCxNIthoN5beNr7NRnOXytrGSbZPt+W2I5eH/wkbYZ7LKCWFUAwVVmRjOyidzhdHrrG32rSnm06O7Lvv3POXXBcznbCY9E+OynGHgtTKl/sJreN/8s/YhlAYZkMDHfqjmvUV3IKmy7TSGYFsmrwpQfpCKBOIekWrlNcNqhIkIvQ9jhbac2EM0/WRpQnpA4qe3g+W71hZS7H4bzWt53yfCZXm6wzK58NUFfPRfGsgccNo7NrtMwzgklITQC1ldsN7uCgM1cbJWQ46t+S4Im3VAPWbmENnVmEgIVCBg7GkB0unsknlB9C7oxLdhfcLj7LMC2rUQ0pmWWciFYeQcbXzQ0rpH9WmyEaKCTsZjVf2MyB55Kim5dKyGpwJ62kBDmgKRsIKo0nSnZ8vQjDOjjRkDEO2CJ0/Q3FBuDS4ZaVK4VvNIBe/+DosohKmF289v8IPMpcEsv/Iu9BnySHOCApEr/K+wgDs4182/HI6wM7nXTbikp4fGsRxWuXwxIAbf603hYT/48R7opiHU6SSzArj2FbyxW/vHJij+sSHloi7bKaWUv6wHUY6m3q+Rzr9B2gMBc9CSKfdFhBeAzjIOdmo7PuhEc/sdu8WiS1M+zBF5vjzy5n0kl6EMZ9AmLoQdvmOrcPmiMBcd+aw9b+n14Eb3vgsKFur5VRq9G3XDRJkhc3UT8g/HCa9v7RwvCRn+UE1jJNbBEyb1w+FQ/G/koW7ZUHO7IJbkWx5VmqotJi8LqnwXyi8h0jRiVzd+mwkotD9o6V/nuhIeRyAEBE3PwgurOA9y1c6l+SiDdu5qM5IbLvKebidIByZoTcQoeKmibdaoH1FO29VarDgr2D+KY/ech4omK4lwBrmbVJxYJ25kijtk9KE3uYQXabdYlA3gH66IHYvPrr5EFNmcoQbXUW8MjJCgSy89DNt+RfEo0/NittuHr0k6OYuaJZHVas7X8vaDntQ9YLl+rHKWJPP3rZEoTyP5ESx7atwJ/7WNGoFmYt6sJV0lu26i+0hgGOXsGRy+U+XLKh1kNZSGD5KFQx4cSLG+MSdsxMuxvCaExclOn/hvKacuMSJMqmOTYJ678OlZvKpBpiuSWMIchPsuu6T3a1LOYyzucTGxbyst4kGZm33vdzhXWPqZig7fg4dCFEowJ+M1cYZik8wnusQMMKX1vjuAGYjsi9B5usbagPsWh2C1qs7qF+v2M3e7E2Q1idmO6MmPhP4dl83S0viC9AqPsJ6c0lOY/a9kZSKb8/pHkhvZVMnYBc1YzbkBWXfW8jd8WSyPCkiOsSxhRFspsTbgVzKo6vXYdOIG+EhNgNpLnEDY5EzITN08FpQdnMT34Q2MvBUqVhfsJQhguFxz5t3LQXxPWuKjHxNMHE6rcxzC9Yw3g06HNY4jNe/4SMxoo3sKsW9R+qevv/lYZS9pqLk4FGUq3HswsCvtlEJogrZoZ164ne7P32f1hhH9pUDSl3igZ9asNYSWuFc8OlZT845LQ7bilU/5tISWipLhM4FE4oz7/qT8z63v++4oX2dtnyee7KFop0hLY/WQwrTIUg4dtWUqBnBAcBynkrMo3xaQKCrZCeQzvs+zv45c2jHcPRoiMHVm/HDx+TVi8lY44tMQ4ncC8/yUfzmryvYuMCOpV1IwnfM7+Htuo8Up4eF8actkK0l8+QWddFbzfmox8iYRyrJfXUCKCe0c6ryOwvtsdnYJHscxtjR0TuomONPMUvK8tFMao5+xn0hrK0wz4aGLGXt24X9scl9yr6srh9OQLBr6WshI2SRWkslbA/Iyczs30dZJBsYI7ruTZ2sqkj/l2tLdSFGjj5Gv/fG20zm+L+fdzs3d+/NrSLbT7RmCNOG5+wiDC2p6PAIXmxWiEGabCxbiZQlh6iJpWcp2GDhP1l8b2YMWViLC3nfrpLHiCYzMP7ampBFNE6/C1WD8CPB6cWhQrF2tkMNF4Wbb/MWjX+4PYU7PkCtRPBCodqqreOm4bvF7Jw+kHdjtStCXrM2l+L//szRAnVfT18QK4c4S+o0zhNiHG0AcZT8+0WzrdBHOHLqbRN+S5BXR/EB3ODt4/0awtauh16lpQjtKbbtVHc4c9eGjTaAj/o7Cni/2GhAjt6E5lIYnh6iSaGooIkK7Z1DR18Pghi5nevl8vjSV5Cyprwm5Mu0KK6RmsPetkXugUz+Ljld7Uapr4lhLcbW+jstuIaYqFsdzvgTPYB1cjrLldYlhfbykPpwbfINfICAmMNuvbSN4Bxy/cItCvZh55rufeahOpFJejM9TtpKxRbEDevVkD02v4o1N6WU9CyA6xq+kI4lcYK1cnxvxQUubNb25HLrROjg7sZO/iC4tXfbTezkClya1agR7nJz4m2UyKJ4JNvx0xOKJeF5Of9QNR8ST13wSzO8pg5KlOQM0dFsdr9XPUTl6k5ZXsSVMwYCAOXvRwSLddAFecHGG2lsowAznuLOxd6Wb+PK3h5vL2PnnRhGR4CvPa6H6WY4QatC4A6vtUueEsonjOyEnZB0I7kbdHOLQGEzIcqK+5vw5OwJNxd22FPhnJb5T4Z4CyRBVGSIqBTKCdIbDjotfng4/nYDIv9f5zb5FM74DFrO55cUssaUAWMxQ11D4pNS8kfJIp4Una5tubLTy+/TEw3SclhI/U4WRRnfNeJA7krxRFnxQZQO6uBSbWcy466LKYf1Oq6vu8+Ijf17u8tDHNgtQWvKESuL2mPUrITrbAUgojLm2I5Bhx/y4z6x/BrZzyqir199YpDEvdER1iU5JLnwQr/l4uhFDn7uH8RsSBV/z8UfiCo6GKGU+m4FFQ7EcAsu7y8nl4mwpdBwC94nk7ykDdgcN2oatQuzOl1thwasLRtgWrzti1DljR9Q5fv/6i5ob3XK22vWPXGsqUWoLxIPAuTKJp/uv0W0A7+DHHhS57ywxHZ8WwnKOv2xstL+T0SqVPyq2l5MikPd4KvDyfuwnrfkVae7IHpEKD/itELLw9plkSXYcCBXpawkkU+FO0gysv8LT4rx7IJmUJfqs37qZ0eH/6OnKbsQEx5/opENd/9zd2cv9wAFUmXGvleFPspJtAaM4I7lZuRxFrxv+LFq3Jfv0pq/aciXn4Z3al0cgbyyv9avuu2HrttxRVPvK6BQsfU7wunbVKJq7H/DOt6i1RtdoDqmprLuEIGzSIeokJaYmVg1js9p5MoVxy19/NoX7StGZaujidMpoDRabKmPaRmeb1ueEdeVLNhiOcdBSxVL7LzwTIHgEvQKc9WWGo+L2jvwcOUqWkL5zol/lnWbQwA1YVbS1LE/oyzuwZxwj60Iw2Y9aQ7PjgHMH/UH8lHff9y3iMgXsXohkZFs8necL++VQ18HcdcJcDmVVILbqRWVqLlM0P83kPr+h7pJhEalb6s4+/xw4LvH5/xD0x835zvgp9ZOMjssv6hbmhEvpyqpOGUSXUUuhPZxBi41HKZuv/5cjV8cfgpmDxlNX+f2YF/dJfuq8/7l2MvvqV8N5xKr/3FBpxPl4M43W0ZNF1TWUhLCRDBb83J83WjbWhxTOXgWKFFFND6v0P1J2Gdu0r40J9PjRppYjMpg8TJ72tj1VyzBKOBYUGth0MOHyvwFQSwMEFAACAAgA21MKSxyY8wZLAAAAawAAABsAAAB1bml2ZXJzYWwvdW5pdmVyc2FsLnBuZy54bWyzsa/IzVEoSy0qzszPs1Uy1DNQsrfj5bIpKEoty0wtV6gAigEFIUBJoRLINUJwyzNTSjKAQgYmJgjBjNTM9IwSWyVzC2O4oD7QTABQSwECAAAUAAIACADaUwpLFQ6tKGQEAAAHEQAAHQAAAAAAAAABAAAAAAAAAAAAdW5pdmVyc2FsL2NvbW1vbl9tZXNzYWdlcy5sbmdQSwECAAAUAAIACADaUwpLu1C4NysDAACGDAAAJwAAAAAAAAABAAAAAACfBAAAdW5pdmVyc2FsL2ZsYXNoX3B1Ymxpc2hpbmdfc2V0dGluZ3MueG1sUEsBAgAAFAACAAgA2lMKSzDzi8S5AgAAUQoAACEAAAAAAAAAAQAAAAAADwgAAHVuaXZlcnNhbC9mbGFzaF9za2luX3NldHRpbmdzLnhtbFBLAQIAABQAAgAIANpTCks1CTVsAQMAAJcLAAAmAAAAAAAAAAEAAAAAAAcLAAB1bml2ZXJzYWwvaHRtbF9wdWJsaXNoaW5nX3NldHRpbmdzLnhtbFBLAQIAABQAAgAIANpTCktjqZVpowEAAC4GAAAfAAAAAAAAAAEAAAAAAEwOAAB1bml2ZXJzYWwvaHRtbF9za2luX3NldHRpbmdzLmpzUEsBAgAAFAACAAgA2lMKSz08L9HBAAAA5QEAABoAAAAAAAAAAQAAAAAALBAAAHVuaXZlcnNhbC9pMThuX3ByZXNldHMueG1sUEsBAgAAFAACAAgA2lMKS5QTsyJpAAAAbgAAABwAAAAAAAAAAQAAAAAAJREAAHVuaXZlcnNhbC9sb2NhbF9zZXR0aW5ncy54bWxQSwECAAAUAAIACABElFdHI7RO+/sCAACwCAAAFAAAAAAAAAABAAAAAADIEQAAdW5pdmVyc2FsL3BsYXllci54bWxQSwECAAAUAAIACADaUwpLNdvZrWgBAADzAgAAKQAAAAAAAAABAAAAAAD1FAAAdW5pdmVyc2FsL3NraW5fY3VzdG9taXphdGlvbl9zZXR0aW5ncy54bWxQSwECAAAUAAIACADbUwpL7f+p5u4OAAATJAAAFwAAAAAAAAAAAAAAAACkFgAAdW5pdmVyc2FsL3VuaXZlcnNhbC5wbmdQSwECAAAUAAIACADbUwpLHJjzBksAAABrAAAAGwAAAAAAAAABAAAAAADHJQAAdW5pdmVyc2FsL3VuaXZlcnNhbC5wbmcueG1sUEsFBgAAAAALAAsASQMAAEsmAAAAAA=="/>
  <p:tag name="ISPRING_PRESENTATION_TITLE" val="MD0029 产品介绍公司宣传PPT模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2655</Words>
  <Application>WPS 演示</Application>
  <PresentationFormat>宽屏</PresentationFormat>
  <Paragraphs>329</Paragraphs>
  <Slides>23</Slides>
  <Notes>23</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23</vt:i4>
      </vt:variant>
    </vt:vector>
  </HeadingPairs>
  <TitlesOfParts>
    <vt:vector size="37" baseType="lpstr">
      <vt:lpstr>Arial</vt:lpstr>
      <vt:lpstr>宋体</vt:lpstr>
      <vt:lpstr>Wingdings</vt:lpstr>
      <vt:lpstr>微软雅黑</vt:lpstr>
      <vt:lpstr>Calibri</vt:lpstr>
      <vt:lpstr>等线</vt:lpstr>
      <vt:lpstr>Arial Unicode MS</vt:lpstr>
      <vt:lpstr>等线 Light</vt:lpstr>
      <vt:lpstr>微软雅黑 Light</vt:lpstr>
      <vt:lpstr>华文隶书</vt:lpstr>
      <vt:lpstr>方正舒体</vt:lpstr>
      <vt:lpstr>方正姚体</vt:lpstr>
      <vt:lpstr>华文琥珀</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MD0029 产品介绍公司宣传PPT模板</dc:title>
  <dc:creator>猫秘灯</dc:creator>
  <cp:lastModifiedBy>life</cp:lastModifiedBy>
  <cp:revision>57</cp:revision>
  <dcterms:created xsi:type="dcterms:W3CDTF">2016-08-09T06:54:00Z</dcterms:created>
  <dcterms:modified xsi:type="dcterms:W3CDTF">2019-05-10T15:09:11Z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2052-11.1.0.8597</vt:lpwstr>
  </property>
</Properties>
</file>

<file path=docProps/thumbnail.jpeg>
</file>